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664" r:id="rId2"/>
    <p:sldId id="665" r:id="rId3"/>
    <p:sldId id="666" r:id="rId4"/>
    <p:sldId id="667" r:id="rId5"/>
    <p:sldId id="668" r:id="rId6"/>
    <p:sldId id="669" r:id="rId7"/>
    <p:sldId id="670" r:id="rId8"/>
    <p:sldId id="671" r:id="rId9"/>
    <p:sldId id="672" r:id="rId10"/>
    <p:sldId id="673" r:id="rId11"/>
    <p:sldId id="674" r:id="rId12"/>
    <p:sldId id="675" r:id="rId13"/>
    <p:sldId id="676" r:id="rId14"/>
    <p:sldId id="677" r:id="rId15"/>
    <p:sldId id="678" r:id="rId16"/>
    <p:sldId id="679" r:id="rId17"/>
    <p:sldId id="680" r:id="rId18"/>
    <p:sldId id="681" r:id="rId19"/>
    <p:sldId id="682" r:id="rId20"/>
    <p:sldId id="683" r:id="rId21"/>
    <p:sldId id="684" r:id="rId22"/>
    <p:sldId id="426" r:id="rId23"/>
    <p:sldId id="663" r:id="rId24"/>
    <p:sldId id="661" r:id="rId25"/>
    <p:sldId id="662" r:id="rId26"/>
    <p:sldId id="446" r:id="rId27"/>
    <p:sldId id="429" r:id="rId28"/>
    <p:sldId id="430" r:id="rId29"/>
    <p:sldId id="431" r:id="rId30"/>
    <p:sldId id="432" r:id="rId31"/>
    <p:sldId id="433" r:id="rId32"/>
    <p:sldId id="434" r:id="rId33"/>
    <p:sldId id="425" r:id="rId34"/>
    <p:sldId id="435" r:id="rId35"/>
    <p:sldId id="258" r:id="rId36"/>
    <p:sldId id="261" r:id="rId37"/>
    <p:sldId id="437" r:id="rId38"/>
    <p:sldId id="589" r:id="rId39"/>
    <p:sldId id="351" r:id="rId40"/>
    <p:sldId id="438" r:id="rId41"/>
    <p:sldId id="685" r:id="rId42"/>
    <p:sldId id="358" r:id="rId43"/>
    <p:sldId id="686" r:id="rId44"/>
    <p:sldId id="687" r:id="rId45"/>
    <p:sldId id="688" r:id="rId46"/>
    <p:sldId id="444" r:id="rId47"/>
    <p:sldId id="354" r:id="rId48"/>
    <p:sldId id="459" r:id="rId49"/>
    <p:sldId id="590" r:id="rId50"/>
    <p:sldId id="591" r:id="rId51"/>
    <p:sldId id="355" r:id="rId52"/>
    <p:sldId id="592" r:id="rId53"/>
    <p:sldId id="593" r:id="rId54"/>
    <p:sldId id="448" r:id="rId55"/>
    <p:sldId id="594" r:id="rId56"/>
    <p:sldId id="260" r:id="rId57"/>
    <p:sldId id="595" r:id="rId58"/>
    <p:sldId id="596" r:id="rId59"/>
    <p:sldId id="449" r:id="rId60"/>
    <p:sldId id="597" r:id="rId61"/>
    <p:sldId id="603" r:id="rId62"/>
    <p:sldId id="605" r:id="rId63"/>
    <p:sldId id="606" r:id="rId64"/>
    <p:sldId id="607" r:id="rId65"/>
    <p:sldId id="450" r:id="rId66"/>
    <p:sldId id="598" r:id="rId67"/>
    <p:sldId id="356" r:id="rId68"/>
    <p:sldId id="451" r:id="rId69"/>
    <p:sldId id="262" r:id="rId70"/>
    <p:sldId id="452" r:id="rId71"/>
    <p:sldId id="599" r:id="rId72"/>
    <p:sldId id="600" r:id="rId73"/>
    <p:sldId id="601" r:id="rId74"/>
    <p:sldId id="453" r:id="rId75"/>
    <p:sldId id="602" r:id="rId76"/>
    <p:sldId id="263" r:id="rId77"/>
    <p:sldId id="608" r:id="rId78"/>
    <p:sldId id="609" r:id="rId79"/>
    <p:sldId id="610" r:id="rId80"/>
    <p:sldId id="611" r:id="rId81"/>
    <p:sldId id="612" r:id="rId82"/>
    <p:sldId id="613" r:id="rId83"/>
    <p:sldId id="454" r:id="rId84"/>
    <p:sldId id="614" r:id="rId85"/>
    <p:sldId id="615" r:id="rId86"/>
    <p:sldId id="616" r:id="rId87"/>
    <p:sldId id="455" r:id="rId88"/>
    <p:sldId id="264" r:id="rId89"/>
    <p:sldId id="456" r:id="rId90"/>
    <p:sldId id="457" r:id="rId91"/>
    <p:sldId id="266" r:id="rId92"/>
    <p:sldId id="458" r:id="rId93"/>
    <p:sldId id="617" r:id="rId94"/>
    <p:sldId id="460" r:id="rId95"/>
    <p:sldId id="618" r:id="rId96"/>
    <p:sldId id="270" r:id="rId97"/>
    <p:sldId id="619" r:id="rId98"/>
    <p:sldId id="491" r:id="rId99"/>
    <p:sldId id="620" r:id="rId100"/>
    <p:sldId id="488" r:id="rId101"/>
    <p:sldId id="461" r:id="rId102"/>
    <p:sldId id="621" r:id="rId103"/>
    <p:sldId id="622" r:id="rId104"/>
    <p:sldId id="271" r:id="rId105"/>
    <p:sldId id="623" r:id="rId106"/>
    <p:sldId id="624" r:id="rId107"/>
    <p:sldId id="464" r:id="rId108"/>
    <p:sldId id="625" r:id="rId109"/>
    <p:sldId id="626" r:id="rId110"/>
    <p:sldId id="462" r:id="rId111"/>
    <p:sldId id="627" r:id="rId112"/>
    <p:sldId id="628" r:id="rId113"/>
    <p:sldId id="467" r:id="rId114"/>
    <p:sldId id="629" r:id="rId115"/>
    <p:sldId id="630" r:id="rId116"/>
    <p:sldId id="272" r:id="rId117"/>
    <p:sldId id="631" r:id="rId118"/>
    <p:sldId id="632" r:id="rId119"/>
    <p:sldId id="469" r:id="rId120"/>
    <p:sldId id="633" r:id="rId121"/>
    <p:sldId id="634" r:id="rId122"/>
    <p:sldId id="276" r:id="rId123"/>
    <p:sldId id="635" r:id="rId124"/>
    <p:sldId id="636" r:id="rId125"/>
    <p:sldId id="637" r:id="rId126"/>
    <p:sldId id="638" r:id="rId127"/>
    <p:sldId id="472" r:id="rId128"/>
    <p:sldId id="639" r:id="rId129"/>
    <p:sldId id="640" r:id="rId130"/>
    <p:sldId id="641" r:id="rId131"/>
    <p:sldId id="642" r:id="rId132"/>
    <p:sldId id="643" r:id="rId133"/>
    <p:sldId id="644" r:id="rId134"/>
    <p:sldId id="645" r:id="rId135"/>
    <p:sldId id="277" r:id="rId136"/>
    <p:sldId id="473" r:id="rId137"/>
    <p:sldId id="646" r:id="rId138"/>
    <p:sldId id="647" r:id="rId139"/>
    <p:sldId id="648" r:id="rId140"/>
    <p:sldId id="281" r:id="rId141"/>
    <p:sldId id="282" r:id="rId142"/>
    <p:sldId id="649" r:id="rId143"/>
    <p:sldId id="650" r:id="rId144"/>
    <p:sldId id="651" r:id="rId145"/>
    <p:sldId id="652" r:id="rId146"/>
    <p:sldId id="653" r:id="rId147"/>
    <p:sldId id="654" r:id="rId148"/>
    <p:sldId id="283" r:id="rId149"/>
    <p:sldId id="655" r:id="rId150"/>
    <p:sldId id="285" r:id="rId151"/>
    <p:sldId id="656" r:id="rId152"/>
    <p:sldId id="657" r:id="rId153"/>
    <p:sldId id="474" r:id="rId154"/>
    <p:sldId id="658" r:id="rId155"/>
    <p:sldId id="659" r:id="rId156"/>
    <p:sldId id="475" r:id="rId157"/>
    <p:sldId id="287" r:id="rId158"/>
    <p:sldId id="476" r:id="rId159"/>
    <p:sldId id="289" r:id="rId160"/>
    <p:sldId id="660" r:id="rId161"/>
    <p:sldId id="291" r:id="rId162"/>
    <p:sldId id="295" r:id="rId163"/>
    <p:sldId id="296" r:id="rId164"/>
    <p:sldId id="297" r:id="rId165"/>
    <p:sldId id="305" r:id="rId166"/>
    <p:sldId id="306" r:id="rId167"/>
    <p:sldId id="307" r:id="rId168"/>
    <p:sldId id="483" r:id="rId169"/>
    <p:sldId id="310" r:id="rId170"/>
    <p:sldId id="311" r:id="rId171"/>
    <p:sldId id="312" r:id="rId172"/>
    <p:sldId id="486" r:id="rId173"/>
    <p:sldId id="490" r:id="rId174"/>
    <p:sldId id="509" r:id="rId175"/>
    <p:sldId id="313" r:id="rId176"/>
    <p:sldId id="492" r:id="rId177"/>
    <p:sldId id="314" r:id="rId178"/>
    <p:sldId id="315" r:id="rId179"/>
    <p:sldId id="317" r:id="rId180"/>
    <p:sldId id="318" r:id="rId181"/>
    <p:sldId id="319" r:id="rId182"/>
    <p:sldId id="494" r:id="rId183"/>
    <p:sldId id="323" r:id="rId184"/>
    <p:sldId id="325" r:id="rId185"/>
    <p:sldId id="496" r:id="rId186"/>
    <p:sldId id="497" r:id="rId187"/>
    <p:sldId id="498" r:id="rId188"/>
    <p:sldId id="529" r:id="rId189"/>
    <p:sldId id="501" r:id="rId190"/>
    <p:sldId id="502" r:id="rId191"/>
    <p:sldId id="327" r:id="rId192"/>
    <p:sldId id="503" r:id="rId193"/>
    <p:sldId id="328" r:id="rId194"/>
    <p:sldId id="504" r:id="rId195"/>
    <p:sldId id="329" r:id="rId196"/>
    <p:sldId id="506" r:id="rId197"/>
    <p:sldId id="505" r:id="rId198"/>
    <p:sldId id="331" r:id="rId199"/>
    <p:sldId id="510" r:id="rId200"/>
    <p:sldId id="512" r:id="rId201"/>
    <p:sldId id="513" r:id="rId202"/>
    <p:sldId id="333" r:id="rId203"/>
    <p:sldId id="515" r:id="rId204"/>
    <p:sldId id="514" r:id="rId205"/>
    <p:sldId id="516" r:id="rId206"/>
    <p:sldId id="517" r:id="rId207"/>
    <p:sldId id="336" r:id="rId208"/>
    <p:sldId id="335" r:id="rId209"/>
    <p:sldId id="337" r:id="rId210"/>
    <p:sldId id="339" r:id="rId211"/>
    <p:sldId id="518" r:id="rId212"/>
    <p:sldId id="519" r:id="rId213"/>
    <p:sldId id="340" r:id="rId214"/>
    <p:sldId id="520" r:id="rId215"/>
    <p:sldId id="521" r:id="rId216"/>
    <p:sldId id="341" r:id="rId217"/>
    <p:sldId id="522" r:id="rId218"/>
    <p:sldId id="342" r:id="rId219"/>
    <p:sldId id="524" r:id="rId220"/>
    <p:sldId id="523" r:id="rId221"/>
    <p:sldId id="525" r:id="rId222"/>
    <p:sldId id="343" r:id="rId223"/>
    <p:sldId id="344" r:id="rId224"/>
    <p:sldId id="526" r:id="rId225"/>
    <p:sldId id="345" r:id="rId226"/>
    <p:sldId id="527" r:id="rId227"/>
    <p:sldId id="528" r:id="rId228"/>
    <p:sldId id="500" r:id="rId229"/>
    <p:sldId id="347" r:id="rId230"/>
    <p:sldId id="530" r:id="rId231"/>
    <p:sldId id="348" r:id="rId232"/>
    <p:sldId id="349" r:id="rId233"/>
    <p:sldId id="350" r:id="rId234"/>
    <p:sldId id="531" r:id="rId235"/>
    <p:sldId id="532" r:id="rId236"/>
    <p:sldId id="360" r:id="rId237"/>
    <p:sldId id="361" r:id="rId238"/>
    <p:sldId id="533" r:id="rId239"/>
    <p:sldId id="362" r:id="rId240"/>
    <p:sldId id="534" r:id="rId241"/>
    <p:sldId id="363" r:id="rId242"/>
    <p:sldId id="535" r:id="rId243"/>
    <p:sldId id="364" r:id="rId244"/>
    <p:sldId id="365" r:id="rId245"/>
    <p:sldId id="366" r:id="rId246"/>
    <p:sldId id="367" r:id="rId247"/>
    <p:sldId id="368" r:id="rId248"/>
    <p:sldId id="369" r:id="rId249"/>
    <p:sldId id="370" r:id="rId250"/>
    <p:sldId id="536" r:id="rId251"/>
    <p:sldId id="537" r:id="rId252"/>
    <p:sldId id="376" r:id="rId253"/>
    <p:sldId id="377" r:id="rId254"/>
    <p:sldId id="378" r:id="rId255"/>
    <p:sldId id="387" r:id="rId256"/>
    <p:sldId id="390" r:id="rId257"/>
    <p:sldId id="391" r:id="rId258"/>
    <p:sldId id="392" r:id="rId259"/>
    <p:sldId id="393" r:id="rId260"/>
    <p:sldId id="394" r:id="rId261"/>
    <p:sldId id="395" r:id="rId262"/>
    <p:sldId id="413" r:id="rId263"/>
    <p:sldId id="414" r:id="rId264"/>
    <p:sldId id="415" r:id="rId265"/>
    <p:sldId id="416" r:id="rId266"/>
    <p:sldId id="417" r:id="rId267"/>
    <p:sldId id="538" r:id="rId268"/>
    <p:sldId id="539" r:id="rId269"/>
    <p:sldId id="540" r:id="rId270"/>
    <p:sldId id="541" r:id="rId271"/>
    <p:sldId id="542" r:id="rId272"/>
    <p:sldId id="543" r:id="rId273"/>
    <p:sldId id="544" r:id="rId274"/>
    <p:sldId id="545" r:id="rId275"/>
    <p:sldId id="546" r:id="rId276"/>
    <p:sldId id="547" r:id="rId277"/>
    <p:sldId id="548" r:id="rId278"/>
    <p:sldId id="549" r:id="rId279"/>
    <p:sldId id="550" r:id="rId280"/>
    <p:sldId id="551" r:id="rId281"/>
    <p:sldId id="552" r:id="rId282"/>
    <p:sldId id="553" r:id="rId283"/>
    <p:sldId id="554" r:id="rId284"/>
    <p:sldId id="555" r:id="rId285"/>
    <p:sldId id="556" r:id="rId286"/>
    <p:sldId id="557" r:id="rId287"/>
    <p:sldId id="558" r:id="rId288"/>
    <p:sldId id="559" r:id="rId289"/>
    <p:sldId id="560" r:id="rId290"/>
    <p:sldId id="561" r:id="rId291"/>
    <p:sldId id="562" r:id="rId292"/>
    <p:sldId id="563" r:id="rId293"/>
    <p:sldId id="564" r:id="rId294"/>
    <p:sldId id="565" r:id="rId295"/>
    <p:sldId id="566" r:id="rId296"/>
    <p:sldId id="567" r:id="rId297"/>
    <p:sldId id="568" r:id="rId298"/>
    <p:sldId id="570" r:id="rId299"/>
    <p:sldId id="571" r:id="rId300"/>
    <p:sldId id="572" r:id="rId301"/>
    <p:sldId id="573" r:id="rId302"/>
    <p:sldId id="574" r:id="rId303"/>
    <p:sldId id="575" r:id="rId304"/>
    <p:sldId id="576" r:id="rId305"/>
    <p:sldId id="577" r:id="rId306"/>
    <p:sldId id="578" r:id="rId307"/>
    <p:sldId id="579" r:id="rId308"/>
    <p:sldId id="580" r:id="rId309"/>
    <p:sldId id="581" r:id="rId310"/>
    <p:sldId id="582" r:id="rId311"/>
    <p:sldId id="583" r:id="rId312"/>
    <p:sldId id="584" r:id="rId313"/>
    <p:sldId id="585" r:id="rId314"/>
    <p:sldId id="586" r:id="rId315"/>
    <p:sldId id="587" r:id="rId316"/>
    <p:sldId id="588" r:id="rId3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8" d="100"/>
          <a:sy n="48" d="100"/>
        </p:scale>
        <p:origin x="690"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slide" Target="slides/slide286.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312" Type="http://schemas.openxmlformats.org/officeDocument/2006/relationships/slide" Target="slides/slide311.xml"/><Relationship Id="rId317" Type="http://schemas.openxmlformats.org/officeDocument/2006/relationships/slide" Target="slides/slide31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slide" Target="slides/slide301.xml"/><Relationship Id="rId307" Type="http://schemas.openxmlformats.org/officeDocument/2006/relationships/slide" Target="slides/slide30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slide" Target="slides/slide312.xml"/><Relationship Id="rId318"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viewProps" Target="view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theme" Target="theme/theme1.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tableStyles" Target="tableStyles.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81BD71DA-1C73-4CB2-8A39-082996B0BAA5}" type="datetimeFigureOut">
              <a:rPr lang="fr-FR" smtClean="0"/>
              <a:pPr/>
              <a:t>02/12/2015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8380E47-DFD2-43AA-ABF7-08C684AB63EE}" type="slidenum">
              <a:rPr lang="fr-FR" smtClean="0"/>
              <a:pPr/>
              <a:t>‹N°›</a:t>
            </a:fld>
            <a:endParaRPr lang="fr-F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3730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81BD71DA-1C73-4CB2-8A39-082996B0BAA5}" type="datetimeFigureOut">
              <a:rPr lang="fr-FR" smtClean="0"/>
              <a:pPr/>
              <a:t>02/12/2015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8380E47-DFD2-43AA-ABF7-08C684AB63EE}" type="slidenum">
              <a:rPr lang="fr-FR" smtClean="0"/>
              <a:pPr/>
              <a:t>‹N°›</a:t>
            </a:fld>
            <a:endParaRPr lang="fr-FR"/>
          </a:p>
        </p:txBody>
      </p:sp>
    </p:spTree>
    <p:extLst>
      <p:ext uri="{BB962C8B-B14F-4D97-AF65-F5344CB8AC3E}">
        <p14:creationId xmlns:p14="http://schemas.microsoft.com/office/powerpoint/2010/main" val="3263596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r-FR" smtClean="0"/>
              <a:t>Modifiez le style du titre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1BD71DA-1C73-4CB2-8A39-082996B0BAA5}" type="datetimeFigureOut">
              <a:rPr lang="fr-FR" smtClean="0"/>
              <a:pPr/>
              <a:t>02/12/2015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8380E47-DFD2-43AA-ABF7-08C684AB63EE}" type="slidenum">
              <a:rPr lang="fr-FR" smtClean="0"/>
              <a:pPr/>
              <a:t>‹N°›</a:t>
            </a:fld>
            <a:endParaRPr lang="fr-FR"/>
          </a:p>
        </p:txBody>
      </p:sp>
    </p:spTree>
    <p:extLst>
      <p:ext uri="{BB962C8B-B14F-4D97-AF65-F5344CB8AC3E}">
        <p14:creationId xmlns:p14="http://schemas.microsoft.com/office/powerpoint/2010/main" val="3568309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1BD71DA-1C73-4CB2-8A39-082996B0BAA5}" type="datetimeFigureOut">
              <a:rPr lang="fr-FR" smtClean="0"/>
              <a:pPr/>
              <a:t>02/12/2015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8380E47-DFD2-43AA-ABF7-08C684AB63EE}" type="slidenum">
              <a:rPr lang="fr-FR" smtClean="0"/>
              <a:pPr/>
              <a:t>‹N°›</a:t>
            </a:fld>
            <a:endParaRPr lang="fr-F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86519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r-FR" smtClean="0"/>
              <a:t>Modifiez le style du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1BD71DA-1C73-4CB2-8A39-082996B0BAA5}" type="datetimeFigureOut">
              <a:rPr lang="fr-FR" smtClean="0"/>
              <a:pPr/>
              <a:t>02/12/2015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8380E47-DFD2-43AA-ABF7-08C684AB63EE}" type="slidenum">
              <a:rPr lang="fr-FR" smtClean="0"/>
              <a:pPr/>
              <a:t>‹N°›</a:t>
            </a:fld>
            <a:endParaRPr lang="fr-FR"/>
          </a:p>
        </p:txBody>
      </p:sp>
    </p:spTree>
    <p:extLst>
      <p:ext uri="{BB962C8B-B14F-4D97-AF65-F5344CB8AC3E}">
        <p14:creationId xmlns:p14="http://schemas.microsoft.com/office/powerpoint/2010/main" val="3257808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1BD71DA-1C73-4CB2-8A39-082996B0BAA5}" type="datetimeFigureOut">
              <a:rPr lang="fr-FR" smtClean="0"/>
              <a:pPr/>
              <a:t>02/12/2015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8380E47-DFD2-43AA-ABF7-08C684AB63EE}" type="slidenum">
              <a:rPr lang="fr-FR" smtClean="0"/>
              <a:pPr/>
              <a:t>‹N°›</a:t>
            </a:fld>
            <a:endParaRPr lang="fr-F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18659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1BD71DA-1C73-4CB2-8A39-082996B0BAA5}" type="datetimeFigureOut">
              <a:rPr lang="fr-FR" smtClean="0"/>
              <a:pPr/>
              <a:t>02/12/2015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8380E47-DFD2-43AA-ABF7-08C684AB63EE}" type="slidenum">
              <a:rPr lang="fr-FR" smtClean="0"/>
              <a:pPr/>
              <a:t>‹N°›</a:t>
            </a:fld>
            <a:endParaRPr lang="fr-FR"/>
          </a:p>
        </p:txBody>
      </p:sp>
    </p:spTree>
    <p:extLst>
      <p:ext uri="{BB962C8B-B14F-4D97-AF65-F5344CB8AC3E}">
        <p14:creationId xmlns:p14="http://schemas.microsoft.com/office/powerpoint/2010/main" val="4148541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1BD71DA-1C73-4CB2-8A39-082996B0BAA5}" type="datetimeFigureOut">
              <a:rPr lang="fr-FR" smtClean="0"/>
              <a:pPr/>
              <a:t>02/12/2015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8380E47-DFD2-43AA-ABF7-08C684AB63EE}" type="slidenum">
              <a:rPr lang="fr-FR" smtClean="0"/>
              <a:pPr/>
              <a:t>‹N°›</a:t>
            </a:fld>
            <a:endParaRPr lang="fr-FR"/>
          </a:p>
        </p:txBody>
      </p:sp>
    </p:spTree>
    <p:extLst>
      <p:ext uri="{BB962C8B-B14F-4D97-AF65-F5344CB8AC3E}">
        <p14:creationId xmlns:p14="http://schemas.microsoft.com/office/powerpoint/2010/main" val="2694493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1BD71DA-1C73-4CB2-8A39-082996B0BAA5}" type="datetimeFigureOut">
              <a:rPr lang="fr-FR" smtClean="0"/>
              <a:pPr/>
              <a:t>02/12/2015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8380E47-DFD2-43AA-ABF7-08C684AB63EE}" type="slidenum">
              <a:rPr lang="fr-FR" smtClean="0"/>
              <a:pPr/>
              <a:t>‹N°›</a:t>
            </a:fld>
            <a:endParaRPr lang="fr-FR"/>
          </a:p>
        </p:txBody>
      </p:sp>
    </p:spTree>
    <p:extLst>
      <p:ext uri="{BB962C8B-B14F-4D97-AF65-F5344CB8AC3E}">
        <p14:creationId xmlns:p14="http://schemas.microsoft.com/office/powerpoint/2010/main" val="3600926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1BD71DA-1C73-4CB2-8A39-082996B0BAA5}" type="datetimeFigureOut">
              <a:rPr lang="fr-FR" smtClean="0"/>
              <a:pPr/>
              <a:t>02/12/2015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8380E47-DFD2-43AA-ABF7-08C684AB63EE}" type="slidenum">
              <a:rPr lang="fr-FR" smtClean="0"/>
              <a:pPr/>
              <a:t>‹N°›</a:t>
            </a:fld>
            <a:endParaRPr lang="fr-FR"/>
          </a:p>
        </p:txBody>
      </p:sp>
    </p:spTree>
    <p:extLst>
      <p:ext uri="{BB962C8B-B14F-4D97-AF65-F5344CB8AC3E}">
        <p14:creationId xmlns:p14="http://schemas.microsoft.com/office/powerpoint/2010/main" val="2636089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r-FR" smtClean="0"/>
              <a:t>Modifiez le style du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1BD71DA-1C73-4CB2-8A39-082996B0BAA5}" type="datetimeFigureOut">
              <a:rPr lang="fr-FR" smtClean="0"/>
              <a:pPr/>
              <a:t>02/12/2015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8380E47-DFD2-43AA-ABF7-08C684AB63EE}" type="slidenum">
              <a:rPr lang="fr-FR" smtClean="0"/>
              <a:pPr/>
              <a:t>‹N°›</a:t>
            </a:fld>
            <a:endParaRPr lang="fr-FR"/>
          </a:p>
        </p:txBody>
      </p:sp>
    </p:spTree>
    <p:extLst>
      <p:ext uri="{BB962C8B-B14F-4D97-AF65-F5344CB8AC3E}">
        <p14:creationId xmlns:p14="http://schemas.microsoft.com/office/powerpoint/2010/main" val="3065816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81BD71DA-1C73-4CB2-8A39-082996B0BAA5}" type="datetimeFigureOut">
              <a:rPr lang="fr-FR" smtClean="0"/>
              <a:pPr/>
              <a:t>02/12/2015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8380E47-DFD2-43AA-ABF7-08C684AB63EE}" type="slidenum">
              <a:rPr lang="fr-FR" smtClean="0"/>
              <a:pPr/>
              <a:t>‹N°›</a:t>
            </a:fld>
            <a:endParaRPr lang="fr-FR"/>
          </a:p>
        </p:txBody>
      </p:sp>
    </p:spTree>
    <p:extLst>
      <p:ext uri="{BB962C8B-B14F-4D97-AF65-F5344CB8AC3E}">
        <p14:creationId xmlns:p14="http://schemas.microsoft.com/office/powerpoint/2010/main" val="3674084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81BD71DA-1C73-4CB2-8A39-082996B0BAA5}" type="datetimeFigureOut">
              <a:rPr lang="fr-FR" smtClean="0"/>
              <a:pPr/>
              <a:t>02/12/2015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8380E47-DFD2-43AA-ABF7-08C684AB63EE}" type="slidenum">
              <a:rPr lang="fr-FR" smtClean="0"/>
              <a:pPr/>
              <a:t>‹N°›</a:t>
            </a:fld>
            <a:endParaRPr lang="fr-FR"/>
          </a:p>
        </p:txBody>
      </p:sp>
    </p:spTree>
    <p:extLst>
      <p:ext uri="{BB962C8B-B14F-4D97-AF65-F5344CB8AC3E}">
        <p14:creationId xmlns:p14="http://schemas.microsoft.com/office/powerpoint/2010/main" val="210090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81BD71DA-1C73-4CB2-8A39-082996B0BAA5}" type="datetimeFigureOut">
              <a:rPr lang="fr-FR" smtClean="0"/>
              <a:pPr/>
              <a:t>02/12/2015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8380E47-DFD2-43AA-ABF7-08C684AB63EE}" type="slidenum">
              <a:rPr lang="fr-FR" smtClean="0"/>
              <a:pPr/>
              <a:t>‹N°›</a:t>
            </a:fld>
            <a:endParaRPr lang="fr-FR"/>
          </a:p>
        </p:txBody>
      </p:sp>
    </p:spTree>
    <p:extLst>
      <p:ext uri="{BB962C8B-B14F-4D97-AF65-F5344CB8AC3E}">
        <p14:creationId xmlns:p14="http://schemas.microsoft.com/office/powerpoint/2010/main" val="190564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BD71DA-1C73-4CB2-8A39-082996B0BAA5}" type="datetimeFigureOut">
              <a:rPr lang="fr-FR" smtClean="0"/>
              <a:pPr/>
              <a:t>02/12/2015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8380E47-DFD2-43AA-ABF7-08C684AB63EE}" type="slidenum">
              <a:rPr lang="fr-FR" smtClean="0"/>
              <a:pPr/>
              <a:t>‹N°›</a:t>
            </a:fld>
            <a:endParaRPr lang="fr-FR"/>
          </a:p>
        </p:txBody>
      </p:sp>
    </p:spTree>
    <p:extLst>
      <p:ext uri="{BB962C8B-B14F-4D97-AF65-F5344CB8AC3E}">
        <p14:creationId xmlns:p14="http://schemas.microsoft.com/office/powerpoint/2010/main" val="4154040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81BD71DA-1C73-4CB2-8A39-082996B0BAA5}" type="datetimeFigureOut">
              <a:rPr lang="fr-FR" smtClean="0"/>
              <a:pPr/>
              <a:t>02/12/2015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8380E47-DFD2-43AA-ABF7-08C684AB63EE}" type="slidenum">
              <a:rPr lang="fr-FR" smtClean="0"/>
              <a:pPr/>
              <a:t>‹N°›</a:t>
            </a:fld>
            <a:endParaRPr lang="fr-FR"/>
          </a:p>
        </p:txBody>
      </p:sp>
    </p:spTree>
    <p:extLst>
      <p:ext uri="{BB962C8B-B14F-4D97-AF65-F5344CB8AC3E}">
        <p14:creationId xmlns:p14="http://schemas.microsoft.com/office/powerpoint/2010/main" val="143846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r-FR" smtClean="0"/>
              <a:t>Modifiez le style du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81BD71DA-1C73-4CB2-8A39-082996B0BAA5}" type="datetimeFigureOut">
              <a:rPr lang="fr-FR" smtClean="0"/>
              <a:pPr/>
              <a:t>02/12/2015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8380E47-DFD2-43AA-ABF7-08C684AB63EE}" type="slidenum">
              <a:rPr lang="fr-FR" smtClean="0"/>
              <a:pPr/>
              <a:t>‹N°›</a:t>
            </a:fld>
            <a:endParaRPr lang="fr-FR"/>
          </a:p>
        </p:txBody>
      </p:sp>
    </p:spTree>
    <p:extLst>
      <p:ext uri="{BB962C8B-B14F-4D97-AF65-F5344CB8AC3E}">
        <p14:creationId xmlns:p14="http://schemas.microsoft.com/office/powerpoint/2010/main" val="1734076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75">
          <a:fgClr>
            <a:schemeClr val="accent1"/>
          </a:fgClr>
          <a:bgClr>
            <a:schemeClr val="bg1"/>
          </a:bgClr>
        </a:patt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1BD71DA-1C73-4CB2-8A39-082996B0BAA5}" type="datetimeFigureOut">
              <a:rPr lang="fr-FR" smtClean="0"/>
              <a:pPr/>
              <a:t>02/12/2015</a:t>
            </a:fld>
            <a:endParaRPr lang="fr-F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r-F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F8380E47-DFD2-43AA-ABF7-08C684AB63EE}" type="slidenum">
              <a:rPr lang="fr-FR" smtClean="0"/>
              <a:pPr/>
              <a:t>‹N°›</a:t>
            </a:fld>
            <a:endParaRPr lang="fr-FR"/>
          </a:p>
        </p:txBody>
      </p:sp>
    </p:spTree>
    <p:extLst>
      <p:ext uri="{BB962C8B-B14F-4D97-AF65-F5344CB8AC3E}">
        <p14:creationId xmlns:p14="http://schemas.microsoft.com/office/powerpoint/2010/main" val="1365047164"/>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3.jpeg"/></Relationships>
</file>

<file path=ppt/slides/_rels/slide260.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00.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912132"/>
            <a:ext cx="12192000" cy="1410194"/>
          </a:xfrm>
        </p:spPr>
        <p:txBody>
          <a:bodyPr>
            <a:noAutofit/>
          </a:bodyPr>
          <a:lstStyle/>
          <a:p>
            <a:pPr algn="ctr"/>
            <a:r>
              <a:rPr lang="fr-FR" sz="2800" b="1" i="1" dirty="0" smtClean="0"/>
              <a:t>Année universitaire: 2015 – 2016.</a:t>
            </a:r>
            <a:br>
              <a:rPr lang="fr-FR" sz="2800" b="1" i="1" dirty="0" smtClean="0"/>
            </a:br>
            <a:r>
              <a:rPr lang="fr-FR" sz="2800" b="1" i="1" dirty="0" smtClean="0"/>
              <a:t/>
            </a:r>
            <a:br>
              <a:rPr lang="fr-FR" sz="2800" b="1" i="1" dirty="0" smtClean="0"/>
            </a:br>
            <a:r>
              <a:rPr lang="fr-FR" sz="2800" b="1" i="1" dirty="0" smtClean="0"/>
              <a:t>COUR </a:t>
            </a:r>
            <a:r>
              <a:rPr lang="fr-FR" sz="2800" b="1" i="1" dirty="0"/>
              <a:t>DE </a:t>
            </a:r>
            <a:r>
              <a:rPr lang="fr-FR" sz="2800" b="1" i="1" dirty="0" smtClean="0"/>
              <a:t>LANGAGE C.</a:t>
            </a:r>
            <a:endParaRPr lang="fr-FR" sz="2800" b="1" dirty="0"/>
          </a:p>
        </p:txBody>
      </p:sp>
      <p:sp>
        <p:nvSpPr>
          <p:cNvPr id="3" name="Sous-titre 2"/>
          <p:cNvSpPr>
            <a:spLocks noGrp="1"/>
          </p:cNvSpPr>
          <p:nvPr>
            <p:ph type="subTitle" idx="1"/>
          </p:nvPr>
        </p:nvSpPr>
        <p:spPr>
          <a:xfrm>
            <a:off x="3503712" y="4209000"/>
            <a:ext cx="4896544" cy="694928"/>
          </a:xfrm>
        </p:spPr>
        <p:txBody>
          <a:bodyPr>
            <a:normAutofit fontScale="85000" lnSpcReduction="10000"/>
          </a:bodyPr>
          <a:lstStyle/>
          <a:p>
            <a:r>
              <a:rPr lang="fr-FR" sz="3200" b="1" dirty="0" smtClean="0">
                <a:solidFill>
                  <a:srgbClr val="FFFF00"/>
                </a:solidFill>
              </a:rPr>
              <a:t>M. </a:t>
            </a:r>
            <a:r>
              <a:rPr lang="fr-FR" sz="3200" b="1" dirty="0">
                <a:solidFill>
                  <a:srgbClr val="FFFF00"/>
                </a:solidFill>
              </a:rPr>
              <a:t>Mazoughou GOEPOGUI</a:t>
            </a:r>
            <a:endParaRPr lang="fr-FR" sz="3200" dirty="0">
              <a:solidFill>
                <a:srgbClr val="FFFF00"/>
              </a:solidFill>
            </a:endParaRPr>
          </a:p>
        </p:txBody>
      </p:sp>
      <p:sp>
        <p:nvSpPr>
          <p:cNvPr id="4" name="ZoneTexte 3"/>
          <p:cNvSpPr txBox="1"/>
          <p:nvPr/>
        </p:nvSpPr>
        <p:spPr>
          <a:xfrm>
            <a:off x="1379984" y="2627668"/>
            <a:ext cx="9144000" cy="523220"/>
          </a:xfrm>
          <a:prstGeom prst="rect">
            <a:avLst/>
          </a:prstGeom>
          <a:noFill/>
        </p:spPr>
        <p:txBody>
          <a:bodyPr wrap="square" rtlCol="0">
            <a:spAutoFit/>
          </a:bodyPr>
          <a:lstStyle/>
          <a:p>
            <a:pPr algn="ctr"/>
            <a:r>
              <a:rPr lang="fr-FR" sz="2800" b="1" dirty="0" smtClean="0"/>
              <a:t>18h </a:t>
            </a:r>
            <a:r>
              <a:rPr lang="fr-FR" sz="2800" b="1" dirty="0"/>
              <a:t>CM ; 	</a:t>
            </a:r>
            <a:r>
              <a:rPr lang="fr-FR" sz="2800" b="1" dirty="0" smtClean="0"/>
              <a:t>12h  TD;</a:t>
            </a:r>
            <a:r>
              <a:rPr lang="fr-FR" sz="2800" b="1" dirty="0"/>
              <a:t>		</a:t>
            </a:r>
            <a:r>
              <a:rPr lang="fr-FR" sz="2800" b="1" dirty="0" smtClean="0"/>
              <a:t>40h </a:t>
            </a:r>
            <a:r>
              <a:rPr lang="fr-FR" sz="2800" b="1" dirty="0"/>
              <a:t>TP.</a:t>
            </a:r>
            <a:endParaRPr lang="fr-FR" sz="2800" dirty="0"/>
          </a:p>
        </p:txBody>
      </p:sp>
      <p:sp>
        <p:nvSpPr>
          <p:cNvPr id="5" name="ZoneTexte 4"/>
          <p:cNvSpPr txBox="1"/>
          <p:nvPr/>
        </p:nvSpPr>
        <p:spPr>
          <a:xfrm>
            <a:off x="2119879" y="5013177"/>
            <a:ext cx="9973069" cy="1815882"/>
          </a:xfrm>
          <a:prstGeom prst="rect">
            <a:avLst/>
          </a:prstGeom>
          <a:noFill/>
        </p:spPr>
        <p:txBody>
          <a:bodyPr wrap="square" rtlCol="0">
            <a:spAutoFit/>
          </a:bodyPr>
          <a:lstStyle/>
          <a:p>
            <a:pPr lvl="2" algn="just"/>
            <a:r>
              <a:rPr lang="fr-FR" sz="2800" b="1" i="1" dirty="0"/>
              <a:t>Tel: 655 34 42 38 / 669 35 43 </a:t>
            </a:r>
            <a:r>
              <a:rPr lang="fr-FR" sz="2800" b="1" i="1" dirty="0" smtClean="0"/>
              <a:t>10 / 624 05 56 40</a:t>
            </a:r>
            <a:endParaRPr lang="fr-FR" sz="2800" dirty="0"/>
          </a:p>
          <a:p>
            <a:pPr lvl="2" algn="just"/>
            <a:r>
              <a:rPr lang="fr-FR" sz="2800" b="1" i="1" dirty="0"/>
              <a:t>E-mail:</a:t>
            </a:r>
            <a:r>
              <a:rPr lang="fr-FR" sz="2800" b="1" i="1" dirty="0">
                <a:solidFill>
                  <a:srgbClr val="FFFF00"/>
                </a:solidFill>
              </a:rPr>
              <a:t> </a:t>
            </a:r>
            <a:r>
              <a:rPr lang="fr-FR" sz="2800" b="1" i="1" u="sng" dirty="0" smtClean="0">
                <a:solidFill>
                  <a:srgbClr val="FFFF00"/>
                </a:solidFill>
              </a:rPr>
              <a:t>massaleidamagoe@yahoo.fr</a:t>
            </a:r>
          </a:p>
          <a:p>
            <a:pPr lvl="2" algn="just"/>
            <a:r>
              <a:rPr lang="fr-FR" sz="2800" b="1" i="1" dirty="0" smtClean="0"/>
              <a:t>Gmail: </a:t>
            </a:r>
            <a:r>
              <a:rPr lang="fr-FR" sz="2800" b="1" i="1" u="sng" dirty="0" smtClean="0">
                <a:solidFill>
                  <a:srgbClr val="FFFF00"/>
                </a:solidFill>
              </a:rPr>
              <a:t>massaleidamagoe2014@gmail.com</a:t>
            </a:r>
          </a:p>
          <a:p>
            <a:pPr lvl="2" algn="just"/>
            <a:r>
              <a:rPr lang="fr-FR" sz="2800" b="1" i="1" dirty="0"/>
              <a:t>Site: </a:t>
            </a:r>
            <a:r>
              <a:rPr lang="fr-FR" sz="2800" b="1" i="1" dirty="0" smtClean="0">
                <a:solidFill>
                  <a:srgbClr val="FFFF00"/>
                </a:solidFill>
              </a:rPr>
              <a:t>massaleidamagoe2015.net</a:t>
            </a:r>
            <a:endParaRPr lang="fr-FR" sz="2800" dirty="0"/>
          </a:p>
        </p:txBody>
      </p:sp>
      <p:sp>
        <p:nvSpPr>
          <p:cNvPr id="6" name="ZoneTexte 5"/>
          <p:cNvSpPr txBox="1"/>
          <p:nvPr/>
        </p:nvSpPr>
        <p:spPr>
          <a:xfrm>
            <a:off x="1524000" y="3563823"/>
            <a:ext cx="9144000" cy="584775"/>
          </a:xfrm>
          <a:prstGeom prst="rect">
            <a:avLst/>
          </a:prstGeom>
          <a:noFill/>
        </p:spPr>
        <p:txBody>
          <a:bodyPr wrap="square" rtlCol="0">
            <a:spAutoFit/>
          </a:bodyPr>
          <a:lstStyle/>
          <a:p>
            <a:pPr algn="ctr"/>
            <a:r>
              <a:rPr lang="fr-FR" sz="3200" b="1" i="1" dirty="0"/>
              <a:t>Présenté par</a:t>
            </a:r>
            <a:endParaRPr lang="fr-FR" sz="3200" dirty="0"/>
          </a:p>
        </p:txBody>
      </p:sp>
      <p:sp>
        <p:nvSpPr>
          <p:cNvPr id="7" name="ZoneTexte 6"/>
          <p:cNvSpPr txBox="1"/>
          <p:nvPr/>
        </p:nvSpPr>
        <p:spPr>
          <a:xfrm>
            <a:off x="0" y="76110"/>
            <a:ext cx="12192000" cy="707886"/>
          </a:xfrm>
          <a:prstGeom prst="rect">
            <a:avLst/>
          </a:prstGeom>
          <a:noFill/>
        </p:spPr>
        <p:txBody>
          <a:bodyPr wrap="square" rtlCol="0">
            <a:spAutoFit/>
          </a:bodyPr>
          <a:lstStyle/>
          <a:p>
            <a:pPr algn="ctr"/>
            <a:r>
              <a:rPr lang="fr-FR" sz="4000" b="1" i="1" dirty="0"/>
              <a:t>UNIVERSITE </a:t>
            </a:r>
            <a:r>
              <a:rPr lang="fr-FR" sz="4000" b="1" i="1" dirty="0" smtClean="0"/>
              <a:t>CHECK MODIBO DIARRA</a:t>
            </a:r>
            <a:endParaRPr lang="fr-FR" sz="4000" b="1" i="1" dirty="0"/>
          </a:p>
        </p:txBody>
      </p:sp>
    </p:spTree>
    <p:extLst>
      <p:ext uri="{BB962C8B-B14F-4D97-AF65-F5344CB8AC3E}">
        <p14:creationId xmlns:p14="http://schemas.microsoft.com/office/powerpoint/2010/main" val="2763606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trips(down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4" presetClass="emph" presetSubtype="0" fill="hold" nodeType="clickEffect">
                                  <p:stCondLst>
                                    <p:cond delay="0"/>
                                  </p:stCondLst>
                                  <p:iterate type="lt">
                                    <p:tmPct val="10000"/>
                                  </p:iterate>
                                  <p:childTnLst>
                                    <p:animMotion origin="layout" path="M 0.0 0.0 L 0.0 -0.07213" pathEditMode="relative" ptsTypes="">
                                      <p:cBhvr>
                                        <p:cTn id="23" dur="250" accel="50000" decel="50000" autoRev="1" fill="hold">
                                          <p:stCondLst>
                                            <p:cond delay="0"/>
                                          </p:stCondLst>
                                        </p:cTn>
                                        <p:tgtEl>
                                          <p:spTgt spid="6">
                                            <p:txEl>
                                              <p:pRg st="0" end="0"/>
                                            </p:txEl>
                                          </p:spTgt>
                                        </p:tgtEl>
                                        <p:attrNameLst>
                                          <p:attrName>ppt_x</p:attrName>
                                          <p:attrName>ppt_y</p:attrName>
                                        </p:attrNameLst>
                                      </p:cBhvr>
                                    </p:animMotion>
                                    <p:animRot by="1500000">
                                      <p:cBhvr>
                                        <p:cTn id="24" dur="125" fill="hold">
                                          <p:stCondLst>
                                            <p:cond delay="0"/>
                                          </p:stCondLst>
                                        </p:cTn>
                                        <p:tgtEl>
                                          <p:spTgt spid="6">
                                            <p:txEl>
                                              <p:pRg st="0" end="0"/>
                                            </p:txEl>
                                          </p:spTgt>
                                        </p:tgtEl>
                                        <p:attrNameLst>
                                          <p:attrName>r</p:attrName>
                                        </p:attrNameLst>
                                      </p:cBhvr>
                                    </p:animRot>
                                    <p:animRot by="-1500000">
                                      <p:cBhvr>
                                        <p:cTn id="25" dur="125" fill="hold">
                                          <p:stCondLst>
                                            <p:cond delay="125"/>
                                          </p:stCondLst>
                                        </p:cTn>
                                        <p:tgtEl>
                                          <p:spTgt spid="6">
                                            <p:txEl>
                                              <p:pRg st="0" end="0"/>
                                            </p:txEl>
                                          </p:spTgt>
                                        </p:tgtEl>
                                        <p:attrNameLst>
                                          <p:attrName>r</p:attrName>
                                        </p:attrNameLst>
                                      </p:cBhvr>
                                    </p:animRot>
                                    <p:animRot by="-1500000">
                                      <p:cBhvr>
                                        <p:cTn id="26" dur="125" fill="hold">
                                          <p:stCondLst>
                                            <p:cond delay="250"/>
                                          </p:stCondLst>
                                        </p:cTn>
                                        <p:tgtEl>
                                          <p:spTgt spid="6">
                                            <p:txEl>
                                              <p:pRg st="0" end="0"/>
                                            </p:txEl>
                                          </p:spTgt>
                                        </p:tgtEl>
                                        <p:attrNameLst>
                                          <p:attrName>r</p:attrName>
                                        </p:attrNameLst>
                                      </p:cBhvr>
                                    </p:animRot>
                                    <p:animRot by="1500000">
                                      <p:cBhvr>
                                        <p:cTn id="27" dur="125" fill="hold">
                                          <p:stCondLst>
                                            <p:cond delay="375"/>
                                          </p:stCondLst>
                                        </p:cTn>
                                        <p:tgtEl>
                                          <p:spTgt spid="6">
                                            <p:txEl>
                                              <p:pRg st="0" end="0"/>
                                            </p:txEl>
                                          </p:spTgt>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38" presetClass="entr" presetSubtype="0" accel="50000" fill="hold" nodeType="clickEffect">
                                  <p:stCondLst>
                                    <p:cond delay="0"/>
                                  </p:stCondLst>
                                  <p:iterate type="lt">
                                    <p:tmPct val="50000"/>
                                  </p:iterate>
                                  <p:childTnLst>
                                    <p:set>
                                      <p:cBhvr>
                                        <p:cTn id="31" dur="1" fill="hold">
                                          <p:stCondLst>
                                            <p:cond delay="0"/>
                                          </p:stCondLst>
                                        </p:cTn>
                                        <p:tgtEl>
                                          <p:spTgt spid="3">
                                            <p:txEl>
                                              <p:pRg st="0" end="0"/>
                                            </p:txEl>
                                          </p:spTgt>
                                        </p:tgtEl>
                                        <p:attrNameLst>
                                          <p:attrName>style.visibility</p:attrName>
                                        </p:attrNameLst>
                                      </p:cBhvr>
                                      <p:to>
                                        <p:strVal val="visible"/>
                                      </p:to>
                                    </p:set>
                                    <p:set>
                                      <p:cBhvr>
                                        <p:cTn id="32" dur="455" fill="hold">
                                          <p:stCondLst>
                                            <p:cond delay="0"/>
                                          </p:stCondLst>
                                        </p:cTn>
                                        <p:tgtEl>
                                          <p:spTgt spid="3">
                                            <p:txEl>
                                              <p:pRg st="0" end="0"/>
                                            </p:txEl>
                                          </p:spTgt>
                                        </p:tgtEl>
                                        <p:attrNameLst>
                                          <p:attrName>style.rotation</p:attrName>
                                        </p:attrNameLst>
                                      </p:cBhvr>
                                      <p:to>
                                        <p:strVal val="-45.0"/>
                                      </p:to>
                                    </p:set>
                                    <p:anim calcmode="lin" valueType="num">
                                      <p:cBhvr>
                                        <p:cTn id="33"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34"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35"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36"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6" presetClass="entr" presetSubtype="0" fill="hold" nodeType="clickEffect">
                                  <p:stCondLst>
                                    <p:cond delay="0"/>
                                  </p:stCondLst>
                                  <p:iterate type="lt">
                                    <p:tmPct val="10000"/>
                                  </p:iterate>
                                  <p:childTnLst>
                                    <p:set>
                                      <p:cBhvr>
                                        <p:cTn id="40" dur="1" fill="hold">
                                          <p:stCondLst>
                                            <p:cond delay="0"/>
                                          </p:stCondLst>
                                        </p:cTn>
                                        <p:tgtEl>
                                          <p:spTgt spid="5">
                                            <p:txEl>
                                              <p:pRg st="0" end="0"/>
                                            </p:txEl>
                                          </p:spTgt>
                                        </p:tgtEl>
                                        <p:attrNameLst>
                                          <p:attrName>style.visibility</p:attrName>
                                        </p:attrNameLst>
                                      </p:cBhvr>
                                      <p:to>
                                        <p:strVal val="visible"/>
                                      </p:to>
                                    </p:set>
                                    <p:anim by="(-#ppt_w*2)" calcmode="lin" valueType="num">
                                      <p:cBhvr rctx="PPT">
                                        <p:cTn id="41" dur="500" autoRev="1" fill="hold">
                                          <p:stCondLst>
                                            <p:cond delay="0"/>
                                          </p:stCondLst>
                                        </p:cTn>
                                        <p:tgtEl>
                                          <p:spTgt spid="5">
                                            <p:txEl>
                                              <p:pRg st="0" end="0"/>
                                            </p:txEl>
                                          </p:spTgt>
                                        </p:tgtEl>
                                        <p:attrNameLst>
                                          <p:attrName>ppt_w</p:attrName>
                                        </p:attrNameLst>
                                      </p:cBhvr>
                                    </p:anim>
                                    <p:anim by="(#ppt_w*0.50)" calcmode="lin" valueType="num">
                                      <p:cBhvr>
                                        <p:cTn id="42" dur="500" decel="50000" autoRev="1" fill="hold">
                                          <p:stCondLst>
                                            <p:cond delay="0"/>
                                          </p:stCondLst>
                                        </p:cTn>
                                        <p:tgtEl>
                                          <p:spTgt spid="5">
                                            <p:txEl>
                                              <p:pRg st="0" end="0"/>
                                            </p:txEl>
                                          </p:spTgt>
                                        </p:tgtEl>
                                        <p:attrNameLst>
                                          <p:attrName>ppt_x</p:attrName>
                                        </p:attrNameLst>
                                      </p:cBhvr>
                                    </p:anim>
                                    <p:anim from="(-#ppt_h/2)" to="(#ppt_y)" calcmode="lin" valueType="num">
                                      <p:cBhvr>
                                        <p:cTn id="43" dur="1000" fill="hold">
                                          <p:stCondLst>
                                            <p:cond delay="0"/>
                                          </p:stCondLst>
                                        </p:cTn>
                                        <p:tgtEl>
                                          <p:spTgt spid="5">
                                            <p:txEl>
                                              <p:pRg st="0" end="0"/>
                                            </p:txEl>
                                          </p:spTgt>
                                        </p:tgtEl>
                                        <p:attrNameLst>
                                          <p:attrName>ppt_y</p:attrName>
                                        </p:attrNameLst>
                                      </p:cBhvr>
                                    </p:anim>
                                    <p:animRot by="21600000">
                                      <p:cBhvr>
                                        <p:cTn id="44" dur="1000" fill="hold">
                                          <p:stCondLst>
                                            <p:cond delay="0"/>
                                          </p:stCondLst>
                                        </p:cTn>
                                        <p:tgtEl>
                                          <p:spTgt spid="5">
                                            <p:txEl>
                                              <p:pRg st="0" end="0"/>
                                            </p:txEl>
                                          </p:spTgt>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38" presetClass="entr" presetSubtype="0" accel="50000" fill="hold" nodeType="clickEffect">
                                  <p:stCondLst>
                                    <p:cond delay="0"/>
                                  </p:stCondLst>
                                  <p:iterate type="lt">
                                    <p:tmPct val="50000"/>
                                  </p:iterate>
                                  <p:childTnLst>
                                    <p:set>
                                      <p:cBhvr>
                                        <p:cTn id="48" dur="1" fill="hold">
                                          <p:stCondLst>
                                            <p:cond delay="0"/>
                                          </p:stCondLst>
                                        </p:cTn>
                                        <p:tgtEl>
                                          <p:spTgt spid="5">
                                            <p:txEl>
                                              <p:pRg st="1" end="1"/>
                                            </p:txEl>
                                          </p:spTgt>
                                        </p:tgtEl>
                                        <p:attrNameLst>
                                          <p:attrName>style.visibility</p:attrName>
                                        </p:attrNameLst>
                                      </p:cBhvr>
                                      <p:to>
                                        <p:strVal val="visible"/>
                                      </p:to>
                                    </p:set>
                                    <p:set>
                                      <p:cBhvr>
                                        <p:cTn id="49" dur="455" fill="hold">
                                          <p:stCondLst>
                                            <p:cond delay="0"/>
                                          </p:stCondLst>
                                        </p:cTn>
                                        <p:tgtEl>
                                          <p:spTgt spid="5">
                                            <p:txEl>
                                              <p:pRg st="1" end="1"/>
                                            </p:txEl>
                                          </p:spTgt>
                                        </p:tgtEl>
                                        <p:attrNameLst>
                                          <p:attrName>style.rotation</p:attrName>
                                        </p:attrNameLst>
                                      </p:cBhvr>
                                      <p:to>
                                        <p:strVal val="-45.0"/>
                                      </p:to>
                                    </p:set>
                                    <p:anim calcmode="lin" valueType="num">
                                      <p:cBhvr>
                                        <p:cTn id="50" dur="455" fill="hold">
                                          <p:stCondLst>
                                            <p:cond delay="455"/>
                                          </p:stCondLst>
                                        </p:cTn>
                                        <p:tgtEl>
                                          <p:spTgt spid="5">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51" dur="455" fill="hold">
                                          <p:stCondLst>
                                            <p:cond delay="0"/>
                                          </p:stCondLst>
                                        </p:cTn>
                                        <p:tgtEl>
                                          <p:spTgt spid="5">
                                            <p:txEl>
                                              <p:pRg st="1" end="1"/>
                                            </p:txEl>
                                          </p:spTgt>
                                        </p:tgtEl>
                                        <p:attrNameLst>
                                          <p:attrName>ppt_y</p:attrName>
                                        </p:attrNameLst>
                                      </p:cBhvr>
                                      <p:tavLst>
                                        <p:tav tm="0">
                                          <p:val>
                                            <p:strVal val="#ppt_y-1"/>
                                          </p:val>
                                        </p:tav>
                                        <p:tav tm="100000">
                                          <p:val>
                                            <p:strVal val="#ppt_y-(0.354*#ppt_w-0.172*#ppt_h)"/>
                                          </p:val>
                                        </p:tav>
                                      </p:tavLst>
                                    </p:anim>
                                    <p:anim calcmode="lin" valueType="num">
                                      <p:cBhvr>
                                        <p:cTn id="52" dur="156" decel="50000" autoRev="1" fill="hold">
                                          <p:stCondLst>
                                            <p:cond delay="455"/>
                                          </p:stCondLst>
                                        </p:cTn>
                                        <p:tgtEl>
                                          <p:spTgt spid="5">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53" dur="136" fill="hold">
                                          <p:stCondLst>
                                            <p:cond delay="864"/>
                                          </p:stCondLst>
                                        </p:cTn>
                                        <p:tgtEl>
                                          <p:spTgt spid="5">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8" presetClass="entr" presetSubtype="0" accel="50000" fill="hold" nodeType="clickEffect">
                                  <p:stCondLst>
                                    <p:cond delay="0"/>
                                  </p:stCondLst>
                                  <p:iterate type="lt">
                                    <p:tmPct val="50000"/>
                                  </p:iterate>
                                  <p:childTnLst>
                                    <p:set>
                                      <p:cBhvr>
                                        <p:cTn id="57" dur="1" fill="hold">
                                          <p:stCondLst>
                                            <p:cond delay="0"/>
                                          </p:stCondLst>
                                        </p:cTn>
                                        <p:tgtEl>
                                          <p:spTgt spid="5">
                                            <p:txEl>
                                              <p:pRg st="2" end="2"/>
                                            </p:txEl>
                                          </p:spTgt>
                                        </p:tgtEl>
                                        <p:attrNameLst>
                                          <p:attrName>style.visibility</p:attrName>
                                        </p:attrNameLst>
                                      </p:cBhvr>
                                      <p:to>
                                        <p:strVal val="visible"/>
                                      </p:to>
                                    </p:set>
                                    <p:set>
                                      <p:cBhvr>
                                        <p:cTn id="58" dur="455" fill="hold">
                                          <p:stCondLst>
                                            <p:cond delay="0"/>
                                          </p:stCondLst>
                                        </p:cTn>
                                        <p:tgtEl>
                                          <p:spTgt spid="5">
                                            <p:txEl>
                                              <p:pRg st="2" end="2"/>
                                            </p:txEl>
                                          </p:spTgt>
                                        </p:tgtEl>
                                        <p:attrNameLst>
                                          <p:attrName>style.rotation</p:attrName>
                                        </p:attrNameLst>
                                      </p:cBhvr>
                                      <p:to>
                                        <p:strVal val="-45.0"/>
                                      </p:to>
                                    </p:set>
                                    <p:anim calcmode="lin" valueType="num">
                                      <p:cBhvr>
                                        <p:cTn id="59" dur="455" fill="hold">
                                          <p:stCondLst>
                                            <p:cond delay="455"/>
                                          </p:stCondLst>
                                        </p:cTn>
                                        <p:tgtEl>
                                          <p:spTgt spid="5">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60" dur="455" fill="hold">
                                          <p:stCondLst>
                                            <p:cond delay="0"/>
                                          </p:stCondLst>
                                        </p:cTn>
                                        <p:tgtEl>
                                          <p:spTgt spid="5">
                                            <p:txEl>
                                              <p:pRg st="2" end="2"/>
                                            </p:txEl>
                                          </p:spTgt>
                                        </p:tgtEl>
                                        <p:attrNameLst>
                                          <p:attrName>ppt_y</p:attrName>
                                        </p:attrNameLst>
                                      </p:cBhvr>
                                      <p:tavLst>
                                        <p:tav tm="0">
                                          <p:val>
                                            <p:strVal val="#ppt_y-1"/>
                                          </p:val>
                                        </p:tav>
                                        <p:tav tm="100000">
                                          <p:val>
                                            <p:strVal val="#ppt_y-(0.354*#ppt_w-0.172*#ppt_h)"/>
                                          </p:val>
                                        </p:tav>
                                      </p:tavLst>
                                    </p:anim>
                                    <p:anim calcmode="lin" valueType="num">
                                      <p:cBhvr>
                                        <p:cTn id="61" dur="156" decel="50000" autoRev="1" fill="hold">
                                          <p:stCondLst>
                                            <p:cond delay="455"/>
                                          </p:stCondLst>
                                        </p:cTn>
                                        <p:tgtEl>
                                          <p:spTgt spid="5">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62" dur="136" fill="hold">
                                          <p:stCondLst>
                                            <p:cond delay="864"/>
                                          </p:stCondLst>
                                        </p:cTn>
                                        <p:tgtEl>
                                          <p:spTgt spid="5">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8" presetClass="entr" presetSubtype="0" accel="50000" fill="hold" nodeType="clickEffect">
                                  <p:stCondLst>
                                    <p:cond delay="0"/>
                                  </p:stCondLst>
                                  <p:iterate type="lt">
                                    <p:tmPct val="50000"/>
                                  </p:iterate>
                                  <p:childTnLst>
                                    <p:set>
                                      <p:cBhvr>
                                        <p:cTn id="66" dur="1" fill="hold">
                                          <p:stCondLst>
                                            <p:cond delay="0"/>
                                          </p:stCondLst>
                                        </p:cTn>
                                        <p:tgtEl>
                                          <p:spTgt spid="5">
                                            <p:txEl>
                                              <p:pRg st="3" end="3"/>
                                            </p:txEl>
                                          </p:spTgt>
                                        </p:tgtEl>
                                        <p:attrNameLst>
                                          <p:attrName>style.visibility</p:attrName>
                                        </p:attrNameLst>
                                      </p:cBhvr>
                                      <p:to>
                                        <p:strVal val="visible"/>
                                      </p:to>
                                    </p:set>
                                    <p:set>
                                      <p:cBhvr>
                                        <p:cTn id="67" dur="455" fill="hold">
                                          <p:stCondLst>
                                            <p:cond delay="0"/>
                                          </p:stCondLst>
                                        </p:cTn>
                                        <p:tgtEl>
                                          <p:spTgt spid="5">
                                            <p:txEl>
                                              <p:pRg st="3" end="3"/>
                                            </p:txEl>
                                          </p:spTgt>
                                        </p:tgtEl>
                                        <p:attrNameLst>
                                          <p:attrName>style.rotation</p:attrName>
                                        </p:attrNameLst>
                                      </p:cBhvr>
                                      <p:to>
                                        <p:strVal val="-45.0"/>
                                      </p:to>
                                    </p:set>
                                    <p:anim calcmode="lin" valueType="num">
                                      <p:cBhvr>
                                        <p:cTn id="68" dur="455" fill="hold">
                                          <p:stCondLst>
                                            <p:cond delay="455"/>
                                          </p:stCondLst>
                                        </p:cTn>
                                        <p:tgtEl>
                                          <p:spTgt spid="5">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69" dur="455" fill="hold">
                                          <p:stCondLst>
                                            <p:cond delay="0"/>
                                          </p:stCondLst>
                                        </p:cTn>
                                        <p:tgtEl>
                                          <p:spTgt spid="5">
                                            <p:txEl>
                                              <p:pRg st="3" end="3"/>
                                            </p:txEl>
                                          </p:spTgt>
                                        </p:tgtEl>
                                        <p:attrNameLst>
                                          <p:attrName>ppt_y</p:attrName>
                                        </p:attrNameLst>
                                      </p:cBhvr>
                                      <p:tavLst>
                                        <p:tav tm="0">
                                          <p:val>
                                            <p:strVal val="#ppt_y-1"/>
                                          </p:val>
                                        </p:tav>
                                        <p:tav tm="100000">
                                          <p:val>
                                            <p:strVal val="#ppt_y-(0.354*#ppt_w-0.172*#ppt_h)"/>
                                          </p:val>
                                        </p:tav>
                                      </p:tavLst>
                                    </p:anim>
                                    <p:anim calcmode="lin" valueType="num">
                                      <p:cBhvr>
                                        <p:cTn id="70" dur="156" decel="50000" autoRev="1" fill="hold">
                                          <p:stCondLst>
                                            <p:cond delay="455"/>
                                          </p:stCondLst>
                                        </p:cTn>
                                        <p:tgtEl>
                                          <p:spTgt spid="5">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71" dur="136" fill="hold">
                                          <p:stCondLst>
                                            <p:cond delay="864"/>
                                          </p:stCondLst>
                                        </p:cTn>
                                        <p:tgtEl>
                                          <p:spTgt spid="5">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12192000" cy="1754326"/>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ü"/>
            </a:pPr>
            <a:r>
              <a:rPr lang="fr-FR" sz="3600" dirty="0" smtClean="0">
                <a:latin typeface="Aharoni" panose="02010803020104030203" pitchFamily="2" charset="-79"/>
                <a:cs typeface="Aharoni" panose="02010803020104030203" pitchFamily="2" charset="-79"/>
              </a:rPr>
              <a:t>De </a:t>
            </a:r>
            <a:r>
              <a:rPr lang="fr-FR" sz="3600" dirty="0">
                <a:latin typeface="Aharoni" panose="02010803020104030203" pitchFamily="2" charset="-79"/>
                <a:cs typeface="Aharoni" panose="02010803020104030203" pitchFamily="2" charset="-79"/>
              </a:rPr>
              <a:t>connaître les fondamentaux du droit de l’informatique et de l’Internet.</a:t>
            </a:r>
            <a:endParaRPr lang="fr-FR" sz="3600"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67471008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920445"/>
          </a:xfrm>
          <a:prstGeom prst="rect">
            <a:avLst/>
          </a:prstGeom>
        </p:spPr>
        <p:txBody>
          <a:bodyPr wrap="square">
            <a:spAutoFit/>
          </a:bodyPr>
          <a:lstStyle/>
          <a:p>
            <a:pPr algn="just">
              <a:lnSpc>
                <a:spcPct val="200000"/>
              </a:lnSpc>
            </a:pPr>
            <a:r>
              <a:rPr lang="fr-FR" sz="3200" b="1" dirty="0"/>
              <a:t>I.6.13. Règles de priorité des opérateurs</a:t>
            </a:r>
          </a:p>
        </p:txBody>
      </p:sp>
      <p:pic>
        <p:nvPicPr>
          <p:cNvPr id="3" name="Image 2"/>
          <p:cNvPicPr/>
          <p:nvPr/>
        </p:nvPicPr>
        <p:blipFill>
          <a:blip r:embed="rId2"/>
          <a:stretch>
            <a:fillRect/>
          </a:stretch>
        </p:blipFill>
        <p:spPr>
          <a:xfrm>
            <a:off x="1487488" y="1052736"/>
            <a:ext cx="8856984" cy="5674013"/>
          </a:xfrm>
          <a:prstGeom prst="rect">
            <a:avLst/>
          </a:prstGeom>
        </p:spPr>
      </p:pic>
    </p:spTree>
    <p:extLst>
      <p:ext uri="{BB962C8B-B14F-4D97-AF65-F5344CB8AC3E}">
        <p14:creationId xmlns:p14="http://schemas.microsoft.com/office/powerpoint/2010/main" val="1076066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016758"/>
          </a:xfrm>
          <a:prstGeom prst="rect">
            <a:avLst/>
          </a:prstGeom>
        </p:spPr>
        <p:txBody>
          <a:bodyPr wrap="square">
            <a:spAutoFit/>
          </a:bodyPr>
          <a:lstStyle/>
          <a:p>
            <a:pPr algn="just">
              <a:lnSpc>
                <a:spcPct val="200000"/>
              </a:lnSpc>
            </a:pPr>
            <a:r>
              <a:rPr lang="fr-FR" sz="3200" b="1" dirty="0"/>
              <a:t>I.4. Les instructions de contrôle.</a:t>
            </a:r>
          </a:p>
          <a:p>
            <a:pPr algn="just">
              <a:lnSpc>
                <a:spcPct val="200000"/>
              </a:lnSpc>
            </a:pPr>
            <a:r>
              <a:rPr lang="fr-FR" sz="3200" dirty="0"/>
              <a:t>On appelle instruction de contrôle toute instruction qui permet de contrôler le fonctionnement d’un programme. Parmi les instructions de contrôle, on distingue les </a:t>
            </a:r>
            <a:r>
              <a:rPr lang="fr-FR" sz="3200" i="1" dirty="0"/>
              <a:t>instructions de branchement </a:t>
            </a:r>
            <a:r>
              <a:rPr lang="fr-FR" sz="3200" dirty="0"/>
              <a:t>et les </a:t>
            </a:r>
            <a:r>
              <a:rPr lang="fr-FR" sz="3200" i="1" dirty="0"/>
              <a:t>boucles</a:t>
            </a:r>
            <a:r>
              <a:rPr lang="fr-FR" sz="3200" dirty="0" smtClean="0"/>
              <a:t>.</a:t>
            </a:r>
            <a:endParaRPr lang="fr-FR" sz="3200" dirty="0"/>
          </a:p>
        </p:txBody>
      </p:sp>
    </p:spTree>
    <p:extLst>
      <p:ext uri="{BB962C8B-B14F-4D97-AF65-F5344CB8AC3E}">
        <p14:creationId xmlns:p14="http://schemas.microsoft.com/office/powerpoint/2010/main" val="99062541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016758"/>
          </a:xfrm>
          <a:prstGeom prst="rect">
            <a:avLst/>
          </a:prstGeom>
        </p:spPr>
        <p:txBody>
          <a:bodyPr wrap="square">
            <a:spAutoFit/>
          </a:bodyPr>
          <a:lstStyle/>
          <a:p>
            <a:pPr algn="just">
              <a:lnSpc>
                <a:spcPct val="200000"/>
              </a:lnSpc>
            </a:pPr>
            <a:r>
              <a:rPr lang="fr-FR" sz="3200" b="1" dirty="0" smtClean="0"/>
              <a:t>I.4.1</a:t>
            </a:r>
            <a:r>
              <a:rPr lang="fr-FR" sz="3200" b="1" dirty="0"/>
              <a:t>. Les instructions de branchement conditionnel.</a:t>
            </a:r>
          </a:p>
          <a:p>
            <a:pPr algn="just">
              <a:lnSpc>
                <a:spcPct val="200000"/>
              </a:lnSpc>
            </a:pPr>
            <a:r>
              <a:rPr lang="fr-FR" sz="3200" dirty="0"/>
              <a:t>Les instructions de branchement permettent de déterminer quelles instructions seront exécutées et dans quel ordre.</a:t>
            </a:r>
          </a:p>
          <a:p>
            <a:pPr algn="just">
              <a:lnSpc>
                <a:spcPct val="200000"/>
              </a:lnSpc>
            </a:pPr>
            <a:r>
              <a:rPr lang="fr-FR" sz="3200" b="1" dirty="0"/>
              <a:t>a) Branchement conditionnel if---</a:t>
            </a:r>
            <a:r>
              <a:rPr lang="fr-FR" sz="3200" b="1" dirty="0" err="1"/>
              <a:t>else</a:t>
            </a:r>
            <a:endParaRPr lang="fr-FR" sz="3200" b="1" i="1" dirty="0"/>
          </a:p>
          <a:p>
            <a:pPr algn="just">
              <a:lnSpc>
                <a:spcPct val="200000"/>
              </a:lnSpc>
            </a:pPr>
            <a:r>
              <a:rPr lang="fr-FR" sz="3200" dirty="0"/>
              <a:t>La forme la plus générale est celle-ci </a:t>
            </a:r>
            <a:r>
              <a:rPr lang="fr-FR" sz="3200" dirty="0" smtClean="0"/>
              <a:t>:</a:t>
            </a:r>
            <a:endParaRPr lang="fr-FR" sz="3200" dirty="0"/>
          </a:p>
        </p:txBody>
      </p:sp>
    </p:spTree>
    <p:extLst>
      <p:ext uri="{BB962C8B-B14F-4D97-AF65-F5344CB8AC3E}">
        <p14:creationId xmlns:p14="http://schemas.microsoft.com/office/powerpoint/2010/main" val="220231752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001643"/>
          </a:xfrm>
          <a:prstGeom prst="rect">
            <a:avLst/>
          </a:prstGeom>
        </p:spPr>
        <p:txBody>
          <a:bodyPr wrap="square">
            <a:spAutoFit/>
          </a:bodyPr>
          <a:lstStyle/>
          <a:p>
            <a:pPr lvl="1" algn="just">
              <a:lnSpc>
                <a:spcPct val="200000"/>
              </a:lnSpc>
            </a:pPr>
            <a:r>
              <a:rPr lang="en-US" sz="3200" dirty="0" smtClean="0"/>
              <a:t>if </a:t>
            </a:r>
            <a:r>
              <a:rPr lang="en-US" sz="3200" dirty="0"/>
              <a:t>( </a:t>
            </a:r>
            <a:r>
              <a:rPr lang="en-US" sz="3200" i="1" dirty="0"/>
              <a:t>expression-1 </a:t>
            </a:r>
            <a:r>
              <a:rPr lang="en-US" sz="3200" dirty="0"/>
              <a:t>)</a:t>
            </a:r>
            <a:endParaRPr lang="fr-FR" sz="3200" dirty="0"/>
          </a:p>
          <a:p>
            <a:pPr lvl="1" algn="just">
              <a:lnSpc>
                <a:spcPct val="200000"/>
              </a:lnSpc>
            </a:pPr>
            <a:r>
              <a:rPr lang="en-US" sz="3200" i="1" dirty="0" smtClean="0"/>
              <a:t>	instruction-1</a:t>
            </a:r>
            <a:endParaRPr lang="fr-FR" sz="3200" dirty="0"/>
          </a:p>
          <a:p>
            <a:pPr lvl="1" algn="just">
              <a:lnSpc>
                <a:spcPct val="200000"/>
              </a:lnSpc>
            </a:pPr>
            <a:r>
              <a:rPr lang="en-US" sz="3200" dirty="0"/>
              <a:t>else </a:t>
            </a:r>
            <a:endParaRPr lang="fr-FR" sz="3200" dirty="0"/>
          </a:p>
          <a:p>
            <a:pPr lvl="1" algn="just">
              <a:lnSpc>
                <a:spcPct val="200000"/>
              </a:lnSpc>
            </a:pPr>
            <a:r>
              <a:rPr lang="en-US" sz="3200" i="1" dirty="0" smtClean="0"/>
              <a:t>	instruction-2</a:t>
            </a:r>
            <a:r>
              <a:rPr lang="en-US" sz="3200" i="1" dirty="0"/>
              <a:t>.</a:t>
            </a:r>
            <a:endParaRPr lang="fr-FR" sz="3200" dirty="0"/>
          </a:p>
          <a:p>
            <a:pPr algn="just">
              <a:lnSpc>
                <a:spcPct val="200000"/>
              </a:lnSpc>
            </a:pPr>
            <a:r>
              <a:rPr lang="fr-FR" sz="3200" dirty="0"/>
              <a:t>Le </a:t>
            </a:r>
            <a:r>
              <a:rPr lang="fr-FR" sz="3200" dirty="0" err="1"/>
              <a:t>else</a:t>
            </a:r>
            <a:r>
              <a:rPr lang="fr-FR" sz="3200" dirty="0"/>
              <a:t> est facultatif.</a:t>
            </a:r>
          </a:p>
          <a:p>
            <a:pPr algn="just">
              <a:lnSpc>
                <a:spcPct val="200000"/>
              </a:lnSpc>
            </a:pPr>
            <a:r>
              <a:rPr lang="fr-FR" sz="3200" dirty="0" smtClean="0"/>
              <a:t>Chaque </a:t>
            </a:r>
            <a:r>
              <a:rPr lang="fr-FR" sz="3200" i="1" dirty="0"/>
              <a:t>instruction </a:t>
            </a:r>
            <a:r>
              <a:rPr lang="fr-FR" sz="3200" dirty="0"/>
              <a:t>peut être un bloc d’instructions.</a:t>
            </a:r>
          </a:p>
        </p:txBody>
      </p:sp>
    </p:spTree>
    <p:extLst>
      <p:ext uri="{BB962C8B-B14F-4D97-AF65-F5344CB8AC3E}">
        <p14:creationId xmlns:p14="http://schemas.microsoft.com/office/powerpoint/2010/main" val="255261488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001643"/>
          </a:xfrm>
          <a:prstGeom prst="rect">
            <a:avLst/>
          </a:prstGeom>
        </p:spPr>
        <p:txBody>
          <a:bodyPr wrap="square">
            <a:spAutoFit/>
          </a:bodyPr>
          <a:lstStyle/>
          <a:p>
            <a:pPr algn="just">
              <a:lnSpc>
                <a:spcPct val="200000"/>
              </a:lnSpc>
            </a:pPr>
            <a:r>
              <a:rPr lang="fr-FR" sz="3200" b="1" dirty="0"/>
              <a:t>b) Branchement multiple switch.</a:t>
            </a:r>
            <a:endParaRPr lang="fr-FR" sz="3200" b="1" i="1" dirty="0"/>
          </a:p>
          <a:p>
            <a:pPr lvl="1" algn="just">
              <a:lnSpc>
                <a:spcPct val="200000"/>
              </a:lnSpc>
            </a:pPr>
            <a:r>
              <a:rPr lang="fr-FR" sz="3200" dirty="0" smtClean="0"/>
              <a:t>switch </a:t>
            </a:r>
            <a:r>
              <a:rPr lang="fr-FR" sz="3200" dirty="0"/>
              <a:t>( </a:t>
            </a:r>
            <a:r>
              <a:rPr lang="fr-FR" sz="3200" i="1" dirty="0"/>
              <a:t>expression </a:t>
            </a:r>
            <a:r>
              <a:rPr lang="fr-FR" sz="3200" dirty="0"/>
              <a:t>)</a:t>
            </a:r>
          </a:p>
          <a:p>
            <a:pPr lvl="1" algn="just">
              <a:lnSpc>
                <a:spcPct val="200000"/>
              </a:lnSpc>
            </a:pPr>
            <a:r>
              <a:rPr lang="fr-FR" sz="3200" i="1" dirty="0"/>
              <a:t>{</a:t>
            </a:r>
            <a:endParaRPr lang="fr-FR" sz="3200" dirty="0"/>
          </a:p>
          <a:p>
            <a:pPr lvl="2" algn="just">
              <a:lnSpc>
                <a:spcPct val="200000"/>
              </a:lnSpc>
            </a:pPr>
            <a:r>
              <a:rPr lang="fr-FR" sz="3200" dirty="0"/>
              <a:t>case </a:t>
            </a:r>
            <a:r>
              <a:rPr lang="fr-FR" sz="3200" i="1" dirty="0"/>
              <a:t>constante-1</a:t>
            </a:r>
            <a:r>
              <a:rPr lang="fr-FR" sz="3200" dirty="0"/>
              <a:t>:</a:t>
            </a:r>
          </a:p>
          <a:p>
            <a:pPr lvl="2" algn="just">
              <a:lnSpc>
                <a:spcPct val="200000"/>
              </a:lnSpc>
            </a:pPr>
            <a:r>
              <a:rPr lang="fr-FR" sz="3200" i="1" dirty="0" smtClean="0"/>
              <a:t>	liste </a:t>
            </a:r>
            <a:r>
              <a:rPr lang="fr-FR" sz="3200" i="1" dirty="0"/>
              <a:t>d’instructions 1</a:t>
            </a:r>
            <a:endParaRPr lang="fr-FR" sz="3200" dirty="0"/>
          </a:p>
          <a:p>
            <a:pPr lvl="2" algn="just">
              <a:lnSpc>
                <a:spcPct val="200000"/>
              </a:lnSpc>
            </a:pPr>
            <a:r>
              <a:rPr lang="fr-FR" sz="3200" dirty="0"/>
              <a:t>break</a:t>
            </a:r>
            <a:r>
              <a:rPr lang="fr-FR" sz="3200" dirty="0" smtClean="0"/>
              <a:t>;</a:t>
            </a:r>
            <a:endParaRPr lang="fr-FR" sz="3200" dirty="0"/>
          </a:p>
        </p:txBody>
      </p:sp>
    </p:spTree>
    <p:extLst>
      <p:ext uri="{BB962C8B-B14F-4D97-AF65-F5344CB8AC3E}">
        <p14:creationId xmlns:p14="http://schemas.microsoft.com/office/powerpoint/2010/main" val="100536671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986528"/>
          </a:xfrm>
          <a:prstGeom prst="rect">
            <a:avLst/>
          </a:prstGeom>
        </p:spPr>
        <p:txBody>
          <a:bodyPr wrap="square">
            <a:spAutoFit/>
          </a:bodyPr>
          <a:lstStyle/>
          <a:p>
            <a:pPr lvl="2" algn="just">
              <a:lnSpc>
                <a:spcPct val="200000"/>
              </a:lnSpc>
            </a:pPr>
            <a:r>
              <a:rPr lang="fr-FR" sz="3200" dirty="0" smtClean="0"/>
              <a:t>case </a:t>
            </a:r>
            <a:r>
              <a:rPr lang="fr-FR" sz="3200" i="1" dirty="0"/>
              <a:t>constante-2</a:t>
            </a:r>
            <a:r>
              <a:rPr lang="fr-FR" sz="3200" dirty="0"/>
              <a:t>:</a:t>
            </a:r>
          </a:p>
          <a:p>
            <a:pPr lvl="1" algn="just">
              <a:lnSpc>
                <a:spcPct val="200000"/>
              </a:lnSpc>
            </a:pPr>
            <a:r>
              <a:rPr lang="fr-FR" sz="3200" i="1" dirty="0" smtClean="0"/>
              <a:t>		liste </a:t>
            </a:r>
            <a:r>
              <a:rPr lang="fr-FR" sz="3200" i="1" dirty="0"/>
              <a:t>d’instructions 2</a:t>
            </a:r>
            <a:endParaRPr lang="fr-FR" sz="3200" dirty="0"/>
          </a:p>
          <a:p>
            <a:pPr lvl="1" algn="just">
              <a:lnSpc>
                <a:spcPct val="200000"/>
              </a:lnSpc>
            </a:pPr>
            <a:r>
              <a:rPr lang="fr-FR" sz="3200" dirty="0" smtClean="0"/>
              <a:t>	break</a:t>
            </a:r>
            <a:r>
              <a:rPr lang="fr-FR" sz="3200" dirty="0"/>
              <a:t>;</a:t>
            </a:r>
          </a:p>
          <a:p>
            <a:pPr lvl="1" algn="just">
              <a:lnSpc>
                <a:spcPct val="200000"/>
              </a:lnSpc>
            </a:pPr>
            <a:r>
              <a:rPr lang="fr-FR" sz="3200" dirty="0" smtClean="0"/>
              <a:t>	...</a:t>
            </a:r>
            <a:endParaRPr lang="fr-FR" sz="3200" dirty="0"/>
          </a:p>
          <a:p>
            <a:pPr lvl="1" algn="just">
              <a:lnSpc>
                <a:spcPct val="200000"/>
              </a:lnSpc>
            </a:pPr>
            <a:r>
              <a:rPr lang="fr-FR" sz="3200" dirty="0" smtClean="0"/>
              <a:t>	case </a:t>
            </a:r>
            <a:r>
              <a:rPr lang="fr-FR" sz="3200" i="1" dirty="0"/>
              <a:t>constante-n</a:t>
            </a:r>
            <a:r>
              <a:rPr lang="fr-FR" sz="3200" dirty="0"/>
              <a:t>:</a:t>
            </a:r>
          </a:p>
          <a:p>
            <a:pPr lvl="1" algn="just">
              <a:lnSpc>
                <a:spcPct val="200000"/>
              </a:lnSpc>
            </a:pPr>
            <a:r>
              <a:rPr lang="fr-FR" sz="3200" i="1" dirty="0" smtClean="0"/>
              <a:t>		liste </a:t>
            </a:r>
            <a:r>
              <a:rPr lang="fr-FR" sz="3200" i="1" dirty="0"/>
              <a:t>d’instructions n</a:t>
            </a:r>
            <a:endParaRPr lang="fr-FR" sz="3200" dirty="0"/>
          </a:p>
          <a:p>
            <a:pPr lvl="1" algn="just">
              <a:lnSpc>
                <a:spcPct val="200000"/>
              </a:lnSpc>
            </a:pPr>
            <a:r>
              <a:rPr lang="en-US" sz="3200" dirty="0" smtClean="0"/>
              <a:t>	break;</a:t>
            </a:r>
            <a:endParaRPr lang="fr-FR" sz="3200" dirty="0"/>
          </a:p>
        </p:txBody>
      </p:sp>
    </p:spTree>
    <p:extLst>
      <p:ext uri="{BB962C8B-B14F-4D97-AF65-F5344CB8AC3E}">
        <p14:creationId xmlns:p14="http://schemas.microsoft.com/office/powerpoint/2010/main" val="395049308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031873"/>
          </a:xfrm>
          <a:prstGeom prst="rect">
            <a:avLst/>
          </a:prstGeom>
        </p:spPr>
        <p:txBody>
          <a:bodyPr wrap="square">
            <a:spAutoFit/>
          </a:bodyPr>
          <a:lstStyle/>
          <a:p>
            <a:pPr lvl="1" algn="just">
              <a:lnSpc>
                <a:spcPct val="200000"/>
              </a:lnSpc>
            </a:pPr>
            <a:r>
              <a:rPr lang="en-US" sz="3200" dirty="0" smtClean="0"/>
              <a:t>	default</a:t>
            </a:r>
            <a:r>
              <a:rPr lang="en-US" sz="3200" dirty="0"/>
              <a:t>:</a:t>
            </a:r>
            <a:endParaRPr lang="fr-FR" sz="3200" dirty="0"/>
          </a:p>
          <a:p>
            <a:pPr lvl="1" algn="just">
              <a:lnSpc>
                <a:spcPct val="200000"/>
              </a:lnSpc>
            </a:pPr>
            <a:r>
              <a:rPr lang="en-US" sz="3200" i="1" dirty="0" smtClean="0"/>
              <a:t>		</a:t>
            </a:r>
            <a:r>
              <a:rPr lang="en-US" sz="3200" i="1" dirty="0" err="1" smtClean="0"/>
              <a:t>liste</a:t>
            </a:r>
            <a:r>
              <a:rPr lang="en-US" sz="3200" i="1" dirty="0" smtClean="0"/>
              <a:t> </a:t>
            </a:r>
            <a:r>
              <a:rPr lang="en-US" sz="3200" i="1" dirty="0" err="1"/>
              <a:t>d’instructions</a:t>
            </a:r>
            <a:r>
              <a:rPr lang="en-US" sz="3200" i="1" dirty="0"/>
              <a:t> n+1</a:t>
            </a:r>
            <a:endParaRPr lang="fr-FR" sz="3200" dirty="0"/>
          </a:p>
          <a:p>
            <a:pPr lvl="1" algn="just">
              <a:lnSpc>
                <a:spcPct val="200000"/>
              </a:lnSpc>
            </a:pPr>
            <a:r>
              <a:rPr lang="fr-FR" sz="3200" dirty="0" smtClean="0"/>
              <a:t>	break</a:t>
            </a:r>
            <a:r>
              <a:rPr lang="fr-FR" sz="3200" dirty="0"/>
              <a:t>;</a:t>
            </a:r>
          </a:p>
          <a:p>
            <a:pPr lvl="1" algn="just">
              <a:lnSpc>
                <a:spcPct val="200000"/>
              </a:lnSpc>
            </a:pPr>
            <a:r>
              <a:rPr lang="fr-FR" sz="3200" i="1" dirty="0"/>
              <a:t>}</a:t>
            </a:r>
            <a:endParaRPr lang="fr-FR" sz="3200" dirty="0"/>
          </a:p>
        </p:txBody>
      </p:sp>
    </p:spTree>
    <p:extLst>
      <p:ext uri="{BB962C8B-B14F-4D97-AF65-F5344CB8AC3E}">
        <p14:creationId xmlns:p14="http://schemas.microsoft.com/office/powerpoint/2010/main" val="297420465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001643"/>
          </a:xfrm>
          <a:prstGeom prst="rect">
            <a:avLst/>
          </a:prstGeom>
        </p:spPr>
        <p:txBody>
          <a:bodyPr wrap="square">
            <a:spAutoFit/>
          </a:bodyPr>
          <a:lstStyle/>
          <a:p>
            <a:pPr algn="just">
              <a:lnSpc>
                <a:spcPct val="200000"/>
              </a:lnSpc>
            </a:pPr>
            <a:r>
              <a:rPr lang="fr-FR" sz="3200" b="1" dirty="0"/>
              <a:t>I.4.2. Les instructions de branchement non conditionnel.</a:t>
            </a:r>
          </a:p>
          <a:p>
            <a:pPr algn="just">
              <a:lnSpc>
                <a:spcPct val="200000"/>
              </a:lnSpc>
            </a:pPr>
            <a:r>
              <a:rPr lang="fr-FR" sz="3200" b="1" dirty="0"/>
              <a:t>a) Branchement non conditionnel break.</a:t>
            </a:r>
            <a:endParaRPr lang="fr-FR" sz="3200" b="1" i="1" dirty="0"/>
          </a:p>
          <a:p>
            <a:pPr algn="just">
              <a:lnSpc>
                <a:spcPct val="200000"/>
              </a:lnSpc>
            </a:pPr>
            <a:r>
              <a:rPr lang="fr-FR" sz="3200" dirty="0" smtClean="0"/>
              <a:t>L’instruction </a:t>
            </a:r>
            <a:r>
              <a:rPr lang="fr-FR" sz="3200" dirty="0"/>
              <a:t>break </a:t>
            </a:r>
            <a:r>
              <a:rPr lang="fr-FR" sz="3200" dirty="0" smtClean="0"/>
              <a:t>permet </a:t>
            </a:r>
            <a:r>
              <a:rPr lang="fr-FR" sz="3200" dirty="0"/>
              <a:t>d’interrompre le déroulement de la boucle, et passe à la première instruction qui suit la boucle. En cas de boucles imbriquées, break fait sortir de la boucle la plus interne. </a:t>
            </a:r>
            <a:r>
              <a:rPr lang="en-US" sz="3200" dirty="0"/>
              <a:t>Par </a:t>
            </a:r>
            <a:r>
              <a:rPr lang="en-US" sz="3200" dirty="0" err="1"/>
              <a:t>exemple</a:t>
            </a:r>
            <a:r>
              <a:rPr lang="en-US" sz="3200" dirty="0"/>
              <a:t>, le </a:t>
            </a:r>
            <a:r>
              <a:rPr lang="en-US" sz="3200" dirty="0" err="1"/>
              <a:t>programme</a:t>
            </a:r>
            <a:r>
              <a:rPr lang="en-US" sz="3200" dirty="0"/>
              <a:t> </a:t>
            </a:r>
            <a:r>
              <a:rPr lang="en-US" sz="3200" dirty="0" err="1"/>
              <a:t>suivant</a:t>
            </a:r>
            <a:r>
              <a:rPr lang="en-US" sz="3200" dirty="0"/>
              <a:t> </a:t>
            </a:r>
            <a:r>
              <a:rPr lang="en-US" sz="3200" dirty="0" smtClean="0"/>
              <a:t>:</a:t>
            </a:r>
            <a:endParaRPr lang="fr-FR" sz="3200" dirty="0"/>
          </a:p>
        </p:txBody>
      </p:sp>
    </p:spTree>
    <p:extLst>
      <p:ext uri="{BB962C8B-B14F-4D97-AF65-F5344CB8AC3E}">
        <p14:creationId xmlns:p14="http://schemas.microsoft.com/office/powerpoint/2010/main" val="253029859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986528"/>
          </a:xfrm>
          <a:prstGeom prst="rect">
            <a:avLst/>
          </a:prstGeom>
        </p:spPr>
        <p:txBody>
          <a:bodyPr wrap="square">
            <a:spAutoFit/>
          </a:bodyPr>
          <a:lstStyle/>
          <a:p>
            <a:pPr algn="just">
              <a:lnSpc>
                <a:spcPct val="200000"/>
              </a:lnSpc>
            </a:pPr>
            <a:r>
              <a:rPr lang="en-US" sz="3200" dirty="0" smtClean="0"/>
              <a:t>main</a:t>
            </a:r>
            <a:r>
              <a:rPr lang="en-US" sz="3200" dirty="0"/>
              <a:t>()</a:t>
            </a:r>
            <a:endParaRPr lang="fr-FR" sz="3200" dirty="0"/>
          </a:p>
          <a:p>
            <a:pPr algn="just">
              <a:lnSpc>
                <a:spcPct val="200000"/>
              </a:lnSpc>
            </a:pPr>
            <a:r>
              <a:rPr lang="en-US" sz="3200" dirty="0"/>
              <a:t>{</a:t>
            </a:r>
            <a:endParaRPr lang="fr-FR" sz="3200" dirty="0"/>
          </a:p>
          <a:p>
            <a:pPr lvl="1" algn="just">
              <a:lnSpc>
                <a:spcPct val="200000"/>
              </a:lnSpc>
            </a:pPr>
            <a:r>
              <a:rPr lang="en-US" sz="3200" dirty="0" err="1"/>
              <a:t>int</a:t>
            </a:r>
            <a:r>
              <a:rPr lang="en-US" sz="3200" dirty="0"/>
              <a:t> </a:t>
            </a:r>
            <a:r>
              <a:rPr lang="en-US" sz="3200" dirty="0" err="1"/>
              <a:t>i</a:t>
            </a:r>
            <a:r>
              <a:rPr lang="en-US" sz="3200" dirty="0"/>
              <a:t>;</a:t>
            </a:r>
            <a:endParaRPr lang="fr-FR" sz="3200" dirty="0"/>
          </a:p>
          <a:p>
            <a:pPr lvl="1" algn="just">
              <a:lnSpc>
                <a:spcPct val="200000"/>
              </a:lnSpc>
            </a:pPr>
            <a:r>
              <a:rPr lang="en-US" sz="3200" dirty="0"/>
              <a:t>for (</a:t>
            </a:r>
            <a:r>
              <a:rPr lang="en-US" sz="3200" dirty="0" err="1"/>
              <a:t>i</a:t>
            </a:r>
            <a:r>
              <a:rPr lang="en-US" sz="3200" dirty="0"/>
              <a:t> = 0; </a:t>
            </a:r>
            <a:r>
              <a:rPr lang="en-US" sz="3200" dirty="0" err="1"/>
              <a:t>i</a:t>
            </a:r>
            <a:r>
              <a:rPr lang="en-US" sz="3200" dirty="0"/>
              <a:t> &lt; 5; </a:t>
            </a:r>
            <a:r>
              <a:rPr lang="en-US" sz="3200" dirty="0" err="1"/>
              <a:t>i</a:t>
            </a:r>
            <a:r>
              <a:rPr lang="en-US" sz="3200" dirty="0"/>
              <a:t>++)</a:t>
            </a:r>
            <a:endParaRPr lang="fr-FR" sz="3200" dirty="0"/>
          </a:p>
          <a:p>
            <a:pPr lvl="1" algn="just">
              <a:lnSpc>
                <a:spcPct val="200000"/>
              </a:lnSpc>
            </a:pPr>
            <a:r>
              <a:rPr lang="en-US" sz="3200" dirty="0"/>
              <a:t>{</a:t>
            </a:r>
            <a:endParaRPr lang="fr-FR" sz="3200" dirty="0"/>
          </a:p>
          <a:p>
            <a:pPr lvl="2" algn="just">
              <a:lnSpc>
                <a:spcPct val="200000"/>
              </a:lnSpc>
            </a:pPr>
            <a:r>
              <a:rPr lang="en-US" sz="3200" dirty="0" err="1"/>
              <a:t>printf</a:t>
            </a:r>
            <a:r>
              <a:rPr lang="en-US" sz="3200" dirty="0"/>
              <a:t>("</a:t>
            </a:r>
            <a:r>
              <a:rPr lang="en-US" sz="3200" dirty="0" err="1"/>
              <a:t>i</a:t>
            </a:r>
            <a:r>
              <a:rPr lang="en-US" sz="3200" dirty="0"/>
              <a:t> = %d\n",</a:t>
            </a:r>
            <a:r>
              <a:rPr lang="en-US" sz="3200" dirty="0" err="1"/>
              <a:t>i</a:t>
            </a:r>
            <a:r>
              <a:rPr lang="en-US" sz="3200" dirty="0"/>
              <a:t>);</a:t>
            </a:r>
            <a:endParaRPr lang="fr-FR" sz="3200" dirty="0"/>
          </a:p>
          <a:p>
            <a:pPr lvl="2" algn="just">
              <a:lnSpc>
                <a:spcPct val="200000"/>
              </a:lnSpc>
            </a:pPr>
            <a:r>
              <a:rPr lang="fr-FR" sz="3200" dirty="0"/>
              <a:t>if (i == 3</a:t>
            </a:r>
            <a:r>
              <a:rPr lang="fr-FR" sz="3200" dirty="0" smtClean="0"/>
              <a:t>)</a:t>
            </a:r>
            <a:endParaRPr lang="fr-FR" sz="3200" dirty="0"/>
          </a:p>
        </p:txBody>
      </p:sp>
    </p:spTree>
    <p:extLst>
      <p:ext uri="{BB962C8B-B14F-4D97-AF65-F5344CB8AC3E}">
        <p14:creationId xmlns:p14="http://schemas.microsoft.com/office/powerpoint/2010/main" val="36343807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986528"/>
          </a:xfrm>
          <a:prstGeom prst="rect">
            <a:avLst/>
          </a:prstGeom>
        </p:spPr>
        <p:txBody>
          <a:bodyPr wrap="square">
            <a:spAutoFit/>
          </a:bodyPr>
          <a:lstStyle/>
          <a:p>
            <a:pPr algn="just">
              <a:lnSpc>
                <a:spcPct val="200000"/>
              </a:lnSpc>
            </a:pPr>
            <a:r>
              <a:rPr lang="fr-FR" sz="3200" dirty="0" smtClean="0"/>
              <a:t>		break</a:t>
            </a:r>
            <a:r>
              <a:rPr lang="fr-FR" sz="3200" dirty="0"/>
              <a:t>;</a:t>
            </a:r>
          </a:p>
          <a:p>
            <a:pPr algn="just">
              <a:lnSpc>
                <a:spcPct val="200000"/>
              </a:lnSpc>
            </a:pPr>
            <a:r>
              <a:rPr lang="fr-FR" sz="3200" dirty="0" smtClean="0"/>
              <a:t>	}</a:t>
            </a:r>
            <a:endParaRPr lang="fr-FR" sz="3200" dirty="0"/>
          </a:p>
          <a:p>
            <a:pPr algn="just">
              <a:lnSpc>
                <a:spcPct val="200000"/>
              </a:lnSpc>
            </a:pPr>
            <a:r>
              <a:rPr lang="fr-FR" sz="3200" dirty="0" smtClean="0"/>
              <a:t>	</a:t>
            </a:r>
            <a:r>
              <a:rPr lang="fr-FR" sz="3200" dirty="0" err="1" smtClean="0"/>
              <a:t>printf</a:t>
            </a:r>
            <a:r>
              <a:rPr lang="fr-FR" sz="3200" dirty="0"/>
              <a:t>("valeur de i à la sortie de la boucle = %d\</a:t>
            </a:r>
            <a:r>
              <a:rPr lang="fr-FR" sz="3200" dirty="0" err="1"/>
              <a:t>n",i</a:t>
            </a:r>
            <a:r>
              <a:rPr lang="fr-FR" sz="3200" dirty="0"/>
              <a:t>);</a:t>
            </a:r>
          </a:p>
          <a:p>
            <a:pPr algn="just">
              <a:lnSpc>
                <a:spcPct val="200000"/>
              </a:lnSpc>
            </a:pPr>
            <a:r>
              <a:rPr lang="en-US" sz="3200" dirty="0"/>
              <a:t>}</a:t>
            </a:r>
            <a:endParaRPr lang="fr-FR" sz="3200" dirty="0"/>
          </a:p>
          <a:p>
            <a:pPr algn="just">
              <a:lnSpc>
                <a:spcPct val="200000"/>
              </a:lnSpc>
            </a:pPr>
            <a:r>
              <a:rPr lang="en-US" sz="3200" dirty="0" err="1"/>
              <a:t>imprime</a:t>
            </a:r>
            <a:r>
              <a:rPr lang="en-US" sz="3200" dirty="0"/>
              <a:t> à </a:t>
            </a:r>
            <a:r>
              <a:rPr lang="en-US" sz="3200" dirty="0" err="1"/>
              <a:t>l’écran</a:t>
            </a:r>
            <a:endParaRPr lang="fr-FR" sz="3200" dirty="0"/>
          </a:p>
          <a:p>
            <a:pPr algn="just">
              <a:lnSpc>
                <a:spcPct val="200000"/>
              </a:lnSpc>
            </a:pPr>
            <a:r>
              <a:rPr lang="en-US" sz="3200" dirty="0" err="1"/>
              <a:t>i</a:t>
            </a:r>
            <a:r>
              <a:rPr lang="en-US" sz="3200" dirty="0"/>
              <a:t> = </a:t>
            </a:r>
            <a:r>
              <a:rPr lang="en-US" sz="3200" dirty="0" smtClean="0"/>
              <a:t>0		</a:t>
            </a:r>
            <a:r>
              <a:rPr lang="en-US" sz="3200" dirty="0" err="1" smtClean="0"/>
              <a:t>i</a:t>
            </a:r>
            <a:r>
              <a:rPr lang="en-US" sz="3200" dirty="0" smtClean="0"/>
              <a:t> </a:t>
            </a:r>
            <a:r>
              <a:rPr lang="en-US" sz="3200" dirty="0"/>
              <a:t>= </a:t>
            </a:r>
            <a:r>
              <a:rPr lang="en-US" sz="3200" dirty="0" smtClean="0"/>
              <a:t>1		</a:t>
            </a:r>
            <a:r>
              <a:rPr lang="en-US" sz="3200" dirty="0" err="1" smtClean="0"/>
              <a:t>i</a:t>
            </a:r>
            <a:r>
              <a:rPr lang="en-US" sz="3200" dirty="0" smtClean="0"/>
              <a:t> </a:t>
            </a:r>
            <a:r>
              <a:rPr lang="en-US" sz="3200" dirty="0"/>
              <a:t>= </a:t>
            </a:r>
            <a:r>
              <a:rPr lang="en-US" sz="3200" dirty="0" smtClean="0"/>
              <a:t>2		</a:t>
            </a:r>
            <a:r>
              <a:rPr lang="fr-FR" sz="3200" dirty="0" smtClean="0"/>
              <a:t>i </a:t>
            </a:r>
            <a:r>
              <a:rPr lang="fr-FR" sz="3200" dirty="0"/>
              <a:t>= 3</a:t>
            </a:r>
          </a:p>
          <a:p>
            <a:pPr algn="just">
              <a:lnSpc>
                <a:spcPct val="200000"/>
              </a:lnSpc>
            </a:pPr>
            <a:r>
              <a:rPr lang="fr-FR" sz="3200" dirty="0"/>
              <a:t>valeur de i à la sortie de la boucle = 3</a:t>
            </a:r>
          </a:p>
        </p:txBody>
      </p:sp>
    </p:spTree>
    <p:extLst>
      <p:ext uri="{BB962C8B-B14F-4D97-AF65-F5344CB8AC3E}">
        <p14:creationId xmlns:p14="http://schemas.microsoft.com/office/powerpoint/2010/main" val="80638122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12192000" cy="6740307"/>
          </a:xfrm>
          <a:prstGeom prst="rect">
            <a:avLst/>
          </a:prstGeom>
          <a:noFill/>
        </p:spPr>
        <p:txBody>
          <a:bodyPr wrap="square" rtlCol="0">
            <a:spAutoFit/>
          </a:bodyPr>
          <a:lstStyle/>
          <a:p>
            <a:pPr algn="ctr">
              <a:lnSpc>
                <a:spcPct val="150000"/>
              </a:lnSpc>
            </a:pPr>
            <a:r>
              <a:rPr lang="fr-FR" sz="3600" dirty="0" smtClean="0">
                <a:solidFill>
                  <a:srgbClr val="FFFF00"/>
                </a:solidFill>
                <a:latin typeface="Aharoni" panose="02010803020104030203" pitchFamily="2" charset="-79"/>
                <a:cs typeface="Aharoni" panose="02010803020104030203" pitchFamily="2" charset="-79"/>
              </a:rPr>
              <a:t>METIERS</a:t>
            </a:r>
            <a:endParaRPr lang="fr-FR" sz="3600" dirty="0">
              <a:latin typeface="Aharoni" panose="02010803020104030203" pitchFamily="2" charset="-79"/>
              <a:cs typeface="Aharoni" panose="02010803020104030203" pitchFamily="2" charset="-79"/>
            </a:endParaRPr>
          </a:p>
          <a:p>
            <a:pPr marL="571500" indent="-571500" algn="just">
              <a:lnSpc>
                <a:spcPct val="150000"/>
              </a:lnSpc>
              <a:buFont typeface="Wingdings" panose="05000000000000000000" pitchFamily="2" charset="2"/>
              <a:buChar char="ü"/>
            </a:pPr>
            <a:r>
              <a:rPr lang="fr-FR" sz="3600" dirty="0" smtClean="0">
                <a:latin typeface="Aharoni" panose="02010803020104030203" pitchFamily="2" charset="-79"/>
                <a:cs typeface="Aharoni" panose="02010803020104030203" pitchFamily="2" charset="-79"/>
              </a:rPr>
              <a:t>Administrateur </a:t>
            </a:r>
            <a:r>
              <a:rPr lang="fr-FR" sz="3600" dirty="0">
                <a:latin typeface="Aharoni" panose="02010803020104030203" pitchFamily="2" charset="-79"/>
                <a:cs typeface="Aharoni" panose="02010803020104030203" pitchFamily="2" charset="-79"/>
              </a:rPr>
              <a:t>systèmes et réseaux </a:t>
            </a:r>
            <a:r>
              <a:rPr lang="fr-FR" sz="3600" dirty="0" smtClean="0">
                <a:latin typeface="Aharoni" panose="02010803020104030203" pitchFamily="2" charset="-79"/>
                <a:cs typeface="Aharoni" panose="02010803020104030203" pitchFamily="2" charset="-79"/>
              </a:rPr>
              <a:t>;</a:t>
            </a:r>
          </a:p>
          <a:p>
            <a:pPr marL="571500" indent="-571500" algn="just">
              <a:lnSpc>
                <a:spcPct val="150000"/>
              </a:lnSpc>
              <a:buFont typeface="Wingdings" panose="05000000000000000000" pitchFamily="2" charset="2"/>
              <a:buChar char="ü"/>
            </a:pPr>
            <a:r>
              <a:rPr lang="fr-FR" sz="3600" dirty="0">
                <a:latin typeface="Aharoni" panose="02010803020104030203" pitchFamily="2" charset="-79"/>
                <a:cs typeface="Aharoni" panose="02010803020104030203" pitchFamily="2" charset="-79"/>
              </a:rPr>
              <a:t>R</a:t>
            </a:r>
            <a:r>
              <a:rPr lang="fr-FR" sz="3600" dirty="0" smtClean="0">
                <a:latin typeface="Aharoni" panose="02010803020104030203" pitchFamily="2" charset="-79"/>
                <a:cs typeface="Aharoni" panose="02010803020104030203" pitchFamily="2" charset="-79"/>
              </a:rPr>
              <a:t>esponsable </a:t>
            </a:r>
            <a:r>
              <a:rPr lang="fr-FR" sz="3600" dirty="0">
                <a:latin typeface="Aharoni" panose="02010803020104030203" pitchFamily="2" charset="-79"/>
                <a:cs typeface="Aharoni" panose="02010803020104030203" pitchFamily="2" charset="-79"/>
              </a:rPr>
              <a:t>d’exploitation </a:t>
            </a:r>
            <a:r>
              <a:rPr lang="fr-FR" sz="3600" dirty="0" smtClean="0">
                <a:latin typeface="Aharoni" panose="02010803020104030203" pitchFamily="2" charset="-79"/>
                <a:cs typeface="Aharoni" panose="02010803020104030203" pitchFamily="2" charset="-79"/>
              </a:rPr>
              <a:t>;</a:t>
            </a:r>
          </a:p>
          <a:p>
            <a:pPr marL="571500" indent="-571500" algn="just">
              <a:lnSpc>
                <a:spcPct val="150000"/>
              </a:lnSpc>
              <a:buFont typeface="Wingdings" panose="05000000000000000000" pitchFamily="2" charset="2"/>
              <a:buChar char="ü"/>
            </a:pPr>
            <a:r>
              <a:rPr lang="fr-FR" sz="3600" dirty="0">
                <a:latin typeface="Aharoni" panose="02010803020104030203" pitchFamily="2" charset="-79"/>
                <a:cs typeface="Aharoni" panose="02010803020104030203" pitchFamily="2" charset="-79"/>
              </a:rPr>
              <a:t>A</a:t>
            </a:r>
            <a:r>
              <a:rPr lang="fr-FR" sz="3600" dirty="0" smtClean="0">
                <a:latin typeface="Aharoni" panose="02010803020104030203" pitchFamily="2" charset="-79"/>
                <a:cs typeface="Aharoni" panose="02010803020104030203" pitchFamily="2" charset="-79"/>
              </a:rPr>
              <a:t>rchitecte </a:t>
            </a:r>
            <a:r>
              <a:rPr lang="fr-FR" sz="3600" dirty="0">
                <a:latin typeface="Aharoni" panose="02010803020104030203" pitchFamily="2" charset="-79"/>
                <a:cs typeface="Aharoni" panose="02010803020104030203" pitchFamily="2" charset="-79"/>
              </a:rPr>
              <a:t>réseau et de systèmes de communications et d’information </a:t>
            </a:r>
            <a:r>
              <a:rPr lang="fr-FR" sz="3600" dirty="0" smtClean="0">
                <a:latin typeface="Aharoni" panose="02010803020104030203" pitchFamily="2" charset="-79"/>
                <a:cs typeface="Aharoni" panose="02010803020104030203" pitchFamily="2" charset="-79"/>
              </a:rPr>
              <a:t>;</a:t>
            </a:r>
          </a:p>
          <a:p>
            <a:pPr marL="571500" indent="-571500" algn="just">
              <a:lnSpc>
                <a:spcPct val="150000"/>
              </a:lnSpc>
              <a:buFont typeface="Wingdings" panose="05000000000000000000" pitchFamily="2" charset="2"/>
              <a:buChar char="ü"/>
            </a:pPr>
            <a:r>
              <a:rPr lang="fr-FR" sz="3600" dirty="0">
                <a:latin typeface="Aharoni" panose="02010803020104030203" pitchFamily="2" charset="-79"/>
                <a:cs typeface="Aharoni" panose="02010803020104030203" pitchFamily="2" charset="-79"/>
              </a:rPr>
              <a:t>R</a:t>
            </a:r>
            <a:r>
              <a:rPr lang="fr-FR" sz="3600" dirty="0" smtClean="0">
                <a:latin typeface="Aharoni" panose="02010803020104030203" pitchFamily="2" charset="-79"/>
                <a:cs typeface="Aharoni" panose="02010803020104030203" pitchFamily="2" charset="-79"/>
              </a:rPr>
              <a:t>esponsable </a:t>
            </a:r>
            <a:r>
              <a:rPr lang="fr-FR" sz="3600" dirty="0">
                <a:latin typeface="Aharoni" panose="02010803020104030203" pitchFamily="2" charset="-79"/>
                <a:cs typeface="Aharoni" panose="02010803020104030203" pitchFamily="2" charset="-79"/>
              </a:rPr>
              <a:t>maintenances logicielle et matérielle pour les réseaux et installations </a:t>
            </a:r>
            <a:r>
              <a:rPr lang="fr-FR" sz="3600" dirty="0" smtClean="0">
                <a:latin typeface="Aharoni" panose="02010803020104030203" pitchFamily="2" charset="-79"/>
                <a:cs typeface="Aharoni" panose="02010803020104030203" pitchFamily="2" charset="-79"/>
              </a:rPr>
              <a:t>de télécommunications</a:t>
            </a:r>
            <a:r>
              <a:rPr lang="fr-FR" sz="3600" dirty="0">
                <a:latin typeface="Aharoni" panose="02010803020104030203" pitchFamily="2" charset="-79"/>
                <a:cs typeface="Aharoni" panose="02010803020104030203" pitchFamily="2" charset="-79"/>
              </a:rPr>
              <a:t>.</a:t>
            </a:r>
            <a:endParaRPr lang="fr-FR" sz="3600"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40007368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031873"/>
          </a:xfrm>
          <a:prstGeom prst="rect">
            <a:avLst/>
          </a:prstGeom>
        </p:spPr>
        <p:txBody>
          <a:bodyPr wrap="square">
            <a:spAutoFit/>
          </a:bodyPr>
          <a:lstStyle/>
          <a:p>
            <a:pPr algn="just">
              <a:lnSpc>
                <a:spcPct val="200000"/>
              </a:lnSpc>
            </a:pPr>
            <a:r>
              <a:rPr lang="fr-FR" sz="3200" b="1" dirty="0"/>
              <a:t>b) Branchement non conditionnel </a:t>
            </a:r>
            <a:r>
              <a:rPr lang="fr-FR" sz="3200" b="1" i="1" dirty="0"/>
              <a:t>continue</a:t>
            </a:r>
          </a:p>
          <a:p>
            <a:pPr algn="just">
              <a:lnSpc>
                <a:spcPct val="200000"/>
              </a:lnSpc>
            </a:pPr>
            <a:r>
              <a:rPr lang="fr-FR" sz="3200" dirty="0"/>
              <a:t>L’instruction </a:t>
            </a:r>
            <a:r>
              <a:rPr lang="fr-FR" sz="3200" i="1" dirty="0"/>
              <a:t>continue</a:t>
            </a:r>
            <a:r>
              <a:rPr lang="fr-FR" sz="3200" dirty="0"/>
              <a:t> permet de passer directement au tour de boucle suivant, sans exécuter les autres instructions de la boucle. </a:t>
            </a:r>
            <a:r>
              <a:rPr lang="en-US" sz="3200" dirty="0" err="1"/>
              <a:t>Ainsi</a:t>
            </a:r>
            <a:r>
              <a:rPr lang="en-US" sz="3200" dirty="0"/>
              <a:t> le </a:t>
            </a:r>
            <a:r>
              <a:rPr lang="en-US" sz="3200" dirty="0" err="1" smtClean="0"/>
              <a:t>programme</a:t>
            </a:r>
            <a:endParaRPr lang="fr-FR" sz="3200" dirty="0"/>
          </a:p>
        </p:txBody>
      </p:sp>
    </p:spTree>
    <p:extLst>
      <p:ext uri="{BB962C8B-B14F-4D97-AF65-F5344CB8AC3E}">
        <p14:creationId xmlns:p14="http://schemas.microsoft.com/office/powerpoint/2010/main" val="4651817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986528"/>
          </a:xfrm>
          <a:prstGeom prst="rect">
            <a:avLst/>
          </a:prstGeom>
        </p:spPr>
        <p:txBody>
          <a:bodyPr wrap="square">
            <a:spAutoFit/>
          </a:bodyPr>
          <a:lstStyle/>
          <a:p>
            <a:pPr algn="just">
              <a:lnSpc>
                <a:spcPct val="200000"/>
              </a:lnSpc>
            </a:pPr>
            <a:r>
              <a:rPr lang="en-US" sz="3200" dirty="0" smtClean="0"/>
              <a:t>main</a:t>
            </a:r>
            <a:r>
              <a:rPr lang="en-US" sz="3200" dirty="0"/>
              <a:t>()</a:t>
            </a:r>
            <a:endParaRPr lang="fr-FR" sz="3200" dirty="0"/>
          </a:p>
          <a:p>
            <a:pPr algn="just">
              <a:lnSpc>
                <a:spcPct val="200000"/>
              </a:lnSpc>
            </a:pPr>
            <a:r>
              <a:rPr lang="en-US" sz="3200" dirty="0"/>
              <a:t>{</a:t>
            </a:r>
            <a:endParaRPr lang="fr-FR" sz="3200" dirty="0"/>
          </a:p>
          <a:p>
            <a:pPr lvl="1" algn="just">
              <a:lnSpc>
                <a:spcPct val="200000"/>
              </a:lnSpc>
            </a:pPr>
            <a:r>
              <a:rPr lang="en-US" sz="3200" dirty="0" err="1"/>
              <a:t>int</a:t>
            </a:r>
            <a:r>
              <a:rPr lang="en-US" sz="3200" dirty="0"/>
              <a:t> </a:t>
            </a:r>
            <a:r>
              <a:rPr lang="en-US" sz="3200" dirty="0" err="1"/>
              <a:t>i</a:t>
            </a:r>
            <a:r>
              <a:rPr lang="en-US" sz="3200" dirty="0"/>
              <a:t>;</a:t>
            </a:r>
            <a:endParaRPr lang="fr-FR" sz="3200" dirty="0"/>
          </a:p>
          <a:p>
            <a:pPr lvl="1" algn="just">
              <a:lnSpc>
                <a:spcPct val="200000"/>
              </a:lnSpc>
            </a:pPr>
            <a:r>
              <a:rPr lang="en-US" sz="3200" dirty="0"/>
              <a:t>for (</a:t>
            </a:r>
            <a:r>
              <a:rPr lang="en-US" sz="3200" dirty="0" err="1"/>
              <a:t>i</a:t>
            </a:r>
            <a:r>
              <a:rPr lang="en-US" sz="3200" dirty="0"/>
              <a:t> = 0; </a:t>
            </a:r>
            <a:r>
              <a:rPr lang="en-US" sz="3200" dirty="0" err="1"/>
              <a:t>i</a:t>
            </a:r>
            <a:r>
              <a:rPr lang="en-US" sz="3200" dirty="0"/>
              <a:t> &lt; 5; </a:t>
            </a:r>
            <a:r>
              <a:rPr lang="en-US" sz="3200" dirty="0" err="1"/>
              <a:t>i</a:t>
            </a:r>
            <a:r>
              <a:rPr lang="en-US" sz="3200" dirty="0"/>
              <a:t>++)</a:t>
            </a:r>
            <a:endParaRPr lang="fr-FR" sz="3200" dirty="0"/>
          </a:p>
          <a:p>
            <a:pPr lvl="1" algn="just">
              <a:lnSpc>
                <a:spcPct val="200000"/>
              </a:lnSpc>
            </a:pPr>
            <a:r>
              <a:rPr lang="en-US" sz="3200" dirty="0"/>
              <a:t>{</a:t>
            </a:r>
            <a:endParaRPr lang="fr-FR" sz="3200" dirty="0"/>
          </a:p>
          <a:p>
            <a:pPr lvl="2" algn="just">
              <a:lnSpc>
                <a:spcPct val="200000"/>
              </a:lnSpc>
            </a:pPr>
            <a:r>
              <a:rPr lang="en-US" sz="3200" dirty="0"/>
              <a:t>if (</a:t>
            </a:r>
            <a:r>
              <a:rPr lang="en-US" sz="3200" dirty="0" err="1"/>
              <a:t>i</a:t>
            </a:r>
            <a:r>
              <a:rPr lang="en-US" sz="3200" dirty="0"/>
              <a:t> == 3)</a:t>
            </a:r>
            <a:endParaRPr lang="fr-FR" sz="3200" dirty="0"/>
          </a:p>
          <a:p>
            <a:pPr lvl="2" algn="just">
              <a:lnSpc>
                <a:spcPct val="200000"/>
              </a:lnSpc>
            </a:pPr>
            <a:r>
              <a:rPr lang="en-US" sz="3200" dirty="0" smtClean="0"/>
              <a:t>	continue;</a:t>
            </a:r>
            <a:endParaRPr lang="fr-FR" sz="3200" dirty="0"/>
          </a:p>
        </p:txBody>
      </p:sp>
    </p:spTree>
    <p:extLst>
      <p:ext uri="{BB962C8B-B14F-4D97-AF65-F5344CB8AC3E}">
        <p14:creationId xmlns:p14="http://schemas.microsoft.com/office/powerpoint/2010/main" val="33827181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001643"/>
          </a:xfrm>
          <a:prstGeom prst="rect">
            <a:avLst/>
          </a:prstGeom>
        </p:spPr>
        <p:txBody>
          <a:bodyPr wrap="square">
            <a:spAutoFit/>
          </a:bodyPr>
          <a:lstStyle/>
          <a:p>
            <a:pPr lvl="2" algn="just">
              <a:lnSpc>
                <a:spcPct val="200000"/>
              </a:lnSpc>
            </a:pPr>
            <a:r>
              <a:rPr lang="en-US" sz="3200" dirty="0" smtClean="0"/>
              <a:t>	</a:t>
            </a:r>
            <a:r>
              <a:rPr lang="en-US" sz="3200" dirty="0" err="1" smtClean="0"/>
              <a:t>printf</a:t>
            </a:r>
            <a:r>
              <a:rPr lang="en-US" sz="3200" dirty="0"/>
              <a:t>("</a:t>
            </a:r>
            <a:r>
              <a:rPr lang="en-US" sz="3200" dirty="0" err="1"/>
              <a:t>i</a:t>
            </a:r>
            <a:r>
              <a:rPr lang="en-US" sz="3200" dirty="0"/>
              <a:t> = %d\n",</a:t>
            </a:r>
            <a:r>
              <a:rPr lang="en-US" sz="3200" dirty="0" err="1"/>
              <a:t>i</a:t>
            </a:r>
            <a:r>
              <a:rPr lang="en-US" sz="3200" dirty="0"/>
              <a:t>);</a:t>
            </a:r>
            <a:endParaRPr lang="fr-FR" sz="3200" dirty="0"/>
          </a:p>
          <a:p>
            <a:pPr lvl="2" algn="just">
              <a:lnSpc>
                <a:spcPct val="200000"/>
              </a:lnSpc>
            </a:pPr>
            <a:r>
              <a:rPr lang="fr-FR" sz="3200" dirty="0"/>
              <a:t>}</a:t>
            </a:r>
          </a:p>
          <a:p>
            <a:pPr lvl="2" algn="just">
              <a:lnSpc>
                <a:spcPct val="200000"/>
              </a:lnSpc>
            </a:pPr>
            <a:r>
              <a:rPr lang="fr-FR" sz="3200" dirty="0" err="1"/>
              <a:t>printf</a:t>
            </a:r>
            <a:r>
              <a:rPr lang="fr-FR" sz="3200" dirty="0"/>
              <a:t>("valeur de i à la sortie de la boucle = %d\</a:t>
            </a:r>
            <a:r>
              <a:rPr lang="fr-FR" sz="3200" dirty="0" err="1"/>
              <a:t>n",i</a:t>
            </a:r>
            <a:r>
              <a:rPr lang="fr-FR" sz="3200" dirty="0" smtClean="0"/>
              <a:t>);</a:t>
            </a:r>
          </a:p>
          <a:p>
            <a:pPr lvl="1" algn="just">
              <a:lnSpc>
                <a:spcPct val="200000"/>
              </a:lnSpc>
            </a:pPr>
            <a:r>
              <a:rPr lang="en-US" sz="3200" dirty="0" smtClean="0"/>
              <a:t>}</a:t>
            </a:r>
            <a:endParaRPr lang="fr-FR" sz="3200" dirty="0"/>
          </a:p>
          <a:p>
            <a:pPr algn="just">
              <a:lnSpc>
                <a:spcPct val="200000"/>
              </a:lnSpc>
            </a:pPr>
            <a:r>
              <a:rPr lang="en-US" sz="3200" dirty="0" err="1" smtClean="0"/>
              <a:t>Imprime</a:t>
            </a:r>
            <a:r>
              <a:rPr lang="en-US" sz="3200" dirty="0" smtClean="0"/>
              <a:t>: </a:t>
            </a:r>
            <a:r>
              <a:rPr lang="en-US" sz="3200" dirty="0" err="1" smtClean="0"/>
              <a:t>i</a:t>
            </a:r>
            <a:r>
              <a:rPr lang="en-US" sz="3200" dirty="0" smtClean="0"/>
              <a:t> </a:t>
            </a:r>
            <a:r>
              <a:rPr lang="en-US" sz="3200" dirty="0"/>
              <a:t>= </a:t>
            </a:r>
            <a:r>
              <a:rPr lang="en-US" sz="3200" dirty="0" smtClean="0"/>
              <a:t>0		</a:t>
            </a:r>
            <a:r>
              <a:rPr lang="en-US" sz="3200" dirty="0" err="1" smtClean="0"/>
              <a:t>i</a:t>
            </a:r>
            <a:r>
              <a:rPr lang="en-US" sz="3200" dirty="0" smtClean="0"/>
              <a:t> </a:t>
            </a:r>
            <a:r>
              <a:rPr lang="en-US" sz="3200" dirty="0"/>
              <a:t>= </a:t>
            </a:r>
            <a:r>
              <a:rPr lang="en-US" sz="3200" dirty="0" smtClean="0"/>
              <a:t>1		</a:t>
            </a:r>
            <a:r>
              <a:rPr lang="en-US" sz="3200" dirty="0" err="1" smtClean="0"/>
              <a:t>i</a:t>
            </a:r>
            <a:r>
              <a:rPr lang="en-US" sz="3200" dirty="0" smtClean="0"/>
              <a:t> </a:t>
            </a:r>
            <a:r>
              <a:rPr lang="en-US" sz="3200" dirty="0"/>
              <a:t>= </a:t>
            </a:r>
            <a:r>
              <a:rPr lang="en-US" sz="3200" dirty="0" smtClean="0"/>
              <a:t>2		</a:t>
            </a:r>
            <a:r>
              <a:rPr lang="fr-FR" sz="3200" dirty="0" smtClean="0"/>
              <a:t>i </a:t>
            </a:r>
            <a:r>
              <a:rPr lang="fr-FR" sz="3200" dirty="0"/>
              <a:t>= 4</a:t>
            </a:r>
          </a:p>
          <a:p>
            <a:pPr lvl="2" algn="just">
              <a:lnSpc>
                <a:spcPct val="200000"/>
              </a:lnSpc>
            </a:pPr>
            <a:r>
              <a:rPr lang="fr-FR" sz="3200" dirty="0"/>
              <a:t>valeur de i à la sortie de la boucle = 5</a:t>
            </a:r>
          </a:p>
        </p:txBody>
      </p:sp>
    </p:spTree>
    <p:extLst>
      <p:ext uri="{BB962C8B-B14F-4D97-AF65-F5344CB8AC3E}">
        <p14:creationId xmlns:p14="http://schemas.microsoft.com/office/powerpoint/2010/main" val="42060702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4031873"/>
          </a:xfrm>
          <a:prstGeom prst="rect">
            <a:avLst/>
          </a:prstGeom>
        </p:spPr>
        <p:txBody>
          <a:bodyPr wrap="square">
            <a:spAutoFit/>
          </a:bodyPr>
          <a:lstStyle/>
          <a:p>
            <a:pPr algn="just">
              <a:lnSpc>
                <a:spcPct val="200000"/>
              </a:lnSpc>
            </a:pPr>
            <a:r>
              <a:rPr lang="fr-FR" sz="3200" b="1" dirty="0"/>
              <a:t>c) Branchement non conditionnel </a:t>
            </a:r>
            <a:r>
              <a:rPr lang="fr-FR" sz="3200" b="1" dirty="0" err="1"/>
              <a:t>goto</a:t>
            </a:r>
            <a:endParaRPr lang="fr-FR" sz="3200" b="1" i="1" dirty="0"/>
          </a:p>
          <a:p>
            <a:pPr algn="just">
              <a:lnSpc>
                <a:spcPct val="200000"/>
              </a:lnSpc>
            </a:pPr>
            <a:r>
              <a:rPr lang="fr-FR" sz="3200" dirty="0"/>
              <a:t>L’instruction </a:t>
            </a:r>
            <a:r>
              <a:rPr lang="fr-FR" sz="3200" i="1" dirty="0" err="1"/>
              <a:t>goto</a:t>
            </a:r>
            <a:r>
              <a:rPr lang="fr-FR" sz="3200" dirty="0"/>
              <a:t> permet d’effectuer un saut jusqu’à l’instruction </a:t>
            </a:r>
            <a:r>
              <a:rPr lang="fr-FR" sz="3200" i="1" dirty="0" err="1"/>
              <a:t>etiquette</a:t>
            </a:r>
            <a:r>
              <a:rPr lang="fr-FR" sz="3200" i="1" dirty="0"/>
              <a:t> </a:t>
            </a:r>
            <a:r>
              <a:rPr lang="fr-FR" sz="3200" dirty="0"/>
              <a:t>correspondant.</a:t>
            </a:r>
          </a:p>
          <a:p>
            <a:pPr algn="just">
              <a:lnSpc>
                <a:spcPct val="200000"/>
              </a:lnSpc>
            </a:pPr>
            <a:r>
              <a:rPr lang="fr-FR" sz="3200" dirty="0"/>
              <a:t>Exemple : Le programme suivant </a:t>
            </a:r>
            <a:r>
              <a:rPr lang="fr-FR" sz="3200" dirty="0" smtClean="0"/>
              <a:t>:</a:t>
            </a:r>
            <a:endParaRPr lang="fr-FR" sz="3200" dirty="0"/>
          </a:p>
        </p:txBody>
      </p:sp>
    </p:spTree>
    <p:extLst>
      <p:ext uri="{BB962C8B-B14F-4D97-AF65-F5344CB8AC3E}">
        <p14:creationId xmlns:p14="http://schemas.microsoft.com/office/powerpoint/2010/main" val="20411565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986528"/>
          </a:xfrm>
          <a:prstGeom prst="rect">
            <a:avLst/>
          </a:prstGeom>
        </p:spPr>
        <p:txBody>
          <a:bodyPr wrap="square">
            <a:spAutoFit/>
          </a:bodyPr>
          <a:lstStyle/>
          <a:p>
            <a:pPr algn="just"/>
            <a:r>
              <a:rPr lang="fr-FR" sz="3200" dirty="0" smtClean="0"/>
              <a:t>main</a:t>
            </a:r>
            <a:endParaRPr lang="fr-FR" sz="3200" dirty="0"/>
          </a:p>
          <a:p>
            <a:pPr algn="just"/>
            <a:r>
              <a:rPr lang="en-US" sz="3200" dirty="0" smtClean="0"/>
              <a:t>{</a:t>
            </a:r>
            <a:endParaRPr lang="fr-FR" sz="3200" dirty="0"/>
          </a:p>
          <a:p>
            <a:pPr algn="just"/>
            <a:r>
              <a:rPr lang="fr-FR" sz="3200" dirty="0"/>
              <a:t>	</a:t>
            </a:r>
            <a:r>
              <a:rPr lang="en-US" sz="3200" dirty="0" err="1" smtClean="0"/>
              <a:t>int</a:t>
            </a:r>
            <a:r>
              <a:rPr lang="en-US" sz="3200" dirty="0" smtClean="0"/>
              <a:t> </a:t>
            </a:r>
            <a:r>
              <a:rPr lang="en-US" sz="3200" dirty="0" err="1"/>
              <a:t>i</a:t>
            </a:r>
            <a:r>
              <a:rPr lang="en-US" sz="3200" dirty="0"/>
              <a:t> ;</a:t>
            </a:r>
            <a:endParaRPr lang="fr-FR" sz="3200" dirty="0"/>
          </a:p>
          <a:p>
            <a:pPr lvl="1" algn="just"/>
            <a:r>
              <a:rPr lang="en-US" sz="3200" dirty="0" smtClean="0"/>
              <a:t>	for</a:t>
            </a:r>
            <a:r>
              <a:rPr lang="en-US" sz="3200" dirty="0"/>
              <a:t>( </a:t>
            </a:r>
            <a:r>
              <a:rPr lang="en-US" sz="3200" dirty="0" err="1"/>
              <a:t>i</a:t>
            </a:r>
            <a:r>
              <a:rPr lang="en-US" sz="3200" dirty="0"/>
              <a:t> = 1 ; </a:t>
            </a:r>
            <a:r>
              <a:rPr lang="en-US" sz="3200" dirty="0" err="1"/>
              <a:t>i</a:t>
            </a:r>
            <a:r>
              <a:rPr lang="en-US" sz="3200" dirty="0"/>
              <a:t> &lt;= 10 ; </a:t>
            </a:r>
            <a:r>
              <a:rPr lang="en-US" sz="3200" dirty="0" err="1"/>
              <a:t>i</a:t>
            </a:r>
            <a:r>
              <a:rPr lang="en-US" sz="3200" dirty="0"/>
              <a:t>++)</a:t>
            </a:r>
            <a:endParaRPr lang="fr-FR" sz="3200" dirty="0"/>
          </a:p>
          <a:p>
            <a:pPr lvl="1" algn="just"/>
            <a:r>
              <a:rPr lang="fr-FR" sz="3200" dirty="0" smtClean="0"/>
              <a:t>	{</a:t>
            </a:r>
            <a:endParaRPr lang="fr-FR" sz="3200" dirty="0"/>
          </a:p>
          <a:p>
            <a:pPr lvl="2" algn="just"/>
            <a:r>
              <a:rPr lang="fr-FR" sz="3200" dirty="0" smtClean="0"/>
              <a:t>	</a:t>
            </a:r>
            <a:r>
              <a:rPr lang="fr-FR" sz="3200" dirty="0" err="1" smtClean="0"/>
              <a:t>printf</a:t>
            </a:r>
            <a:r>
              <a:rPr lang="fr-FR" sz="3200" dirty="0"/>
              <a:t>(“début tour %d\n”, i) ;</a:t>
            </a:r>
          </a:p>
          <a:p>
            <a:pPr lvl="2" algn="just"/>
            <a:r>
              <a:rPr lang="en-US" sz="3200" dirty="0" smtClean="0"/>
              <a:t>	</a:t>
            </a:r>
            <a:r>
              <a:rPr lang="en-US" sz="3200" dirty="0" err="1" smtClean="0"/>
              <a:t>printf</a:t>
            </a:r>
            <a:r>
              <a:rPr lang="en-US" sz="3200" dirty="0"/>
              <a:t>(“bonjour\n”) </a:t>
            </a:r>
            <a:r>
              <a:rPr lang="en-US" sz="3200" dirty="0" smtClean="0"/>
              <a:t>;</a:t>
            </a:r>
          </a:p>
          <a:p>
            <a:pPr algn="just"/>
            <a:r>
              <a:rPr lang="en-US" sz="3200" dirty="0" smtClean="0"/>
              <a:t>		fi</a:t>
            </a:r>
            <a:r>
              <a:rPr lang="en-US" sz="3200" dirty="0"/>
              <a:t>( </a:t>
            </a:r>
            <a:r>
              <a:rPr lang="en-US" sz="3200" dirty="0" err="1"/>
              <a:t>i</a:t>
            </a:r>
            <a:r>
              <a:rPr lang="en-US" sz="3200" dirty="0"/>
              <a:t> == 3 )</a:t>
            </a:r>
            <a:endParaRPr lang="fr-FR" sz="3200" dirty="0"/>
          </a:p>
          <a:p>
            <a:pPr algn="just"/>
            <a:r>
              <a:rPr lang="en-US" sz="3200" dirty="0"/>
              <a:t>		</a:t>
            </a:r>
            <a:r>
              <a:rPr lang="en-US" sz="3200" dirty="0" smtClean="0"/>
              <a:t>	</a:t>
            </a:r>
            <a:r>
              <a:rPr lang="fr-FR" sz="3200" dirty="0" err="1" smtClean="0"/>
              <a:t>goto</a:t>
            </a:r>
            <a:r>
              <a:rPr lang="fr-FR" sz="3200" dirty="0" smtClean="0"/>
              <a:t> </a:t>
            </a:r>
            <a:r>
              <a:rPr lang="fr-FR" sz="3200" dirty="0"/>
              <a:t>sortie;</a:t>
            </a:r>
          </a:p>
          <a:p>
            <a:pPr algn="just"/>
            <a:r>
              <a:rPr lang="fr-FR" sz="3200" dirty="0"/>
              <a:t>	</a:t>
            </a:r>
            <a:r>
              <a:rPr lang="fr-FR" sz="3200" dirty="0" smtClean="0"/>
              <a:t>	</a:t>
            </a:r>
            <a:r>
              <a:rPr lang="fr-FR" sz="3200" dirty="0" err="1" smtClean="0"/>
              <a:t>printf</a:t>
            </a:r>
            <a:r>
              <a:rPr lang="fr-FR" sz="3200" dirty="0"/>
              <a:t>(“fin tour %d\n, i);</a:t>
            </a:r>
          </a:p>
          <a:p>
            <a:pPr algn="just"/>
            <a:r>
              <a:rPr lang="fr-FR" sz="3200" dirty="0" smtClean="0"/>
              <a:t>	}</a:t>
            </a:r>
            <a:endParaRPr lang="fr-FR" sz="3200" dirty="0"/>
          </a:p>
          <a:p>
            <a:pPr algn="just"/>
            <a:r>
              <a:rPr lang="fr-FR" sz="3200" dirty="0"/>
              <a:t>	sortie : </a:t>
            </a:r>
            <a:r>
              <a:rPr lang="fr-FR" sz="3200" dirty="0" err="1"/>
              <a:t>printf</a:t>
            </a:r>
            <a:r>
              <a:rPr lang="fr-FR" sz="3200" dirty="0"/>
              <a:t>(“après la boucle”) ;</a:t>
            </a:r>
          </a:p>
          <a:p>
            <a:pPr algn="just"/>
            <a:r>
              <a:rPr lang="fr-FR" sz="3200" dirty="0"/>
              <a:t>}</a:t>
            </a:r>
          </a:p>
          <a:p>
            <a:pPr lvl="2" algn="just"/>
            <a:endParaRPr lang="fr-FR" sz="3200" dirty="0"/>
          </a:p>
        </p:txBody>
      </p:sp>
    </p:spTree>
    <p:extLst>
      <p:ext uri="{BB962C8B-B14F-4D97-AF65-F5344CB8AC3E}">
        <p14:creationId xmlns:p14="http://schemas.microsoft.com/office/powerpoint/2010/main" val="1838210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509200"/>
          </a:xfrm>
          <a:prstGeom prst="rect">
            <a:avLst/>
          </a:prstGeom>
        </p:spPr>
        <p:txBody>
          <a:bodyPr wrap="square">
            <a:spAutoFit/>
          </a:bodyPr>
          <a:lstStyle/>
          <a:p>
            <a:pPr algn="just">
              <a:lnSpc>
                <a:spcPct val="200000"/>
              </a:lnSpc>
            </a:pPr>
            <a:r>
              <a:rPr lang="fr-FR" sz="3200" dirty="0" smtClean="0"/>
              <a:t>Imprime</a:t>
            </a:r>
            <a:r>
              <a:rPr lang="fr-FR" sz="3200" dirty="0"/>
              <a:t> :</a:t>
            </a:r>
          </a:p>
          <a:p>
            <a:pPr lvl="1" algn="just"/>
            <a:r>
              <a:rPr lang="fr-FR" sz="3200" dirty="0"/>
              <a:t>début tour 1</a:t>
            </a:r>
          </a:p>
          <a:p>
            <a:pPr lvl="1" algn="just"/>
            <a:r>
              <a:rPr lang="fr-FR" sz="3200" dirty="0"/>
              <a:t>bonjour</a:t>
            </a:r>
          </a:p>
          <a:p>
            <a:pPr lvl="1" algn="just"/>
            <a:r>
              <a:rPr lang="fr-FR" sz="3200" dirty="0"/>
              <a:t>fin tour 1</a:t>
            </a:r>
          </a:p>
          <a:p>
            <a:pPr lvl="1" algn="just"/>
            <a:r>
              <a:rPr lang="fr-FR" sz="3200" dirty="0"/>
              <a:t>début tour 2</a:t>
            </a:r>
          </a:p>
          <a:p>
            <a:pPr lvl="1" algn="just"/>
            <a:r>
              <a:rPr lang="fr-FR" sz="3200" dirty="0"/>
              <a:t>bonjour</a:t>
            </a:r>
          </a:p>
          <a:p>
            <a:pPr lvl="1" algn="just"/>
            <a:r>
              <a:rPr lang="fr-FR" sz="3200" dirty="0"/>
              <a:t>fin tour 2</a:t>
            </a:r>
          </a:p>
          <a:p>
            <a:pPr lvl="1" algn="just"/>
            <a:r>
              <a:rPr lang="fr-FR" sz="3200" dirty="0"/>
              <a:t>début tour 3</a:t>
            </a:r>
          </a:p>
          <a:p>
            <a:pPr lvl="1" algn="just"/>
            <a:r>
              <a:rPr lang="fr-FR" sz="3200" dirty="0"/>
              <a:t>bonjour</a:t>
            </a:r>
          </a:p>
          <a:p>
            <a:pPr lvl="1" algn="just"/>
            <a:r>
              <a:rPr lang="fr-FR" sz="3200" dirty="0"/>
              <a:t>après la boucle</a:t>
            </a:r>
          </a:p>
        </p:txBody>
      </p:sp>
    </p:spTree>
    <p:extLst>
      <p:ext uri="{BB962C8B-B14F-4D97-AF65-F5344CB8AC3E}">
        <p14:creationId xmlns:p14="http://schemas.microsoft.com/office/powerpoint/2010/main" val="42617398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016758"/>
          </a:xfrm>
          <a:prstGeom prst="rect">
            <a:avLst/>
          </a:prstGeom>
        </p:spPr>
        <p:txBody>
          <a:bodyPr wrap="square">
            <a:spAutoFit/>
          </a:bodyPr>
          <a:lstStyle/>
          <a:p>
            <a:pPr algn="just">
              <a:lnSpc>
                <a:spcPct val="200000"/>
              </a:lnSpc>
            </a:pPr>
            <a:r>
              <a:rPr lang="fr-FR" sz="3200" b="1" dirty="0"/>
              <a:t>I.4.3. Les boucles</a:t>
            </a:r>
          </a:p>
          <a:p>
            <a:pPr algn="just">
              <a:lnSpc>
                <a:spcPct val="200000"/>
              </a:lnSpc>
            </a:pPr>
            <a:r>
              <a:rPr lang="fr-FR" sz="3200" dirty="0"/>
              <a:t>Les </a:t>
            </a:r>
            <a:r>
              <a:rPr lang="fr-FR" sz="3200" i="1" dirty="0"/>
              <a:t>boucles </a:t>
            </a:r>
            <a:r>
              <a:rPr lang="fr-FR" sz="3200" dirty="0"/>
              <a:t>permettent de répéter une série d’instructions tant qu’une certaine condition n’est pas vérifiée.</a:t>
            </a:r>
          </a:p>
          <a:p>
            <a:pPr algn="just">
              <a:lnSpc>
                <a:spcPct val="200000"/>
              </a:lnSpc>
            </a:pPr>
            <a:r>
              <a:rPr lang="fr-FR" sz="3200" b="1" dirty="0"/>
              <a:t>a) Boucle </a:t>
            </a:r>
            <a:r>
              <a:rPr lang="fr-FR" sz="3200" b="1" dirty="0" err="1"/>
              <a:t>while</a:t>
            </a:r>
            <a:endParaRPr lang="fr-FR" sz="3200" b="1" i="1" dirty="0"/>
          </a:p>
          <a:p>
            <a:pPr algn="just">
              <a:lnSpc>
                <a:spcPct val="200000"/>
              </a:lnSpc>
            </a:pPr>
            <a:r>
              <a:rPr lang="fr-FR" sz="3200" dirty="0"/>
              <a:t>La syntaxe de </a:t>
            </a:r>
            <a:r>
              <a:rPr lang="fr-FR" sz="3200" dirty="0" err="1"/>
              <a:t>while</a:t>
            </a:r>
            <a:r>
              <a:rPr lang="fr-FR" sz="3200" dirty="0"/>
              <a:t> est la suivante </a:t>
            </a:r>
            <a:r>
              <a:rPr lang="fr-FR" sz="3200" dirty="0" smtClean="0"/>
              <a:t>:</a:t>
            </a:r>
            <a:endParaRPr lang="fr-FR" sz="3200" dirty="0"/>
          </a:p>
        </p:txBody>
      </p:sp>
    </p:spTree>
    <p:extLst>
      <p:ext uri="{BB962C8B-B14F-4D97-AF65-F5344CB8AC3E}">
        <p14:creationId xmlns:p14="http://schemas.microsoft.com/office/powerpoint/2010/main" val="22820142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986528"/>
          </a:xfrm>
          <a:prstGeom prst="rect">
            <a:avLst/>
          </a:prstGeom>
        </p:spPr>
        <p:txBody>
          <a:bodyPr wrap="square">
            <a:spAutoFit/>
          </a:bodyPr>
          <a:lstStyle/>
          <a:p>
            <a:pPr algn="just">
              <a:lnSpc>
                <a:spcPct val="200000"/>
              </a:lnSpc>
            </a:pPr>
            <a:r>
              <a:rPr lang="fr-FR" sz="3200" dirty="0" smtClean="0"/>
              <a:t>	</a:t>
            </a:r>
            <a:r>
              <a:rPr lang="fr-FR" sz="3200" dirty="0" err="1" smtClean="0"/>
              <a:t>while</a:t>
            </a:r>
            <a:r>
              <a:rPr lang="fr-FR" sz="3200" dirty="0" smtClean="0"/>
              <a:t> </a:t>
            </a:r>
            <a:r>
              <a:rPr lang="fr-FR" sz="3200" dirty="0"/>
              <a:t>( </a:t>
            </a:r>
            <a:r>
              <a:rPr lang="fr-FR" sz="3200" i="1" dirty="0"/>
              <a:t>expression </a:t>
            </a:r>
            <a:r>
              <a:rPr lang="fr-FR" sz="3200" dirty="0"/>
              <a:t>)</a:t>
            </a:r>
          </a:p>
          <a:p>
            <a:pPr algn="just">
              <a:lnSpc>
                <a:spcPct val="200000"/>
              </a:lnSpc>
            </a:pPr>
            <a:r>
              <a:rPr lang="fr-FR" sz="3200" dirty="0" smtClean="0"/>
              <a:t>		instruction</a:t>
            </a:r>
            <a:endParaRPr lang="fr-FR" sz="3200" dirty="0"/>
          </a:p>
          <a:p>
            <a:pPr algn="just">
              <a:lnSpc>
                <a:spcPct val="200000"/>
              </a:lnSpc>
            </a:pPr>
            <a:r>
              <a:rPr lang="fr-FR" sz="3200" dirty="0"/>
              <a:t>Tant que </a:t>
            </a:r>
            <a:r>
              <a:rPr lang="fr-FR" sz="3200" i="1" dirty="0"/>
              <a:t>expression </a:t>
            </a:r>
            <a:r>
              <a:rPr lang="fr-FR" sz="3200" dirty="0"/>
              <a:t>est vérifiée (</a:t>
            </a:r>
            <a:r>
              <a:rPr lang="fr-FR" sz="3200" i="1" dirty="0"/>
              <a:t>i.e.</a:t>
            </a:r>
            <a:r>
              <a:rPr lang="fr-FR" sz="3200" dirty="0"/>
              <a:t>, non nulle), </a:t>
            </a:r>
            <a:r>
              <a:rPr lang="fr-FR" sz="3200" i="1" dirty="0"/>
              <a:t>instruction </a:t>
            </a:r>
            <a:r>
              <a:rPr lang="fr-FR" sz="3200" dirty="0"/>
              <a:t>est exécutée. Si </a:t>
            </a:r>
            <a:r>
              <a:rPr lang="fr-FR" sz="3200" i="1" dirty="0"/>
              <a:t>expression </a:t>
            </a:r>
            <a:r>
              <a:rPr lang="fr-FR" sz="3200" dirty="0"/>
              <a:t>est nulle au départ, </a:t>
            </a:r>
            <a:r>
              <a:rPr lang="fr-FR" sz="3200" i="1" dirty="0"/>
              <a:t>instruction </a:t>
            </a:r>
            <a:r>
              <a:rPr lang="fr-FR" sz="3200" dirty="0"/>
              <a:t>ne sera jamais exécutée. </a:t>
            </a:r>
            <a:r>
              <a:rPr lang="fr-FR" sz="3200" i="1" dirty="0"/>
              <a:t>instruction </a:t>
            </a:r>
            <a:r>
              <a:rPr lang="fr-FR" sz="3200" dirty="0"/>
              <a:t>peut évidemment être une instruction composée. Par exemple, le programme suivant imprime les entiers de 1 à 9</a:t>
            </a:r>
            <a:r>
              <a:rPr lang="fr-FR" sz="3200" dirty="0" smtClean="0"/>
              <a:t>.</a:t>
            </a:r>
            <a:endParaRPr lang="fr-FR" sz="3200" dirty="0"/>
          </a:p>
        </p:txBody>
      </p:sp>
    </p:spTree>
    <p:extLst>
      <p:ext uri="{BB962C8B-B14F-4D97-AF65-F5344CB8AC3E}">
        <p14:creationId xmlns:p14="http://schemas.microsoft.com/office/powerpoint/2010/main" val="28827039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001643"/>
          </a:xfrm>
          <a:prstGeom prst="rect">
            <a:avLst/>
          </a:prstGeom>
        </p:spPr>
        <p:txBody>
          <a:bodyPr wrap="square">
            <a:spAutoFit/>
          </a:bodyPr>
          <a:lstStyle/>
          <a:p>
            <a:pPr algn="just">
              <a:lnSpc>
                <a:spcPct val="200000"/>
              </a:lnSpc>
            </a:pPr>
            <a:r>
              <a:rPr lang="en-US" sz="3200" dirty="0" smtClean="0"/>
              <a:t>	</a:t>
            </a:r>
            <a:r>
              <a:rPr lang="en-US" sz="3200" dirty="0" err="1" smtClean="0"/>
              <a:t>i</a:t>
            </a:r>
            <a:r>
              <a:rPr lang="en-US" sz="3200" dirty="0" smtClean="0"/>
              <a:t> </a:t>
            </a:r>
            <a:r>
              <a:rPr lang="en-US" sz="3200" dirty="0"/>
              <a:t>= 1;</a:t>
            </a:r>
            <a:endParaRPr lang="fr-FR" sz="3200" dirty="0"/>
          </a:p>
          <a:p>
            <a:pPr algn="just">
              <a:lnSpc>
                <a:spcPct val="200000"/>
              </a:lnSpc>
            </a:pPr>
            <a:r>
              <a:rPr lang="en-US" sz="3200" dirty="0" smtClean="0"/>
              <a:t>	while </a:t>
            </a:r>
            <a:r>
              <a:rPr lang="en-US" sz="3200" dirty="0"/>
              <a:t>(</a:t>
            </a:r>
            <a:r>
              <a:rPr lang="en-US" sz="3200" dirty="0" err="1"/>
              <a:t>i</a:t>
            </a:r>
            <a:r>
              <a:rPr lang="en-US" sz="3200" dirty="0"/>
              <a:t> &lt; 10)</a:t>
            </a:r>
            <a:endParaRPr lang="fr-FR" sz="3200" dirty="0"/>
          </a:p>
          <a:p>
            <a:pPr algn="just">
              <a:lnSpc>
                <a:spcPct val="200000"/>
              </a:lnSpc>
            </a:pPr>
            <a:r>
              <a:rPr lang="en-US" sz="3200" dirty="0" smtClean="0"/>
              <a:t>	{</a:t>
            </a:r>
            <a:endParaRPr lang="fr-FR" sz="3200" dirty="0"/>
          </a:p>
          <a:p>
            <a:pPr algn="just">
              <a:lnSpc>
                <a:spcPct val="200000"/>
              </a:lnSpc>
            </a:pPr>
            <a:r>
              <a:rPr lang="en-US" sz="3200" dirty="0" smtClean="0"/>
              <a:t>		</a:t>
            </a:r>
            <a:r>
              <a:rPr lang="en-US" sz="3200" dirty="0" err="1" smtClean="0"/>
              <a:t>printf</a:t>
            </a:r>
            <a:r>
              <a:rPr lang="en-US" sz="3200" dirty="0"/>
              <a:t>("\n </a:t>
            </a:r>
            <a:r>
              <a:rPr lang="en-US" sz="3200" dirty="0" err="1"/>
              <a:t>i</a:t>
            </a:r>
            <a:r>
              <a:rPr lang="en-US" sz="3200" dirty="0"/>
              <a:t> = %d",</a:t>
            </a:r>
            <a:r>
              <a:rPr lang="en-US" sz="3200" dirty="0" err="1"/>
              <a:t>i</a:t>
            </a:r>
            <a:r>
              <a:rPr lang="en-US" sz="3200" dirty="0"/>
              <a:t>);</a:t>
            </a:r>
            <a:endParaRPr lang="fr-FR" sz="3200" dirty="0"/>
          </a:p>
          <a:p>
            <a:pPr algn="just">
              <a:lnSpc>
                <a:spcPct val="200000"/>
              </a:lnSpc>
            </a:pPr>
            <a:r>
              <a:rPr lang="en-US" sz="3200" dirty="0" smtClean="0"/>
              <a:t>		</a:t>
            </a:r>
            <a:r>
              <a:rPr lang="en-US" sz="3200" dirty="0" err="1" smtClean="0"/>
              <a:t>i</a:t>
            </a:r>
            <a:r>
              <a:rPr lang="en-US" sz="3200" dirty="0"/>
              <a:t>++;</a:t>
            </a:r>
            <a:endParaRPr lang="fr-FR" sz="3200" dirty="0"/>
          </a:p>
          <a:p>
            <a:pPr algn="just">
              <a:lnSpc>
                <a:spcPct val="200000"/>
              </a:lnSpc>
            </a:pPr>
            <a:r>
              <a:rPr lang="en-US" sz="3200" dirty="0" smtClean="0"/>
              <a:t>	}</a:t>
            </a:r>
            <a:endParaRPr lang="fr-FR" sz="3200" dirty="0"/>
          </a:p>
        </p:txBody>
      </p:sp>
    </p:spTree>
    <p:extLst>
      <p:ext uri="{BB962C8B-B14F-4D97-AF65-F5344CB8AC3E}">
        <p14:creationId xmlns:p14="http://schemas.microsoft.com/office/powerpoint/2010/main" val="15919725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287"/>
            <a:ext cx="12192000" cy="6986528"/>
          </a:xfrm>
          <a:prstGeom prst="rect">
            <a:avLst/>
          </a:prstGeom>
        </p:spPr>
        <p:txBody>
          <a:bodyPr wrap="square">
            <a:spAutoFit/>
          </a:bodyPr>
          <a:lstStyle/>
          <a:p>
            <a:pPr algn="just">
              <a:lnSpc>
                <a:spcPct val="200000"/>
              </a:lnSpc>
            </a:pPr>
            <a:r>
              <a:rPr lang="en-US" sz="3200" b="1" dirty="0"/>
              <a:t>b) Boucle do---while.</a:t>
            </a:r>
            <a:endParaRPr lang="fr-FR" sz="3200" b="1" i="1" dirty="0"/>
          </a:p>
          <a:p>
            <a:pPr algn="just">
              <a:lnSpc>
                <a:spcPct val="200000"/>
              </a:lnSpc>
            </a:pPr>
            <a:r>
              <a:rPr lang="fr-FR" sz="3200" dirty="0"/>
              <a:t>Il peut arriver que l’on ne veuille effectuer le test de continuation qu’après avoir exécuté l’instruction. Dans ce cas, on utilise la boucle </a:t>
            </a:r>
            <a:r>
              <a:rPr lang="fr-FR" sz="3200" i="1" dirty="0"/>
              <a:t>do---</a:t>
            </a:r>
            <a:r>
              <a:rPr lang="fr-FR" sz="3200" i="1" dirty="0" err="1"/>
              <a:t>while</a:t>
            </a:r>
            <a:r>
              <a:rPr lang="fr-FR" sz="3200" dirty="0"/>
              <a:t>. Sa syntaxe est :</a:t>
            </a:r>
          </a:p>
          <a:p>
            <a:pPr algn="just">
              <a:lnSpc>
                <a:spcPct val="200000"/>
              </a:lnSpc>
            </a:pPr>
            <a:r>
              <a:rPr lang="fr-FR" sz="3200" dirty="0" smtClean="0"/>
              <a:t>	do</a:t>
            </a:r>
          </a:p>
          <a:p>
            <a:pPr algn="just">
              <a:lnSpc>
                <a:spcPct val="200000"/>
              </a:lnSpc>
            </a:pPr>
            <a:r>
              <a:rPr lang="fr-FR" sz="3200" i="1" dirty="0" smtClean="0"/>
              <a:t>		instruction</a:t>
            </a:r>
          </a:p>
          <a:p>
            <a:pPr algn="just">
              <a:lnSpc>
                <a:spcPct val="200000"/>
              </a:lnSpc>
            </a:pPr>
            <a:r>
              <a:rPr lang="fr-FR" sz="3200" dirty="0" smtClean="0"/>
              <a:t>	</a:t>
            </a:r>
            <a:r>
              <a:rPr lang="fr-FR" sz="3200" dirty="0" err="1" smtClean="0"/>
              <a:t>while</a:t>
            </a:r>
            <a:r>
              <a:rPr lang="fr-FR" sz="3200" dirty="0" smtClean="0"/>
              <a:t> </a:t>
            </a:r>
            <a:r>
              <a:rPr lang="fr-FR" sz="3200" dirty="0"/>
              <a:t>( </a:t>
            </a:r>
            <a:r>
              <a:rPr lang="fr-FR" sz="3200" i="1" dirty="0"/>
              <a:t>expression </a:t>
            </a:r>
            <a:r>
              <a:rPr lang="fr-FR" sz="3200" dirty="0" smtClean="0"/>
              <a:t>);</a:t>
            </a:r>
            <a:endParaRPr lang="fr-FR" sz="3200" dirty="0"/>
          </a:p>
        </p:txBody>
      </p:sp>
    </p:spTree>
    <p:extLst>
      <p:ext uri="{BB962C8B-B14F-4D97-AF65-F5344CB8AC3E}">
        <p14:creationId xmlns:p14="http://schemas.microsoft.com/office/powerpoint/2010/main" val="1332582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12192000" cy="5909310"/>
          </a:xfrm>
          <a:prstGeom prst="rect">
            <a:avLst/>
          </a:prstGeom>
          <a:noFill/>
        </p:spPr>
        <p:txBody>
          <a:bodyPr wrap="square" rtlCol="0">
            <a:spAutoFit/>
          </a:bodyPr>
          <a:lstStyle/>
          <a:p>
            <a:pPr algn="ctr">
              <a:lnSpc>
                <a:spcPct val="150000"/>
              </a:lnSpc>
            </a:pPr>
            <a:r>
              <a:rPr lang="fr-FR" sz="3600" dirty="0">
                <a:solidFill>
                  <a:srgbClr val="FFFF00"/>
                </a:solidFill>
                <a:latin typeface="Aharoni" panose="02010803020104030203" pitchFamily="2" charset="-79"/>
                <a:cs typeface="Aharoni" panose="02010803020104030203" pitchFamily="2" charset="-79"/>
              </a:rPr>
              <a:t>SECTEURS D’ACTIVITE</a:t>
            </a:r>
            <a:endParaRPr lang="fr-FR" sz="3600" dirty="0" smtClean="0">
              <a:latin typeface="Aharoni" panose="02010803020104030203" pitchFamily="2" charset="-79"/>
              <a:cs typeface="Aharoni" panose="02010803020104030203" pitchFamily="2" charset="-79"/>
            </a:endParaRPr>
          </a:p>
          <a:p>
            <a:pPr marL="571500" indent="-571500" algn="just">
              <a:lnSpc>
                <a:spcPct val="150000"/>
              </a:lnSpc>
              <a:buFont typeface="Wingdings" panose="05000000000000000000" pitchFamily="2" charset="2"/>
              <a:buChar char="ü"/>
            </a:pPr>
            <a:r>
              <a:rPr lang="fr-FR" sz="3600" dirty="0">
                <a:latin typeface="Aharoni" panose="02010803020104030203" pitchFamily="2" charset="-79"/>
                <a:cs typeface="Aharoni" panose="02010803020104030203" pitchFamily="2" charset="-79"/>
              </a:rPr>
              <a:t>S</a:t>
            </a:r>
            <a:r>
              <a:rPr lang="fr-FR" sz="3600" dirty="0" smtClean="0">
                <a:latin typeface="Aharoni" panose="02010803020104030203" pitchFamily="2" charset="-79"/>
                <a:cs typeface="Aharoni" panose="02010803020104030203" pitchFamily="2" charset="-79"/>
              </a:rPr>
              <a:t>ociétés </a:t>
            </a:r>
            <a:r>
              <a:rPr lang="fr-FR" sz="3600" dirty="0">
                <a:latin typeface="Aharoni" panose="02010803020104030203" pitchFamily="2" charset="-79"/>
                <a:cs typeface="Aharoni" panose="02010803020104030203" pitchFamily="2" charset="-79"/>
              </a:rPr>
              <a:t>de service et constructeurs d’équipements réseaux </a:t>
            </a:r>
            <a:r>
              <a:rPr lang="fr-FR" sz="3600" dirty="0" smtClean="0">
                <a:latin typeface="Aharoni" panose="02010803020104030203" pitchFamily="2" charset="-79"/>
                <a:cs typeface="Aharoni" panose="02010803020104030203" pitchFamily="2" charset="-79"/>
              </a:rPr>
              <a:t>;</a:t>
            </a:r>
          </a:p>
          <a:p>
            <a:pPr marL="571500" indent="-571500" algn="just">
              <a:lnSpc>
                <a:spcPct val="150000"/>
              </a:lnSpc>
              <a:buFont typeface="Wingdings" panose="05000000000000000000" pitchFamily="2" charset="2"/>
              <a:buChar char="ü"/>
            </a:pPr>
            <a:r>
              <a:rPr lang="fr-FR" sz="3600" dirty="0">
                <a:latin typeface="Aharoni" panose="02010803020104030203" pitchFamily="2" charset="-79"/>
                <a:cs typeface="Aharoni" panose="02010803020104030203" pitchFamily="2" charset="-79"/>
              </a:rPr>
              <a:t>O</a:t>
            </a:r>
            <a:r>
              <a:rPr lang="fr-FR" sz="3600" dirty="0" smtClean="0">
                <a:latin typeface="Aharoni" panose="02010803020104030203" pitchFamily="2" charset="-79"/>
                <a:cs typeface="Aharoni" panose="02010803020104030203" pitchFamily="2" charset="-79"/>
              </a:rPr>
              <a:t>pérateurs </a:t>
            </a:r>
            <a:r>
              <a:rPr lang="fr-FR" sz="3600" dirty="0">
                <a:latin typeface="Aharoni" panose="02010803020104030203" pitchFamily="2" charset="-79"/>
                <a:cs typeface="Aharoni" panose="02010803020104030203" pitchFamily="2" charset="-79"/>
              </a:rPr>
              <a:t>de télécommunications et fournisseurs d’accès à Internet </a:t>
            </a:r>
            <a:r>
              <a:rPr lang="fr-FR" sz="3600" dirty="0" smtClean="0">
                <a:latin typeface="Aharoni" panose="02010803020104030203" pitchFamily="2" charset="-79"/>
                <a:cs typeface="Aharoni" panose="02010803020104030203" pitchFamily="2" charset="-79"/>
              </a:rPr>
              <a:t>;</a:t>
            </a:r>
          </a:p>
          <a:p>
            <a:pPr marL="571500" indent="-571500" algn="just">
              <a:lnSpc>
                <a:spcPct val="150000"/>
              </a:lnSpc>
              <a:buFont typeface="Wingdings" panose="05000000000000000000" pitchFamily="2" charset="2"/>
              <a:buChar char="ü"/>
            </a:pPr>
            <a:r>
              <a:rPr lang="fr-FR" sz="3600" dirty="0" smtClean="0">
                <a:latin typeface="Aharoni" panose="02010803020104030203" pitchFamily="2" charset="-79"/>
                <a:cs typeface="Aharoni" panose="02010803020104030203" pitchFamily="2" charset="-79"/>
              </a:rPr>
              <a:t>Entreprises </a:t>
            </a:r>
            <a:r>
              <a:rPr lang="fr-FR" sz="3600" dirty="0">
                <a:latin typeface="Aharoni" panose="02010803020104030203" pitchFamily="2" charset="-79"/>
                <a:cs typeface="Aharoni" panose="02010803020104030203" pitchFamily="2" charset="-79"/>
              </a:rPr>
              <a:t>et administrations gérant elles-mêmes leurs systèmes d’information et </a:t>
            </a:r>
            <a:r>
              <a:rPr lang="fr-FR" sz="3600" dirty="0" smtClean="0">
                <a:latin typeface="Aharoni" panose="02010803020104030203" pitchFamily="2" charset="-79"/>
                <a:cs typeface="Aharoni" panose="02010803020104030203" pitchFamily="2" charset="-79"/>
              </a:rPr>
              <a:t>de communication ;</a:t>
            </a:r>
          </a:p>
        </p:txBody>
      </p:sp>
    </p:spTree>
    <p:extLst>
      <p:ext uri="{BB962C8B-B14F-4D97-AF65-F5344CB8AC3E}">
        <p14:creationId xmlns:p14="http://schemas.microsoft.com/office/powerpoint/2010/main" val="357494391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287"/>
            <a:ext cx="12192000" cy="3876639"/>
          </a:xfrm>
          <a:prstGeom prst="rect">
            <a:avLst/>
          </a:prstGeom>
        </p:spPr>
        <p:txBody>
          <a:bodyPr wrap="square">
            <a:spAutoFit/>
          </a:bodyPr>
          <a:lstStyle/>
          <a:p>
            <a:pPr algn="just">
              <a:lnSpc>
                <a:spcPct val="200000"/>
              </a:lnSpc>
            </a:pPr>
            <a:r>
              <a:rPr lang="fr-FR" sz="3200" dirty="0" smtClean="0"/>
              <a:t>Ici</a:t>
            </a:r>
            <a:r>
              <a:rPr lang="fr-FR" sz="3200" dirty="0"/>
              <a:t>, </a:t>
            </a:r>
            <a:r>
              <a:rPr lang="fr-FR" sz="3200" i="1" dirty="0"/>
              <a:t>instruction </a:t>
            </a:r>
            <a:r>
              <a:rPr lang="fr-FR" sz="3200" dirty="0"/>
              <a:t>sera exécutée tant que </a:t>
            </a:r>
            <a:r>
              <a:rPr lang="fr-FR" sz="3200" i="1" dirty="0"/>
              <a:t>expression </a:t>
            </a:r>
            <a:r>
              <a:rPr lang="fr-FR" sz="3200" dirty="0"/>
              <a:t>est non nulle. Cela signifie donc que </a:t>
            </a:r>
            <a:r>
              <a:rPr lang="fr-FR" sz="3200" i="1" dirty="0"/>
              <a:t>instruction </a:t>
            </a:r>
            <a:r>
              <a:rPr lang="fr-FR" sz="3200" dirty="0"/>
              <a:t>est toujours exécutée au moins une fois. Par exemple, pour saisir au clavier un entier entre 1 et 10 </a:t>
            </a:r>
            <a:r>
              <a:rPr lang="fr-FR" sz="3200" dirty="0" smtClean="0"/>
              <a:t>:</a:t>
            </a:r>
            <a:endParaRPr lang="fr-FR" sz="3200" dirty="0"/>
          </a:p>
        </p:txBody>
      </p:sp>
    </p:spTree>
    <p:extLst>
      <p:ext uri="{BB962C8B-B14F-4D97-AF65-F5344CB8AC3E}">
        <p14:creationId xmlns:p14="http://schemas.microsoft.com/office/powerpoint/2010/main" val="3909121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287"/>
            <a:ext cx="12192000" cy="6986528"/>
          </a:xfrm>
          <a:prstGeom prst="rect">
            <a:avLst/>
          </a:prstGeom>
        </p:spPr>
        <p:txBody>
          <a:bodyPr wrap="square">
            <a:spAutoFit/>
          </a:bodyPr>
          <a:lstStyle/>
          <a:p>
            <a:pPr algn="just">
              <a:lnSpc>
                <a:spcPct val="200000"/>
              </a:lnSpc>
            </a:pPr>
            <a:r>
              <a:rPr lang="fr-FR" sz="3200" dirty="0" smtClean="0"/>
              <a:t>	</a:t>
            </a:r>
            <a:r>
              <a:rPr lang="fr-FR" sz="3200" dirty="0" err="1" smtClean="0"/>
              <a:t>int</a:t>
            </a:r>
            <a:r>
              <a:rPr lang="fr-FR" sz="3200" dirty="0" smtClean="0"/>
              <a:t> </a:t>
            </a:r>
            <a:r>
              <a:rPr lang="fr-FR" sz="3200" dirty="0"/>
              <a:t>a;</a:t>
            </a:r>
          </a:p>
          <a:p>
            <a:pPr algn="just">
              <a:lnSpc>
                <a:spcPct val="200000"/>
              </a:lnSpc>
            </a:pPr>
            <a:r>
              <a:rPr lang="fr-FR" sz="3200" dirty="0" smtClean="0"/>
              <a:t>	do</a:t>
            </a:r>
            <a:endParaRPr lang="fr-FR" sz="3200" dirty="0"/>
          </a:p>
          <a:p>
            <a:pPr algn="just">
              <a:lnSpc>
                <a:spcPct val="200000"/>
              </a:lnSpc>
            </a:pPr>
            <a:r>
              <a:rPr lang="fr-FR" sz="3200" dirty="0" smtClean="0"/>
              <a:t>	{</a:t>
            </a:r>
            <a:endParaRPr lang="fr-FR" sz="3200" dirty="0"/>
          </a:p>
          <a:p>
            <a:pPr algn="just">
              <a:lnSpc>
                <a:spcPct val="200000"/>
              </a:lnSpc>
            </a:pPr>
            <a:r>
              <a:rPr lang="fr-FR" sz="3200" dirty="0" smtClean="0"/>
              <a:t>		</a:t>
            </a:r>
            <a:r>
              <a:rPr lang="fr-FR" sz="3200" dirty="0" err="1" smtClean="0"/>
              <a:t>printf</a:t>
            </a:r>
            <a:r>
              <a:rPr lang="fr-FR" sz="3200" dirty="0"/>
              <a:t>("\n Entrez un entier entre 1 et 10 : ");</a:t>
            </a:r>
          </a:p>
          <a:p>
            <a:pPr algn="just">
              <a:lnSpc>
                <a:spcPct val="200000"/>
              </a:lnSpc>
            </a:pPr>
            <a:r>
              <a:rPr lang="en-US" sz="3200" dirty="0" smtClean="0"/>
              <a:t>		</a:t>
            </a:r>
            <a:r>
              <a:rPr lang="en-US" sz="3200" dirty="0" err="1" smtClean="0"/>
              <a:t>scanf</a:t>
            </a:r>
            <a:r>
              <a:rPr lang="en-US" sz="3200" dirty="0"/>
              <a:t>("%</a:t>
            </a:r>
            <a:r>
              <a:rPr lang="en-US" sz="3200" dirty="0" err="1"/>
              <a:t>d",&amp;a</a:t>
            </a:r>
            <a:r>
              <a:rPr lang="en-US" sz="3200" dirty="0"/>
              <a:t>);</a:t>
            </a:r>
            <a:endParaRPr lang="fr-FR" sz="3200" dirty="0"/>
          </a:p>
          <a:p>
            <a:pPr algn="just">
              <a:lnSpc>
                <a:spcPct val="200000"/>
              </a:lnSpc>
            </a:pPr>
            <a:r>
              <a:rPr lang="en-US" sz="3200" dirty="0" smtClean="0"/>
              <a:t>	}</a:t>
            </a:r>
            <a:endParaRPr lang="fr-FR" sz="3200" dirty="0"/>
          </a:p>
          <a:p>
            <a:pPr algn="just">
              <a:lnSpc>
                <a:spcPct val="200000"/>
              </a:lnSpc>
            </a:pPr>
            <a:r>
              <a:rPr lang="en-US" sz="3200" dirty="0" smtClean="0"/>
              <a:t>	while </a:t>
            </a:r>
            <a:r>
              <a:rPr lang="en-US" sz="3200" dirty="0"/>
              <a:t>((a &lt;= 10) || (a &gt; 0));</a:t>
            </a:r>
            <a:endParaRPr lang="fr-FR" sz="3200" dirty="0"/>
          </a:p>
        </p:txBody>
      </p:sp>
    </p:spTree>
    <p:extLst>
      <p:ext uri="{BB962C8B-B14F-4D97-AF65-F5344CB8AC3E}">
        <p14:creationId xmlns:p14="http://schemas.microsoft.com/office/powerpoint/2010/main" val="348269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212"/>
            <a:ext cx="12191999" cy="5016758"/>
          </a:xfrm>
          <a:prstGeom prst="rect">
            <a:avLst/>
          </a:prstGeom>
        </p:spPr>
        <p:txBody>
          <a:bodyPr wrap="square">
            <a:spAutoFit/>
          </a:bodyPr>
          <a:lstStyle/>
          <a:p>
            <a:pPr algn="just">
              <a:lnSpc>
                <a:spcPct val="200000"/>
              </a:lnSpc>
            </a:pPr>
            <a:r>
              <a:rPr lang="en-US" sz="3200" b="1" dirty="0"/>
              <a:t>c) Boucle for</a:t>
            </a:r>
            <a:endParaRPr lang="fr-FR" sz="3200" b="1" i="1" dirty="0"/>
          </a:p>
          <a:p>
            <a:pPr algn="just">
              <a:lnSpc>
                <a:spcPct val="200000"/>
              </a:lnSpc>
            </a:pPr>
            <a:r>
              <a:rPr lang="fr-FR" sz="3200" dirty="0"/>
              <a:t>La syntaxe de for est :</a:t>
            </a:r>
          </a:p>
          <a:p>
            <a:pPr algn="just">
              <a:lnSpc>
                <a:spcPct val="200000"/>
              </a:lnSpc>
            </a:pPr>
            <a:r>
              <a:rPr lang="fr-FR" sz="3200" dirty="0" smtClean="0"/>
              <a:t>	for </a:t>
            </a:r>
            <a:r>
              <a:rPr lang="fr-FR" sz="3200" dirty="0"/>
              <a:t>( </a:t>
            </a:r>
            <a:r>
              <a:rPr lang="fr-FR" sz="3200" i="1" dirty="0" err="1"/>
              <a:t>expr</a:t>
            </a:r>
            <a:r>
              <a:rPr lang="fr-FR" sz="3200" i="1" dirty="0"/>
              <a:t> 1 </a:t>
            </a:r>
            <a:r>
              <a:rPr lang="fr-FR" sz="3200" dirty="0"/>
              <a:t>; </a:t>
            </a:r>
            <a:r>
              <a:rPr lang="fr-FR" sz="3200" i="1" dirty="0" err="1"/>
              <a:t>expr</a:t>
            </a:r>
            <a:r>
              <a:rPr lang="fr-FR" sz="3200" i="1" dirty="0"/>
              <a:t> 2 </a:t>
            </a:r>
            <a:r>
              <a:rPr lang="fr-FR" sz="3200" dirty="0"/>
              <a:t>; </a:t>
            </a:r>
            <a:r>
              <a:rPr lang="fr-FR" sz="3200" i="1" dirty="0" err="1"/>
              <a:t>expr</a:t>
            </a:r>
            <a:r>
              <a:rPr lang="fr-FR" sz="3200" i="1" dirty="0"/>
              <a:t> 3</a:t>
            </a:r>
            <a:r>
              <a:rPr lang="fr-FR" sz="3200" dirty="0"/>
              <a:t>)</a:t>
            </a:r>
          </a:p>
          <a:p>
            <a:pPr algn="just">
              <a:lnSpc>
                <a:spcPct val="200000"/>
              </a:lnSpc>
            </a:pPr>
            <a:r>
              <a:rPr lang="fr-FR" sz="3200" i="1" dirty="0" smtClean="0"/>
              <a:t>		instruction</a:t>
            </a:r>
            <a:endParaRPr lang="fr-FR" sz="3200" dirty="0"/>
          </a:p>
          <a:p>
            <a:pPr algn="just">
              <a:lnSpc>
                <a:spcPct val="200000"/>
              </a:lnSpc>
            </a:pPr>
            <a:r>
              <a:rPr lang="fr-FR" sz="3200" dirty="0"/>
              <a:t>Une version équivalente plus intuitive est </a:t>
            </a:r>
            <a:r>
              <a:rPr lang="fr-FR" sz="3200" dirty="0" smtClean="0"/>
              <a:t>:</a:t>
            </a:r>
            <a:endParaRPr lang="fr-FR" sz="3200" dirty="0"/>
          </a:p>
        </p:txBody>
      </p:sp>
    </p:spTree>
    <p:extLst>
      <p:ext uri="{BB962C8B-B14F-4D97-AF65-F5344CB8AC3E}">
        <p14:creationId xmlns:p14="http://schemas.microsoft.com/office/powerpoint/2010/main" val="3342176106"/>
      </p:ext>
    </p:extLst>
  </p:cSld>
  <p:clrMapOvr>
    <a:masterClrMapping/>
  </p:clrMapOvr>
  <p:transition spd="slow">
    <p:comb/>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212"/>
            <a:ext cx="12191999" cy="6001643"/>
          </a:xfrm>
          <a:prstGeom prst="rect">
            <a:avLst/>
          </a:prstGeom>
        </p:spPr>
        <p:txBody>
          <a:bodyPr wrap="square">
            <a:spAutoFit/>
          </a:bodyPr>
          <a:lstStyle/>
          <a:p>
            <a:pPr algn="just">
              <a:lnSpc>
                <a:spcPct val="200000"/>
              </a:lnSpc>
            </a:pPr>
            <a:r>
              <a:rPr lang="fr-FR" sz="3200" i="1" dirty="0" smtClean="0"/>
              <a:t>	</a:t>
            </a:r>
            <a:r>
              <a:rPr lang="fr-FR" sz="3200" i="1" dirty="0" err="1" smtClean="0"/>
              <a:t>expr</a:t>
            </a:r>
            <a:r>
              <a:rPr lang="fr-FR" sz="3200" i="1" dirty="0" smtClean="0"/>
              <a:t> </a:t>
            </a:r>
            <a:r>
              <a:rPr lang="fr-FR" sz="3200" i="1" dirty="0"/>
              <a:t>1</a:t>
            </a:r>
            <a:r>
              <a:rPr lang="fr-FR" sz="3200" dirty="0"/>
              <a:t>;</a:t>
            </a:r>
          </a:p>
          <a:p>
            <a:pPr algn="just">
              <a:lnSpc>
                <a:spcPct val="200000"/>
              </a:lnSpc>
            </a:pPr>
            <a:r>
              <a:rPr lang="fr-FR" sz="3200" dirty="0" smtClean="0"/>
              <a:t>	</a:t>
            </a:r>
            <a:r>
              <a:rPr lang="fr-FR" sz="3200" dirty="0" err="1" smtClean="0"/>
              <a:t>while</a:t>
            </a:r>
            <a:r>
              <a:rPr lang="fr-FR" sz="3200" dirty="0" smtClean="0"/>
              <a:t> </a:t>
            </a:r>
            <a:r>
              <a:rPr lang="fr-FR" sz="3200" dirty="0"/>
              <a:t>( </a:t>
            </a:r>
            <a:r>
              <a:rPr lang="fr-FR" sz="3200" i="1" dirty="0" err="1"/>
              <a:t>expr</a:t>
            </a:r>
            <a:r>
              <a:rPr lang="fr-FR" sz="3200" i="1" dirty="0"/>
              <a:t> 2 </a:t>
            </a:r>
            <a:r>
              <a:rPr lang="fr-FR" sz="3200" dirty="0"/>
              <a:t>)</a:t>
            </a:r>
          </a:p>
          <a:p>
            <a:pPr algn="just">
              <a:lnSpc>
                <a:spcPct val="200000"/>
              </a:lnSpc>
            </a:pPr>
            <a:r>
              <a:rPr lang="fr-FR" sz="3200" i="1" dirty="0" smtClean="0"/>
              <a:t>	{</a:t>
            </a:r>
            <a:endParaRPr lang="fr-FR" sz="3200" dirty="0"/>
          </a:p>
          <a:p>
            <a:pPr algn="just">
              <a:lnSpc>
                <a:spcPct val="200000"/>
              </a:lnSpc>
            </a:pPr>
            <a:r>
              <a:rPr lang="fr-FR" sz="3200" i="1" dirty="0" smtClean="0"/>
              <a:t>		Instruction</a:t>
            </a:r>
            <a:endParaRPr lang="fr-FR" sz="3200" dirty="0"/>
          </a:p>
          <a:p>
            <a:pPr algn="just">
              <a:lnSpc>
                <a:spcPct val="200000"/>
              </a:lnSpc>
            </a:pPr>
            <a:r>
              <a:rPr lang="fr-FR" sz="3200" i="1" dirty="0" smtClean="0"/>
              <a:t>		</a:t>
            </a:r>
            <a:r>
              <a:rPr lang="fr-FR" sz="3200" i="1" dirty="0" err="1" smtClean="0"/>
              <a:t>expr</a:t>
            </a:r>
            <a:r>
              <a:rPr lang="fr-FR" sz="3200" i="1" dirty="0" smtClean="0"/>
              <a:t> </a:t>
            </a:r>
            <a:r>
              <a:rPr lang="fr-FR" sz="3200" i="1" dirty="0"/>
              <a:t>3</a:t>
            </a:r>
            <a:r>
              <a:rPr lang="fr-FR" sz="3200" dirty="0"/>
              <a:t>;</a:t>
            </a:r>
          </a:p>
          <a:p>
            <a:pPr algn="just">
              <a:lnSpc>
                <a:spcPct val="200000"/>
              </a:lnSpc>
            </a:pPr>
            <a:r>
              <a:rPr lang="fr-FR" sz="3200" i="1" dirty="0" smtClean="0"/>
              <a:t>	}</a:t>
            </a:r>
            <a:endParaRPr lang="fr-FR" sz="3200" dirty="0"/>
          </a:p>
        </p:txBody>
      </p:sp>
    </p:spTree>
    <p:extLst>
      <p:ext uri="{BB962C8B-B14F-4D97-AF65-F5344CB8AC3E}">
        <p14:creationId xmlns:p14="http://schemas.microsoft.com/office/powerpoint/2010/main" val="3796819411"/>
      </p:ext>
    </p:extLst>
  </p:cSld>
  <p:clrMapOvr>
    <a:masterClrMapping/>
  </p:clrMapOvr>
  <p:transition spd="slow">
    <p:comb/>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212"/>
            <a:ext cx="12191999" cy="6986528"/>
          </a:xfrm>
          <a:prstGeom prst="rect">
            <a:avLst/>
          </a:prstGeom>
        </p:spPr>
        <p:txBody>
          <a:bodyPr wrap="square">
            <a:spAutoFit/>
          </a:bodyPr>
          <a:lstStyle/>
          <a:p>
            <a:pPr algn="just">
              <a:lnSpc>
                <a:spcPct val="200000"/>
              </a:lnSpc>
            </a:pPr>
            <a:r>
              <a:rPr lang="fr-FR" sz="3200" dirty="0" smtClean="0"/>
              <a:t>Par </a:t>
            </a:r>
            <a:r>
              <a:rPr lang="fr-FR" sz="3200" dirty="0"/>
              <a:t>exemple, pour imprimer tous les entiers de 0 à 9, on </a:t>
            </a:r>
            <a:r>
              <a:rPr lang="fr-FR" sz="3200" dirty="0" smtClean="0"/>
              <a:t>écrit:</a:t>
            </a:r>
            <a:endParaRPr lang="fr-FR" sz="3200" dirty="0"/>
          </a:p>
          <a:p>
            <a:pPr algn="just">
              <a:lnSpc>
                <a:spcPct val="200000"/>
              </a:lnSpc>
            </a:pPr>
            <a:r>
              <a:rPr lang="en-US" sz="3200" dirty="0" smtClean="0"/>
              <a:t>	for </a:t>
            </a:r>
            <a:r>
              <a:rPr lang="en-US" sz="3200" dirty="0"/>
              <a:t>(</a:t>
            </a:r>
            <a:r>
              <a:rPr lang="en-US" sz="3200" dirty="0" err="1"/>
              <a:t>i</a:t>
            </a:r>
            <a:r>
              <a:rPr lang="en-US" sz="3200" dirty="0"/>
              <a:t> = 0; </a:t>
            </a:r>
            <a:r>
              <a:rPr lang="en-US" sz="3200" dirty="0" err="1"/>
              <a:t>i</a:t>
            </a:r>
            <a:r>
              <a:rPr lang="en-US" sz="3200" dirty="0"/>
              <a:t> &lt; 10; </a:t>
            </a:r>
            <a:r>
              <a:rPr lang="en-US" sz="3200" dirty="0" err="1"/>
              <a:t>i</a:t>
            </a:r>
            <a:r>
              <a:rPr lang="en-US" sz="3200" dirty="0"/>
              <a:t>++)</a:t>
            </a:r>
            <a:endParaRPr lang="fr-FR" sz="3200" dirty="0"/>
          </a:p>
          <a:p>
            <a:pPr algn="just">
              <a:lnSpc>
                <a:spcPct val="200000"/>
              </a:lnSpc>
            </a:pPr>
            <a:r>
              <a:rPr lang="en-US" sz="3200" dirty="0" smtClean="0"/>
              <a:t>		</a:t>
            </a:r>
            <a:r>
              <a:rPr lang="en-US" sz="3200" dirty="0" err="1" smtClean="0"/>
              <a:t>printf</a:t>
            </a:r>
            <a:r>
              <a:rPr lang="en-US" sz="3200" dirty="0"/>
              <a:t>("\n </a:t>
            </a:r>
            <a:r>
              <a:rPr lang="en-US" sz="3200" dirty="0" err="1"/>
              <a:t>i</a:t>
            </a:r>
            <a:r>
              <a:rPr lang="en-US" sz="3200" dirty="0"/>
              <a:t> = %d",</a:t>
            </a:r>
            <a:r>
              <a:rPr lang="en-US" sz="3200" dirty="0" err="1"/>
              <a:t>i</a:t>
            </a:r>
            <a:r>
              <a:rPr lang="en-US" sz="3200" dirty="0"/>
              <a:t>);</a:t>
            </a:r>
            <a:endParaRPr lang="fr-FR" sz="3200" dirty="0"/>
          </a:p>
          <a:p>
            <a:pPr algn="just">
              <a:lnSpc>
                <a:spcPct val="200000"/>
              </a:lnSpc>
            </a:pPr>
            <a:r>
              <a:rPr lang="fr-FR" sz="3200" dirty="0"/>
              <a:t>A la fin de cette boucle, i vaudra 10. Les trois expressions utilisées dans une boucle for peuvent être constituées de plusieurs expressions séparées par des virgules. Cela permet par exemple de faire plusieurs initialisations à la fois</a:t>
            </a:r>
            <a:r>
              <a:rPr lang="fr-FR" sz="3200" dirty="0" smtClean="0"/>
              <a:t>.</a:t>
            </a:r>
            <a:endParaRPr lang="fr-FR" sz="3200" dirty="0"/>
          </a:p>
        </p:txBody>
      </p:sp>
    </p:spTree>
    <p:extLst>
      <p:ext uri="{BB962C8B-B14F-4D97-AF65-F5344CB8AC3E}">
        <p14:creationId xmlns:p14="http://schemas.microsoft.com/office/powerpoint/2010/main" val="1840007677"/>
      </p:ext>
    </p:extLst>
  </p:cSld>
  <p:clrMapOvr>
    <a:masterClrMapping/>
  </p:clrMapOvr>
  <p:transition spd="slow">
    <p:comb/>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212"/>
            <a:ext cx="12191999" cy="6001643"/>
          </a:xfrm>
          <a:prstGeom prst="rect">
            <a:avLst/>
          </a:prstGeom>
        </p:spPr>
        <p:txBody>
          <a:bodyPr wrap="square">
            <a:spAutoFit/>
          </a:bodyPr>
          <a:lstStyle/>
          <a:p>
            <a:pPr algn="just">
              <a:lnSpc>
                <a:spcPct val="200000"/>
              </a:lnSpc>
            </a:pPr>
            <a:r>
              <a:rPr lang="fr-FR" sz="3200" dirty="0" smtClean="0"/>
              <a:t>Par </a:t>
            </a:r>
            <a:r>
              <a:rPr lang="fr-FR" sz="3200" dirty="0"/>
              <a:t>exemple, pour calculer le factorielle d’un entier, on peut écrire :</a:t>
            </a:r>
          </a:p>
          <a:p>
            <a:pPr algn="just">
              <a:lnSpc>
                <a:spcPct val="200000"/>
              </a:lnSpc>
            </a:pPr>
            <a:r>
              <a:rPr lang="en-US" sz="3200" dirty="0" smtClean="0"/>
              <a:t>	</a:t>
            </a:r>
            <a:r>
              <a:rPr lang="en-US" sz="3200" dirty="0" err="1" smtClean="0"/>
              <a:t>int</a:t>
            </a:r>
            <a:r>
              <a:rPr lang="en-US" sz="3200" dirty="0" smtClean="0"/>
              <a:t> </a:t>
            </a:r>
            <a:r>
              <a:rPr lang="en-US" sz="3200" dirty="0"/>
              <a:t>n, </a:t>
            </a:r>
            <a:r>
              <a:rPr lang="en-US" sz="3200" dirty="0" err="1"/>
              <a:t>i</a:t>
            </a:r>
            <a:r>
              <a:rPr lang="en-US" sz="3200" dirty="0"/>
              <a:t>, fact;</a:t>
            </a:r>
            <a:endParaRPr lang="fr-FR" sz="3200" dirty="0"/>
          </a:p>
          <a:p>
            <a:pPr algn="just">
              <a:lnSpc>
                <a:spcPct val="200000"/>
              </a:lnSpc>
            </a:pPr>
            <a:r>
              <a:rPr lang="en-US" sz="3200" dirty="0" smtClean="0"/>
              <a:t>	for </a:t>
            </a:r>
            <a:r>
              <a:rPr lang="en-US" sz="3200" dirty="0"/>
              <a:t>(</a:t>
            </a:r>
            <a:r>
              <a:rPr lang="en-US" sz="3200" dirty="0" err="1"/>
              <a:t>i</a:t>
            </a:r>
            <a:r>
              <a:rPr lang="en-US" sz="3200" dirty="0"/>
              <a:t> = 1, fact = 1; </a:t>
            </a:r>
            <a:r>
              <a:rPr lang="en-US" sz="3200" dirty="0" err="1"/>
              <a:t>i</a:t>
            </a:r>
            <a:r>
              <a:rPr lang="en-US" sz="3200" dirty="0"/>
              <a:t> &lt;= n; </a:t>
            </a:r>
            <a:r>
              <a:rPr lang="en-US" sz="3200" dirty="0" err="1"/>
              <a:t>i</a:t>
            </a:r>
            <a:r>
              <a:rPr lang="en-US" sz="3200" dirty="0"/>
              <a:t>++)</a:t>
            </a:r>
            <a:endParaRPr lang="fr-FR" sz="3200" dirty="0"/>
          </a:p>
          <a:p>
            <a:pPr algn="just">
              <a:lnSpc>
                <a:spcPct val="200000"/>
              </a:lnSpc>
            </a:pPr>
            <a:r>
              <a:rPr lang="en-US" sz="3200" dirty="0" smtClean="0"/>
              <a:t>		fact </a:t>
            </a:r>
            <a:r>
              <a:rPr lang="en-US" sz="3200" dirty="0"/>
              <a:t>*= </a:t>
            </a:r>
            <a:r>
              <a:rPr lang="en-US" sz="3200" dirty="0" err="1"/>
              <a:t>i</a:t>
            </a:r>
            <a:r>
              <a:rPr lang="en-US" sz="3200" dirty="0"/>
              <a:t>;</a:t>
            </a:r>
            <a:endParaRPr lang="fr-FR" sz="3200" dirty="0"/>
          </a:p>
          <a:p>
            <a:pPr algn="just">
              <a:lnSpc>
                <a:spcPct val="200000"/>
              </a:lnSpc>
            </a:pPr>
            <a:r>
              <a:rPr lang="en-US" sz="3200" dirty="0" smtClean="0"/>
              <a:t>	</a:t>
            </a:r>
            <a:r>
              <a:rPr lang="en-US" sz="3200" dirty="0" err="1" smtClean="0"/>
              <a:t>printf</a:t>
            </a:r>
            <a:r>
              <a:rPr lang="en-US" sz="3200" dirty="0"/>
              <a:t>("%d ! = %d \n",</a:t>
            </a:r>
            <a:r>
              <a:rPr lang="en-US" sz="3200" dirty="0" err="1"/>
              <a:t>n,fact</a:t>
            </a:r>
            <a:r>
              <a:rPr lang="en-US" sz="3200" dirty="0" smtClean="0"/>
              <a:t>);</a:t>
            </a:r>
            <a:endParaRPr lang="fr-FR" sz="3200" dirty="0"/>
          </a:p>
        </p:txBody>
      </p:sp>
    </p:spTree>
    <p:extLst>
      <p:ext uri="{BB962C8B-B14F-4D97-AF65-F5344CB8AC3E}">
        <p14:creationId xmlns:p14="http://schemas.microsoft.com/office/powerpoint/2010/main" val="1151008868"/>
      </p:ext>
    </p:extLst>
  </p:cSld>
  <p:clrMapOvr>
    <a:masterClrMapping/>
  </p:clrMapOvr>
  <p:transition spd="slow">
    <p:comb/>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212"/>
            <a:ext cx="12191999" cy="6986528"/>
          </a:xfrm>
          <a:prstGeom prst="rect">
            <a:avLst/>
          </a:prstGeom>
        </p:spPr>
        <p:txBody>
          <a:bodyPr wrap="square">
            <a:spAutoFit/>
          </a:bodyPr>
          <a:lstStyle/>
          <a:p>
            <a:pPr algn="just">
              <a:lnSpc>
                <a:spcPct val="200000"/>
              </a:lnSpc>
            </a:pPr>
            <a:r>
              <a:rPr lang="fr-FR" sz="3200" dirty="0" smtClean="0"/>
              <a:t>On </a:t>
            </a:r>
            <a:r>
              <a:rPr lang="fr-FR" sz="3200" dirty="0"/>
              <a:t>peut également insérer l’instruction </a:t>
            </a:r>
            <a:r>
              <a:rPr lang="fr-FR" sz="3200" dirty="0" err="1"/>
              <a:t>fact</a:t>
            </a:r>
            <a:r>
              <a:rPr lang="fr-FR" sz="3200" dirty="0"/>
              <a:t> *= i; dans la boucle for ce qui donne :</a:t>
            </a:r>
          </a:p>
          <a:p>
            <a:pPr algn="just">
              <a:lnSpc>
                <a:spcPct val="200000"/>
              </a:lnSpc>
            </a:pPr>
            <a:r>
              <a:rPr lang="en-US" sz="3200" dirty="0" smtClean="0"/>
              <a:t>	</a:t>
            </a:r>
            <a:r>
              <a:rPr lang="en-US" sz="3200" dirty="0" err="1" smtClean="0"/>
              <a:t>int</a:t>
            </a:r>
            <a:r>
              <a:rPr lang="en-US" sz="3200" dirty="0" smtClean="0"/>
              <a:t> </a:t>
            </a:r>
            <a:r>
              <a:rPr lang="en-US" sz="3200" dirty="0"/>
              <a:t>n, </a:t>
            </a:r>
            <a:r>
              <a:rPr lang="en-US" sz="3200" dirty="0" err="1"/>
              <a:t>i</a:t>
            </a:r>
            <a:r>
              <a:rPr lang="en-US" sz="3200" dirty="0"/>
              <a:t>, fact;</a:t>
            </a:r>
            <a:endParaRPr lang="fr-FR" sz="3200" dirty="0"/>
          </a:p>
          <a:p>
            <a:pPr algn="just">
              <a:lnSpc>
                <a:spcPct val="200000"/>
              </a:lnSpc>
            </a:pPr>
            <a:r>
              <a:rPr lang="en-US" sz="3200" dirty="0" smtClean="0"/>
              <a:t>	for </a:t>
            </a:r>
            <a:r>
              <a:rPr lang="en-US" sz="3200" dirty="0"/>
              <a:t>(</a:t>
            </a:r>
            <a:r>
              <a:rPr lang="en-US" sz="3200" dirty="0" err="1"/>
              <a:t>i</a:t>
            </a:r>
            <a:r>
              <a:rPr lang="en-US" sz="3200" dirty="0"/>
              <a:t> = 1, fact = 1; </a:t>
            </a:r>
            <a:r>
              <a:rPr lang="en-US" sz="3200" dirty="0" err="1"/>
              <a:t>i</a:t>
            </a:r>
            <a:r>
              <a:rPr lang="en-US" sz="3200" dirty="0"/>
              <a:t> &lt;= n; fact *= </a:t>
            </a:r>
            <a:r>
              <a:rPr lang="en-US" sz="3200" dirty="0" err="1"/>
              <a:t>i</a:t>
            </a:r>
            <a:r>
              <a:rPr lang="en-US" sz="3200" dirty="0"/>
              <a:t>, </a:t>
            </a:r>
            <a:r>
              <a:rPr lang="en-US" sz="3200" dirty="0" err="1"/>
              <a:t>i</a:t>
            </a:r>
            <a:r>
              <a:rPr lang="en-US" sz="3200" dirty="0"/>
              <a:t>++);</a:t>
            </a:r>
            <a:endParaRPr lang="fr-FR" sz="3200" dirty="0"/>
          </a:p>
          <a:p>
            <a:pPr algn="just">
              <a:lnSpc>
                <a:spcPct val="200000"/>
              </a:lnSpc>
            </a:pPr>
            <a:r>
              <a:rPr lang="en-US" sz="3200" dirty="0" smtClean="0"/>
              <a:t>		</a:t>
            </a:r>
            <a:r>
              <a:rPr lang="en-US" sz="3200" dirty="0" err="1" smtClean="0"/>
              <a:t>printf</a:t>
            </a:r>
            <a:r>
              <a:rPr lang="en-US" sz="3200" dirty="0"/>
              <a:t>("%d ! = %d \n",</a:t>
            </a:r>
            <a:r>
              <a:rPr lang="en-US" sz="3200" dirty="0" err="1"/>
              <a:t>n,fact</a:t>
            </a:r>
            <a:r>
              <a:rPr lang="en-US" sz="3200" dirty="0"/>
              <a:t>);</a:t>
            </a:r>
            <a:endParaRPr lang="fr-FR" sz="3200" dirty="0"/>
          </a:p>
          <a:p>
            <a:pPr algn="just">
              <a:lnSpc>
                <a:spcPct val="200000"/>
              </a:lnSpc>
            </a:pPr>
            <a:r>
              <a:rPr lang="fr-FR" sz="3200" dirty="0"/>
              <a:t>On évitera toutefois ce type d’acrobaties qui n’apportent rien et rendent le programme difficilement lisible.</a:t>
            </a:r>
          </a:p>
        </p:txBody>
      </p:sp>
    </p:spTree>
    <p:extLst>
      <p:ext uri="{BB962C8B-B14F-4D97-AF65-F5344CB8AC3E}">
        <p14:creationId xmlns:p14="http://schemas.microsoft.com/office/powerpoint/2010/main" val="1668839089"/>
      </p:ext>
    </p:extLst>
  </p:cSld>
  <p:clrMapOvr>
    <a:masterClrMapping/>
  </p:clrMapOvr>
  <p:transition spd="slow">
    <p:comb/>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213"/>
            <a:ext cx="12191999" cy="6986528"/>
          </a:xfrm>
          <a:prstGeom prst="rect">
            <a:avLst/>
          </a:prstGeom>
        </p:spPr>
        <p:txBody>
          <a:bodyPr wrap="square">
            <a:spAutoFit/>
          </a:bodyPr>
          <a:lstStyle/>
          <a:p>
            <a:pPr algn="just">
              <a:lnSpc>
                <a:spcPct val="200000"/>
              </a:lnSpc>
            </a:pPr>
            <a:r>
              <a:rPr lang="fr-FR" sz="3200" b="1" dirty="0"/>
              <a:t>I.5. Les fonctions d’entrées-sorties classiques</a:t>
            </a:r>
          </a:p>
          <a:p>
            <a:pPr algn="just">
              <a:lnSpc>
                <a:spcPct val="200000"/>
              </a:lnSpc>
            </a:pPr>
            <a:r>
              <a:rPr lang="fr-FR" sz="3200" dirty="0"/>
              <a:t>Il s’agit des fonctions de la librairie standard </a:t>
            </a:r>
            <a:r>
              <a:rPr lang="fr-FR" sz="3200" dirty="0" err="1"/>
              <a:t>stdio.h</a:t>
            </a:r>
            <a:r>
              <a:rPr lang="fr-FR" sz="3200" dirty="0"/>
              <a:t> utilisées avec les unités classiques d’entrées-sorties, qui sont respectivement le clavier et l’écran. Sur certains compilateurs, l’appel à la librairie </a:t>
            </a:r>
            <a:r>
              <a:rPr lang="fr-FR" sz="3200" dirty="0" err="1"/>
              <a:t>stdio.h</a:t>
            </a:r>
            <a:r>
              <a:rPr lang="fr-FR" sz="3200" dirty="0"/>
              <a:t> par la directive au préprocesseur </a:t>
            </a:r>
            <a:r>
              <a:rPr lang="fr-FR" sz="3200" i="1" dirty="0"/>
              <a:t>#</a:t>
            </a:r>
            <a:r>
              <a:rPr lang="fr-FR" sz="3200" i="1" dirty="0" err="1"/>
              <a:t>include</a:t>
            </a:r>
            <a:r>
              <a:rPr lang="fr-FR" sz="3200" i="1" dirty="0"/>
              <a:t> &lt;</a:t>
            </a:r>
            <a:r>
              <a:rPr lang="fr-FR" sz="3200" i="1" dirty="0" err="1"/>
              <a:t>stdio.h</a:t>
            </a:r>
            <a:r>
              <a:rPr lang="fr-FR" sz="3200" i="1" dirty="0"/>
              <a:t>&gt; </a:t>
            </a:r>
            <a:r>
              <a:rPr lang="fr-FR" sz="3200" dirty="0"/>
              <a:t>n’est pas nécessaire pour utiliser </a:t>
            </a:r>
            <a:r>
              <a:rPr lang="fr-FR" sz="3200" dirty="0" err="1"/>
              <a:t>printf</a:t>
            </a:r>
            <a:r>
              <a:rPr lang="fr-FR" sz="3200" dirty="0"/>
              <a:t> et </a:t>
            </a:r>
            <a:r>
              <a:rPr lang="fr-FR" sz="3200" dirty="0" err="1"/>
              <a:t>scanf</a:t>
            </a:r>
            <a:r>
              <a:rPr lang="fr-FR" sz="3200" dirty="0" smtClean="0"/>
              <a:t>.</a:t>
            </a:r>
            <a:endParaRPr lang="fr-FR" sz="3200" dirty="0"/>
          </a:p>
        </p:txBody>
      </p:sp>
    </p:spTree>
    <p:extLst>
      <p:ext uri="{BB962C8B-B14F-4D97-AF65-F5344CB8AC3E}">
        <p14:creationId xmlns:p14="http://schemas.microsoft.com/office/powerpoint/2010/main" val="4285905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213"/>
            <a:ext cx="12191999" cy="5016758"/>
          </a:xfrm>
          <a:prstGeom prst="rect">
            <a:avLst/>
          </a:prstGeom>
        </p:spPr>
        <p:txBody>
          <a:bodyPr wrap="square">
            <a:spAutoFit/>
          </a:bodyPr>
          <a:lstStyle/>
          <a:p>
            <a:pPr algn="just">
              <a:lnSpc>
                <a:spcPct val="200000"/>
              </a:lnSpc>
            </a:pPr>
            <a:r>
              <a:rPr lang="fr-FR" sz="3200" b="1" dirty="0" smtClean="0"/>
              <a:t>I.5.1 </a:t>
            </a:r>
            <a:r>
              <a:rPr lang="fr-FR" sz="3200" b="1" dirty="0"/>
              <a:t>La fonction d’écriture </a:t>
            </a:r>
            <a:r>
              <a:rPr lang="fr-FR" sz="3200" b="1" dirty="0" err="1"/>
              <a:t>printf</a:t>
            </a:r>
            <a:endParaRPr lang="fr-FR" sz="3200" b="1" dirty="0"/>
          </a:p>
          <a:p>
            <a:pPr algn="just">
              <a:lnSpc>
                <a:spcPct val="200000"/>
              </a:lnSpc>
            </a:pPr>
            <a:r>
              <a:rPr lang="fr-FR" sz="3200" dirty="0"/>
              <a:t>La fonction </a:t>
            </a:r>
            <a:r>
              <a:rPr lang="fr-FR" sz="3200" i="1" dirty="0" err="1"/>
              <a:t>printf</a:t>
            </a:r>
            <a:r>
              <a:rPr lang="fr-FR" sz="3200" dirty="0"/>
              <a:t> est une fonction d’impression formatée, ce qui signifie que les données sont converties selon le format particulier choisi. Sa syntaxe est</a:t>
            </a:r>
          </a:p>
          <a:p>
            <a:pPr algn="ctr">
              <a:lnSpc>
                <a:spcPct val="200000"/>
              </a:lnSpc>
            </a:pPr>
            <a:r>
              <a:rPr lang="fr-FR" sz="3200" dirty="0" err="1"/>
              <a:t>printf</a:t>
            </a:r>
            <a:r>
              <a:rPr lang="fr-FR" sz="3200" dirty="0"/>
              <a:t>("</a:t>
            </a:r>
            <a:r>
              <a:rPr lang="fr-FR" sz="3200" i="1" dirty="0"/>
              <a:t>chaîne de contrôle </a:t>
            </a:r>
            <a:r>
              <a:rPr lang="fr-FR" sz="3200" dirty="0"/>
              <a:t>", </a:t>
            </a:r>
            <a:r>
              <a:rPr lang="fr-FR" sz="3200" i="1" dirty="0"/>
              <a:t>expression-1</a:t>
            </a:r>
            <a:r>
              <a:rPr lang="fr-FR" sz="3200" dirty="0"/>
              <a:t>, ..., </a:t>
            </a:r>
            <a:r>
              <a:rPr lang="fr-FR" sz="3200" i="1" dirty="0"/>
              <a:t>expression-n</a:t>
            </a:r>
            <a:r>
              <a:rPr lang="fr-FR" sz="3200" dirty="0" smtClean="0"/>
              <a:t>);</a:t>
            </a:r>
            <a:endParaRPr lang="fr-FR" sz="3200" dirty="0"/>
          </a:p>
        </p:txBody>
      </p:sp>
    </p:spTree>
    <p:extLst>
      <p:ext uri="{BB962C8B-B14F-4D97-AF65-F5344CB8AC3E}">
        <p14:creationId xmlns:p14="http://schemas.microsoft.com/office/powerpoint/2010/main" val="24273682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213"/>
            <a:ext cx="12191999" cy="6831294"/>
          </a:xfrm>
          <a:prstGeom prst="rect">
            <a:avLst/>
          </a:prstGeom>
        </p:spPr>
        <p:txBody>
          <a:bodyPr wrap="square">
            <a:spAutoFit/>
          </a:bodyPr>
          <a:lstStyle/>
          <a:p>
            <a:pPr algn="just">
              <a:lnSpc>
                <a:spcPct val="200000"/>
              </a:lnSpc>
            </a:pPr>
            <a:r>
              <a:rPr lang="fr-FR" sz="3200" dirty="0" smtClean="0"/>
              <a:t>La </a:t>
            </a:r>
            <a:r>
              <a:rPr lang="fr-FR" sz="3200" i="1" dirty="0"/>
              <a:t>chaîne de contrôle </a:t>
            </a:r>
            <a:r>
              <a:rPr lang="fr-FR" sz="3200" dirty="0"/>
              <a:t>contient le texte à afficher et les spécifications de format correspondant à chaque expression de la liste. Les spécifications de format ont pour but d’annoncer le format des données à visualiser. Elles sont introduites par le caractère %, suivi d’un caractère désignant le format d’impression. Les formats d’impression en C sont donnés dans la table ci-dessous</a:t>
            </a:r>
            <a:r>
              <a:rPr lang="fr-FR" sz="3200" dirty="0" smtClean="0"/>
              <a:t>.</a:t>
            </a:r>
            <a:endParaRPr lang="fr-FR" sz="3200" dirty="0"/>
          </a:p>
        </p:txBody>
      </p:sp>
    </p:spTree>
    <p:extLst>
      <p:ext uri="{BB962C8B-B14F-4D97-AF65-F5344CB8AC3E}">
        <p14:creationId xmlns:p14="http://schemas.microsoft.com/office/powerpoint/2010/main" val="28575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12192000" cy="2585323"/>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ü"/>
            </a:pPr>
            <a:r>
              <a:rPr lang="fr-FR" sz="3600" dirty="0" smtClean="0">
                <a:latin typeface="Aharoni" panose="02010803020104030203" pitchFamily="2" charset="-79"/>
                <a:cs typeface="Aharoni" panose="02010803020104030203" pitchFamily="2" charset="-79"/>
              </a:rPr>
              <a:t> Installateurs </a:t>
            </a:r>
            <a:r>
              <a:rPr lang="fr-FR" sz="3600" dirty="0">
                <a:latin typeface="Aharoni" panose="02010803020104030203" pitchFamily="2" charset="-79"/>
                <a:cs typeface="Aharoni" panose="02010803020104030203" pitchFamily="2" charset="-79"/>
              </a:rPr>
              <a:t>de téléphonie </a:t>
            </a:r>
            <a:r>
              <a:rPr lang="fr-FR" sz="3600" dirty="0" smtClean="0">
                <a:latin typeface="Aharoni" panose="02010803020104030203" pitchFamily="2" charset="-79"/>
                <a:cs typeface="Aharoni" panose="02010803020104030203" pitchFamily="2" charset="-79"/>
              </a:rPr>
              <a:t>;</a:t>
            </a:r>
          </a:p>
          <a:p>
            <a:pPr marL="571500" indent="-571500" algn="just">
              <a:lnSpc>
                <a:spcPct val="150000"/>
              </a:lnSpc>
              <a:buFont typeface="Wingdings" panose="05000000000000000000" pitchFamily="2" charset="2"/>
              <a:buChar char="ü"/>
            </a:pPr>
            <a:r>
              <a:rPr lang="fr-FR" sz="3600" dirty="0" smtClean="0">
                <a:latin typeface="Aharoni" panose="02010803020104030203" pitchFamily="2" charset="-79"/>
                <a:cs typeface="Aharoni" panose="02010803020104030203" pitchFamily="2" charset="-79"/>
              </a:rPr>
              <a:t>Sociétés </a:t>
            </a:r>
            <a:r>
              <a:rPr lang="fr-FR" sz="3600" dirty="0">
                <a:latin typeface="Aharoni" panose="02010803020104030203" pitchFamily="2" charset="-79"/>
                <a:cs typeface="Aharoni" panose="02010803020104030203" pitchFamily="2" charset="-79"/>
              </a:rPr>
              <a:t>de services et d’ingénierie informatiques (SSII).</a:t>
            </a:r>
            <a:endParaRPr lang="fr-FR" sz="3600"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70138576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a:blip r:embed="rId2"/>
          <a:stretch>
            <a:fillRect/>
          </a:stretch>
        </p:blipFill>
        <p:spPr>
          <a:xfrm>
            <a:off x="191344" y="188640"/>
            <a:ext cx="11881320" cy="6480720"/>
          </a:xfrm>
          <a:prstGeom prst="rect">
            <a:avLst/>
          </a:prstGeom>
        </p:spPr>
      </p:pic>
    </p:spTree>
    <p:extLst>
      <p:ext uri="{BB962C8B-B14F-4D97-AF65-F5344CB8AC3E}">
        <p14:creationId xmlns:p14="http://schemas.microsoft.com/office/powerpoint/2010/main" val="25291011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213"/>
            <a:ext cx="12191999" cy="3876639"/>
          </a:xfrm>
          <a:prstGeom prst="rect">
            <a:avLst/>
          </a:prstGeom>
        </p:spPr>
        <p:txBody>
          <a:bodyPr wrap="square">
            <a:spAutoFit/>
          </a:bodyPr>
          <a:lstStyle/>
          <a:p>
            <a:pPr algn="just">
              <a:lnSpc>
                <a:spcPct val="200000"/>
              </a:lnSpc>
            </a:pPr>
            <a:r>
              <a:rPr lang="fr-FR" sz="3200" dirty="0" smtClean="0"/>
              <a:t>En </a:t>
            </a:r>
            <a:r>
              <a:rPr lang="fr-FR" sz="3200" dirty="0"/>
              <a:t>plus du caractère donnant le type des données, on peut éventuellement préciser certains paramètres du format d’impression, qui sont spécifiés entre le % et le caractère de conversion dans l’ordre suivant </a:t>
            </a:r>
            <a:r>
              <a:rPr lang="fr-FR" sz="3200" dirty="0" smtClean="0"/>
              <a:t>:</a:t>
            </a:r>
            <a:endParaRPr lang="fr-FR" sz="3200" dirty="0"/>
          </a:p>
        </p:txBody>
      </p:sp>
    </p:spTree>
    <p:extLst>
      <p:ext uri="{BB962C8B-B14F-4D97-AF65-F5344CB8AC3E}">
        <p14:creationId xmlns:p14="http://schemas.microsoft.com/office/powerpoint/2010/main" val="16262848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213"/>
            <a:ext cx="12191999" cy="4861524"/>
          </a:xfrm>
          <a:prstGeom prst="rect">
            <a:avLst/>
          </a:prstGeom>
        </p:spPr>
        <p:txBody>
          <a:bodyPr wrap="square">
            <a:spAutoFit/>
          </a:bodyPr>
          <a:lstStyle/>
          <a:p>
            <a:pPr marL="457200" lvl="0" indent="-457200" algn="just">
              <a:lnSpc>
                <a:spcPct val="200000"/>
              </a:lnSpc>
              <a:buFont typeface="Wingdings" panose="05000000000000000000" pitchFamily="2" charset="2"/>
              <a:buChar char="Ø"/>
            </a:pPr>
            <a:r>
              <a:rPr lang="fr-FR" sz="3200" dirty="0" smtClean="0"/>
              <a:t>largeur </a:t>
            </a:r>
            <a:r>
              <a:rPr lang="fr-FR" sz="3200" dirty="0"/>
              <a:t>minimale du champ d’impression : %10d spécifie qu’au moins 10 caractères seront réservés pour imprimer l’entier. Par défaut, la donnée sera cadrée à droite du champ. Le signe - avant le format signifie que la donnée sera cadrée à gauche du champ (%-10d</a:t>
            </a:r>
            <a:r>
              <a:rPr lang="fr-FR" sz="3200" dirty="0" smtClean="0"/>
              <a:t>).</a:t>
            </a:r>
            <a:endParaRPr lang="fr-FR" sz="3200" dirty="0"/>
          </a:p>
        </p:txBody>
      </p:sp>
    </p:spTree>
    <p:extLst>
      <p:ext uri="{BB962C8B-B14F-4D97-AF65-F5344CB8AC3E}">
        <p14:creationId xmlns:p14="http://schemas.microsoft.com/office/powerpoint/2010/main" val="987378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213"/>
            <a:ext cx="12191999" cy="6986528"/>
          </a:xfrm>
          <a:prstGeom prst="rect">
            <a:avLst/>
          </a:prstGeom>
        </p:spPr>
        <p:txBody>
          <a:bodyPr wrap="square">
            <a:spAutoFit/>
          </a:bodyPr>
          <a:lstStyle/>
          <a:p>
            <a:pPr marL="457200" lvl="0" indent="-457200" algn="just">
              <a:lnSpc>
                <a:spcPct val="200000"/>
              </a:lnSpc>
              <a:buFont typeface="Wingdings" panose="05000000000000000000" pitchFamily="2" charset="2"/>
              <a:buChar char="Ø"/>
            </a:pPr>
            <a:r>
              <a:rPr lang="fr-FR" sz="3200" dirty="0" smtClean="0"/>
              <a:t>précision </a:t>
            </a:r>
            <a:r>
              <a:rPr lang="fr-FR" sz="3200" dirty="0"/>
              <a:t>:</a:t>
            </a:r>
          </a:p>
          <a:p>
            <a:pPr marL="1371600" lvl="2" indent="-457200" algn="just">
              <a:lnSpc>
                <a:spcPct val="200000"/>
              </a:lnSpc>
              <a:buFont typeface="Wingdings" panose="05000000000000000000" pitchFamily="2" charset="2"/>
              <a:buChar char="ü"/>
            </a:pPr>
            <a:r>
              <a:rPr lang="fr-FR" sz="3200" dirty="0"/>
              <a:t>%.12f signifie qu’un flottant sera imprimé avec 12 chiffres après la </a:t>
            </a:r>
            <a:r>
              <a:rPr lang="fr-FR" sz="3200" dirty="0" smtClean="0"/>
              <a:t>virgule.</a:t>
            </a:r>
          </a:p>
          <a:p>
            <a:pPr marL="1371600" lvl="2" indent="-457200" algn="just">
              <a:lnSpc>
                <a:spcPct val="200000"/>
              </a:lnSpc>
              <a:buFont typeface="Wingdings" panose="05000000000000000000" pitchFamily="2" charset="2"/>
              <a:buChar char="ü"/>
            </a:pPr>
            <a:r>
              <a:rPr lang="fr-FR" sz="3200" dirty="0" smtClean="0"/>
              <a:t>De </a:t>
            </a:r>
            <a:r>
              <a:rPr lang="fr-FR" sz="3200" dirty="0"/>
              <a:t>même %10.2f signifie que l’on réserve 12 caractères (incluant le caractère . ) pour imprimer le flottant et que 2 d’entre eux sont destinés aux chiffres après la </a:t>
            </a:r>
            <a:r>
              <a:rPr lang="fr-FR" sz="3200" dirty="0" smtClean="0"/>
              <a:t>virgule.</a:t>
            </a:r>
            <a:endParaRPr lang="fr-FR" sz="3200" dirty="0"/>
          </a:p>
        </p:txBody>
      </p:sp>
    </p:spTree>
    <p:extLst>
      <p:ext uri="{BB962C8B-B14F-4D97-AF65-F5344CB8AC3E}">
        <p14:creationId xmlns:p14="http://schemas.microsoft.com/office/powerpoint/2010/main" val="3576052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213"/>
            <a:ext cx="12191999" cy="6986528"/>
          </a:xfrm>
          <a:prstGeom prst="rect">
            <a:avLst/>
          </a:prstGeom>
        </p:spPr>
        <p:txBody>
          <a:bodyPr wrap="square">
            <a:spAutoFit/>
          </a:bodyPr>
          <a:lstStyle/>
          <a:p>
            <a:pPr marL="1371600" lvl="2" indent="-457200" algn="just">
              <a:lnSpc>
                <a:spcPct val="200000"/>
              </a:lnSpc>
              <a:buFont typeface="Wingdings" panose="05000000000000000000" pitchFamily="2" charset="2"/>
              <a:buChar char="ü"/>
            </a:pPr>
            <a:r>
              <a:rPr lang="fr-FR" sz="3200" dirty="0" smtClean="0"/>
              <a:t>Lorsque </a:t>
            </a:r>
            <a:r>
              <a:rPr lang="fr-FR" sz="3200" dirty="0"/>
              <a:t>la précision n’est pas spécifiée, elle correspond par défaut à 6 chiffres après la </a:t>
            </a:r>
            <a:r>
              <a:rPr lang="fr-FR" sz="3200" dirty="0" smtClean="0"/>
              <a:t>virgule.</a:t>
            </a:r>
          </a:p>
          <a:p>
            <a:pPr marL="1371600" lvl="2" indent="-457200" algn="just">
              <a:lnSpc>
                <a:spcPct val="200000"/>
              </a:lnSpc>
              <a:buFont typeface="Wingdings" panose="05000000000000000000" pitchFamily="2" charset="2"/>
              <a:buChar char="ü"/>
            </a:pPr>
            <a:r>
              <a:rPr lang="fr-FR" sz="3200" dirty="0" smtClean="0"/>
              <a:t>Pour </a:t>
            </a:r>
            <a:r>
              <a:rPr lang="fr-FR" sz="3200" dirty="0"/>
              <a:t>une chaîne de caractères, la précision correspond au nombre de caractères imprimés </a:t>
            </a:r>
            <a:r>
              <a:rPr lang="fr-FR" sz="3200" dirty="0" smtClean="0"/>
              <a:t>%</a:t>
            </a:r>
            <a:r>
              <a:rPr lang="fr-FR" sz="3200" dirty="0"/>
              <a:t>30.4s signifie que l’on réserve un champ de 30 caractères </a:t>
            </a:r>
            <a:r>
              <a:rPr lang="fr-FR" sz="3200" dirty="0" smtClean="0"/>
              <a:t>mais </a:t>
            </a:r>
            <a:r>
              <a:rPr lang="fr-FR" sz="3200" dirty="0"/>
              <a:t>que seulement les 4 premiers </a:t>
            </a:r>
            <a:r>
              <a:rPr lang="fr-FR" sz="3200" dirty="0" smtClean="0"/>
              <a:t>seront </a:t>
            </a:r>
            <a:r>
              <a:rPr lang="fr-FR" sz="3200" dirty="0"/>
              <a:t>imprimés (suivis de 26 blancs).</a:t>
            </a:r>
          </a:p>
        </p:txBody>
      </p:sp>
    </p:spTree>
    <p:extLst>
      <p:ext uri="{BB962C8B-B14F-4D97-AF65-F5344CB8AC3E}">
        <p14:creationId xmlns:p14="http://schemas.microsoft.com/office/powerpoint/2010/main" val="3152295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5231904" cy="6894195"/>
          </a:xfrm>
          <a:prstGeom prst="rect">
            <a:avLst/>
          </a:prstGeom>
        </p:spPr>
        <p:txBody>
          <a:bodyPr wrap="square">
            <a:spAutoFit/>
          </a:bodyPr>
          <a:lstStyle/>
          <a:p>
            <a:pPr lvl="1"/>
            <a:r>
              <a:rPr lang="en-US" b="1" dirty="0" err="1"/>
              <a:t>Exemple</a:t>
            </a:r>
            <a:r>
              <a:rPr lang="en-US" b="1" dirty="0"/>
              <a:t> :</a:t>
            </a:r>
            <a:endParaRPr lang="fr-FR" dirty="0"/>
          </a:p>
          <a:p>
            <a:pPr lvl="1"/>
            <a:r>
              <a:rPr lang="en-US" dirty="0"/>
              <a:t>#include &lt;</a:t>
            </a:r>
            <a:r>
              <a:rPr lang="en-US" dirty="0" err="1"/>
              <a:t>stdio.h</a:t>
            </a:r>
            <a:r>
              <a:rPr lang="en-US" dirty="0"/>
              <a:t>&gt;</a:t>
            </a:r>
            <a:endParaRPr lang="fr-FR" dirty="0"/>
          </a:p>
          <a:p>
            <a:pPr lvl="1"/>
            <a:r>
              <a:rPr lang="en-US" dirty="0"/>
              <a:t>main()</a:t>
            </a:r>
            <a:endParaRPr lang="fr-FR" dirty="0"/>
          </a:p>
          <a:p>
            <a:pPr lvl="1"/>
            <a:r>
              <a:rPr lang="en-US" dirty="0"/>
              <a:t>{</a:t>
            </a:r>
            <a:endParaRPr lang="fr-FR" dirty="0"/>
          </a:p>
          <a:p>
            <a:pPr lvl="2"/>
            <a:r>
              <a:rPr lang="en-US" sz="1600" dirty="0" err="1"/>
              <a:t>int</a:t>
            </a:r>
            <a:r>
              <a:rPr lang="en-US" sz="1600" dirty="0"/>
              <a:t> </a:t>
            </a:r>
            <a:r>
              <a:rPr lang="en-US" sz="1600" dirty="0" err="1"/>
              <a:t>i</a:t>
            </a:r>
            <a:r>
              <a:rPr lang="en-US" sz="1600" dirty="0"/>
              <a:t> = 23674;</a:t>
            </a:r>
            <a:endParaRPr lang="fr-FR" sz="1600" dirty="0"/>
          </a:p>
          <a:p>
            <a:pPr lvl="2"/>
            <a:r>
              <a:rPr lang="en-US" sz="1600" dirty="0" err="1"/>
              <a:t>int</a:t>
            </a:r>
            <a:r>
              <a:rPr lang="en-US" sz="1600" dirty="0"/>
              <a:t> j = -23674;</a:t>
            </a:r>
            <a:endParaRPr lang="fr-FR" sz="1600" dirty="0"/>
          </a:p>
          <a:p>
            <a:pPr lvl="2"/>
            <a:r>
              <a:rPr lang="en-US" sz="1600" dirty="0"/>
              <a:t>long </a:t>
            </a:r>
            <a:r>
              <a:rPr lang="en-US" sz="1600" dirty="0" err="1"/>
              <a:t>int</a:t>
            </a:r>
            <a:r>
              <a:rPr lang="en-US" sz="1600" dirty="0"/>
              <a:t> k = (1l &lt;&lt; 32);</a:t>
            </a:r>
            <a:endParaRPr lang="fr-FR" sz="1600" dirty="0"/>
          </a:p>
          <a:p>
            <a:pPr lvl="2"/>
            <a:r>
              <a:rPr lang="fr-FR" sz="1600" dirty="0"/>
              <a:t>double x = 1e-8 + 1000;</a:t>
            </a:r>
          </a:p>
          <a:p>
            <a:pPr lvl="2"/>
            <a:r>
              <a:rPr lang="fr-FR" sz="1600" dirty="0"/>
              <a:t>char c = ’A’;</a:t>
            </a:r>
          </a:p>
          <a:p>
            <a:pPr lvl="2"/>
            <a:r>
              <a:rPr lang="fr-FR" sz="1600" dirty="0"/>
              <a:t>char *chaine = "chaine de </a:t>
            </a:r>
            <a:r>
              <a:rPr lang="fr-FR" sz="1600" dirty="0" err="1"/>
              <a:t>caracteres</a:t>
            </a:r>
            <a:r>
              <a:rPr lang="fr-FR" sz="1600" dirty="0"/>
              <a:t>";</a:t>
            </a:r>
          </a:p>
          <a:p>
            <a:pPr lvl="2"/>
            <a:r>
              <a:rPr lang="fr-FR" sz="1600" dirty="0" err="1"/>
              <a:t>printf</a:t>
            </a:r>
            <a:r>
              <a:rPr lang="fr-FR" sz="1600" dirty="0"/>
              <a:t>("impression de i: \n");</a:t>
            </a:r>
          </a:p>
          <a:p>
            <a:pPr lvl="2"/>
            <a:r>
              <a:rPr lang="fr-FR" sz="1600" dirty="0" err="1"/>
              <a:t>printf</a:t>
            </a:r>
            <a:r>
              <a:rPr lang="fr-FR" sz="1600" dirty="0"/>
              <a:t>("%d \t %u \t %o \t %x",</a:t>
            </a:r>
            <a:r>
              <a:rPr lang="fr-FR" sz="1600" dirty="0" err="1"/>
              <a:t>i,i,i,i</a:t>
            </a:r>
            <a:r>
              <a:rPr lang="fr-FR" sz="1600" dirty="0"/>
              <a:t>);</a:t>
            </a:r>
          </a:p>
          <a:p>
            <a:pPr lvl="2"/>
            <a:r>
              <a:rPr lang="fr-FR" sz="1600" dirty="0" err="1"/>
              <a:t>printf</a:t>
            </a:r>
            <a:r>
              <a:rPr lang="fr-FR" sz="1600" dirty="0"/>
              <a:t>("\</a:t>
            </a:r>
            <a:r>
              <a:rPr lang="fr-FR" sz="1600" dirty="0" err="1"/>
              <a:t>nimpression</a:t>
            </a:r>
            <a:r>
              <a:rPr lang="fr-FR" sz="1600" dirty="0"/>
              <a:t> de j: \n");</a:t>
            </a:r>
          </a:p>
          <a:p>
            <a:pPr lvl="2"/>
            <a:r>
              <a:rPr lang="fr-FR" sz="1600" dirty="0" err="1"/>
              <a:t>printf</a:t>
            </a:r>
            <a:r>
              <a:rPr lang="fr-FR" sz="1600" dirty="0"/>
              <a:t>("%d \t %u \t %o \t %x",</a:t>
            </a:r>
            <a:r>
              <a:rPr lang="fr-FR" sz="1600" dirty="0" err="1"/>
              <a:t>j,j,j,j</a:t>
            </a:r>
            <a:r>
              <a:rPr lang="fr-FR" sz="1600" dirty="0"/>
              <a:t>);</a:t>
            </a:r>
          </a:p>
          <a:p>
            <a:pPr lvl="2"/>
            <a:r>
              <a:rPr lang="fr-FR" sz="1600" dirty="0" err="1"/>
              <a:t>printf</a:t>
            </a:r>
            <a:r>
              <a:rPr lang="fr-FR" sz="1600" dirty="0"/>
              <a:t>("\</a:t>
            </a:r>
            <a:r>
              <a:rPr lang="fr-FR" sz="1600" dirty="0" err="1"/>
              <a:t>nimpression</a:t>
            </a:r>
            <a:r>
              <a:rPr lang="fr-FR" sz="1600" dirty="0"/>
              <a:t> de k: \n");</a:t>
            </a:r>
          </a:p>
          <a:p>
            <a:pPr lvl="2"/>
            <a:r>
              <a:rPr lang="fr-FR" sz="1600" dirty="0" err="1"/>
              <a:t>printf</a:t>
            </a:r>
            <a:r>
              <a:rPr lang="fr-FR" sz="1600" dirty="0"/>
              <a:t>("%d \t %o \t %x",</a:t>
            </a:r>
            <a:r>
              <a:rPr lang="fr-FR" sz="1600" dirty="0" err="1"/>
              <a:t>k,k,k</a:t>
            </a:r>
            <a:r>
              <a:rPr lang="fr-FR" sz="1600" dirty="0"/>
              <a:t>);</a:t>
            </a:r>
          </a:p>
          <a:p>
            <a:pPr lvl="2"/>
            <a:r>
              <a:rPr lang="fr-FR" sz="1600" dirty="0" err="1"/>
              <a:t>printf</a:t>
            </a:r>
            <a:r>
              <a:rPr lang="fr-FR" sz="1600" dirty="0"/>
              <a:t>("\</a:t>
            </a:r>
            <a:r>
              <a:rPr lang="fr-FR" sz="1600" dirty="0" err="1"/>
              <a:t>n%ld</a:t>
            </a:r>
            <a:r>
              <a:rPr lang="fr-FR" sz="1600" dirty="0"/>
              <a:t> \t %lu \t %</a:t>
            </a:r>
            <a:r>
              <a:rPr lang="fr-FR" sz="1600" dirty="0" err="1"/>
              <a:t>lo</a:t>
            </a:r>
            <a:r>
              <a:rPr lang="fr-FR" sz="1600" dirty="0"/>
              <a:t> \t %lx",</a:t>
            </a:r>
            <a:r>
              <a:rPr lang="fr-FR" sz="1600" dirty="0" err="1"/>
              <a:t>k,k,k,k</a:t>
            </a:r>
            <a:r>
              <a:rPr lang="fr-FR" sz="1600" dirty="0"/>
              <a:t>);</a:t>
            </a:r>
          </a:p>
          <a:p>
            <a:pPr lvl="2"/>
            <a:r>
              <a:rPr lang="fr-FR" sz="1600" dirty="0" err="1"/>
              <a:t>printf</a:t>
            </a:r>
            <a:r>
              <a:rPr lang="fr-FR" sz="1600" dirty="0"/>
              <a:t>("\</a:t>
            </a:r>
            <a:r>
              <a:rPr lang="fr-FR" sz="1600" dirty="0" err="1"/>
              <a:t>nimpression</a:t>
            </a:r>
            <a:r>
              <a:rPr lang="fr-FR" sz="1600" dirty="0"/>
              <a:t> de x: \n");</a:t>
            </a:r>
          </a:p>
          <a:p>
            <a:pPr lvl="2"/>
            <a:r>
              <a:rPr lang="fr-FR" sz="1600" dirty="0" err="1"/>
              <a:t>printf</a:t>
            </a:r>
            <a:r>
              <a:rPr lang="fr-FR" sz="1600" dirty="0"/>
              <a:t>("%f \t %e \t %g",</a:t>
            </a:r>
            <a:r>
              <a:rPr lang="fr-FR" sz="1600" dirty="0" err="1"/>
              <a:t>x,x,x</a:t>
            </a:r>
            <a:r>
              <a:rPr lang="fr-FR" sz="1600" dirty="0"/>
              <a:t>);</a:t>
            </a:r>
          </a:p>
          <a:p>
            <a:pPr lvl="2"/>
            <a:r>
              <a:rPr lang="fr-FR" sz="1600" dirty="0" err="1"/>
              <a:t>printf</a:t>
            </a:r>
            <a:r>
              <a:rPr lang="fr-FR" sz="1600" dirty="0"/>
              <a:t>("\n%.2f \t %.2e",x,x);</a:t>
            </a:r>
          </a:p>
          <a:p>
            <a:pPr lvl="2"/>
            <a:r>
              <a:rPr lang="fr-FR" sz="1600" dirty="0" err="1"/>
              <a:t>printf</a:t>
            </a:r>
            <a:r>
              <a:rPr lang="fr-FR" sz="1600" dirty="0"/>
              <a:t>("\n%.20f \t %.20e",x,x);</a:t>
            </a:r>
          </a:p>
          <a:p>
            <a:pPr lvl="2"/>
            <a:r>
              <a:rPr lang="fr-FR" sz="1600" dirty="0" err="1"/>
              <a:t>printf</a:t>
            </a:r>
            <a:r>
              <a:rPr lang="fr-FR" sz="1600" dirty="0"/>
              <a:t>("\</a:t>
            </a:r>
            <a:r>
              <a:rPr lang="fr-FR" sz="1600" dirty="0" err="1"/>
              <a:t>nimpression</a:t>
            </a:r>
            <a:r>
              <a:rPr lang="fr-FR" sz="1600" dirty="0"/>
              <a:t> de c: \n");</a:t>
            </a:r>
          </a:p>
          <a:p>
            <a:pPr lvl="2"/>
            <a:r>
              <a:rPr lang="fr-FR" sz="1600" dirty="0" err="1"/>
              <a:t>printf</a:t>
            </a:r>
            <a:r>
              <a:rPr lang="fr-FR" sz="1600" dirty="0"/>
              <a:t>("%c \t %d",</a:t>
            </a:r>
            <a:r>
              <a:rPr lang="fr-FR" sz="1600" dirty="0" err="1"/>
              <a:t>c,c</a:t>
            </a:r>
            <a:r>
              <a:rPr lang="fr-FR" sz="1600" dirty="0"/>
              <a:t>);</a:t>
            </a:r>
          </a:p>
          <a:p>
            <a:pPr lvl="2"/>
            <a:r>
              <a:rPr lang="fr-FR" sz="1600" dirty="0" err="1"/>
              <a:t>printf</a:t>
            </a:r>
            <a:r>
              <a:rPr lang="fr-FR" sz="1600" dirty="0"/>
              <a:t>("\</a:t>
            </a:r>
            <a:r>
              <a:rPr lang="fr-FR" sz="1600" dirty="0" err="1"/>
              <a:t>nimpression</a:t>
            </a:r>
            <a:r>
              <a:rPr lang="fr-FR" sz="1600" dirty="0"/>
              <a:t> de chaine: \n");</a:t>
            </a:r>
          </a:p>
          <a:p>
            <a:pPr lvl="2"/>
            <a:r>
              <a:rPr lang="fr-FR" sz="1600" dirty="0" err="1"/>
              <a:t>printf</a:t>
            </a:r>
            <a:r>
              <a:rPr lang="fr-FR" sz="1600" dirty="0"/>
              <a:t>("%s \t %.10s",chaine,chaine);</a:t>
            </a:r>
          </a:p>
          <a:p>
            <a:pPr lvl="2"/>
            <a:r>
              <a:rPr lang="fr-FR" sz="1600" dirty="0" err="1"/>
              <a:t>printf</a:t>
            </a:r>
            <a:r>
              <a:rPr lang="fr-FR" sz="1600" dirty="0"/>
              <a:t>("\n");</a:t>
            </a:r>
          </a:p>
          <a:p>
            <a:pPr lvl="1" algn="just"/>
            <a:r>
              <a:rPr lang="fr-FR" dirty="0"/>
              <a:t>}</a:t>
            </a:r>
          </a:p>
        </p:txBody>
      </p:sp>
      <p:sp>
        <p:nvSpPr>
          <p:cNvPr id="2" name="Rectangle 1"/>
          <p:cNvSpPr/>
          <p:nvPr/>
        </p:nvSpPr>
        <p:spPr>
          <a:xfrm>
            <a:off x="6096000" y="0"/>
            <a:ext cx="6096000" cy="6654770"/>
          </a:xfrm>
          <a:prstGeom prst="rect">
            <a:avLst/>
          </a:prstGeom>
        </p:spPr>
        <p:txBody>
          <a:bodyPr>
            <a:spAutoFit/>
          </a:bodyPr>
          <a:lstStyle/>
          <a:p>
            <a:pPr algn="just">
              <a:lnSpc>
                <a:spcPct val="107000"/>
              </a:lnSpc>
              <a:spcAft>
                <a:spcPts val="800"/>
              </a:spcAft>
            </a:pPr>
            <a:r>
              <a:rPr lang="fr-FR" dirty="0">
                <a:latin typeface="Times New Roman" panose="02020603050405020304" pitchFamily="18" charset="0"/>
                <a:ea typeface="Calibri" panose="020F0502020204030204" pitchFamily="34" charset="0"/>
                <a:cs typeface="Times New Roman" panose="02020603050405020304" pitchFamily="18" charset="0"/>
              </a:rPr>
              <a:t>Ce programme imprime à l’écran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r>
              <a:rPr lang="fr-FR" dirty="0">
                <a:latin typeface="Times New Roman" panose="02020603050405020304" pitchFamily="18" charset="0"/>
                <a:ea typeface="Calibri" panose="020F0502020204030204" pitchFamily="34" charset="0"/>
                <a:cs typeface="Times New Roman" panose="02020603050405020304" pitchFamily="18" charset="0"/>
              </a:rPr>
              <a:t>impression de i:</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r>
              <a:rPr lang="fr-FR" dirty="0">
                <a:latin typeface="Times New Roman" panose="02020603050405020304" pitchFamily="18" charset="0"/>
                <a:ea typeface="Calibri" panose="020F0502020204030204" pitchFamily="34" charset="0"/>
                <a:cs typeface="Times New Roman" panose="02020603050405020304" pitchFamily="18" charset="0"/>
              </a:rPr>
              <a:t>23674 23674 56172 5c7a</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r>
              <a:rPr lang="fr-FR" dirty="0">
                <a:latin typeface="Times New Roman" panose="02020603050405020304" pitchFamily="18" charset="0"/>
                <a:ea typeface="Calibri" panose="020F0502020204030204" pitchFamily="34" charset="0"/>
                <a:cs typeface="Times New Roman" panose="02020603050405020304" pitchFamily="18" charset="0"/>
              </a:rPr>
              <a:t>impression de j:</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r>
              <a:rPr lang="fr-FR" dirty="0">
                <a:latin typeface="Times New Roman" panose="02020603050405020304" pitchFamily="18" charset="0"/>
                <a:ea typeface="Calibri" panose="020F0502020204030204" pitchFamily="34" charset="0"/>
                <a:cs typeface="Times New Roman" panose="02020603050405020304" pitchFamily="18" charset="0"/>
              </a:rPr>
              <a:t>-23674 4294943622 37777721606 ffffa386</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r>
              <a:rPr lang="fr-FR" dirty="0">
                <a:latin typeface="Times New Roman" panose="02020603050405020304" pitchFamily="18" charset="0"/>
                <a:ea typeface="Calibri" panose="020F0502020204030204" pitchFamily="34" charset="0"/>
                <a:cs typeface="Times New Roman" panose="02020603050405020304" pitchFamily="18" charset="0"/>
              </a:rPr>
              <a:t>impression de k:</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r>
              <a:rPr lang="fr-FR" dirty="0">
                <a:latin typeface="Times New Roman" panose="02020603050405020304" pitchFamily="18" charset="0"/>
                <a:ea typeface="Calibri" panose="020F0502020204030204" pitchFamily="34" charset="0"/>
                <a:cs typeface="Times New Roman" panose="02020603050405020304" pitchFamily="18" charset="0"/>
              </a:rPr>
              <a:t>0 0 0</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r>
              <a:rPr lang="fr-FR" dirty="0">
                <a:latin typeface="Times New Roman" panose="02020603050405020304" pitchFamily="18" charset="0"/>
                <a:ea typeface="Calibri" panose="020F0502020204030204" pitchFamily="34" charset="0"/>
                <a:cs typeface="Times New Roman" panose="02020603050405020304" pitchFamily="18" charset="0"/>
              </a:rPr>
              <a:t>4294967296 4294967296 40000000000 100000000</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r>
              <a:rPr lang="fr-FR" dirty="0">
                <a:latin typeface="Times New Roman" panose="02020603050405020304" pitchFamily="18" charset="0"/>
                <a:ea typeface="Calibri" panose="020F0502020204030204" pitchFamily="34" charset="0"/>
                <a:cs typeface="Times New Roman" panose="02020603050405020304" pitchFamily="18" charset="0"/>
              </a:rPr>
              <a:t>impression de x:</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r>
              <a:rPr lang="fr-FR" dirty="0">
                <a:latin typeface="Times New Roman" panose="02020603050405020304" pitchFamily="18" charset="0"/>
                <a:ea typeface="Calibri" panose="020F0502020204030204" pitchFamily="34" charset="0"/>
                <a:cs typeface="Times New Roman" panose="02020603050405020304" pitchFamily="18" charset="0"/>
              </a:rPr>
              <a:t>1000.000000 1.000000e+03 1000</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r>
              <a:rPr lang="fr-FR" dirty="0">
                <a:latin typeface="Times New Roman" panose="02020603050405020304" pitchFamily="18" charset="0"/>
                <a:ea typeface="Calibri" panose="020F0502020204030204" pitchFamily="34" charset="0"/>
                <a:cs typeface="Times New Roman" panose="02020603050405020304" pitchFamily="18" charset="0"/>
              </a:rPr>
              <a:t>1000.00 1.00e+03</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r>
              <a:rPr lang="fr-FR" dirty="0">
                <a:latin typeface="Times New Roman" panose="02020603050405020304" pitchFamily="18" charset="0"/>
                <a:ea typeface="Calibri" panose="020F0502020204030204" pitchFamily="34" charset="0"/>
                <a:cs typeface="Times New Roman" panose="02020603050405020304" pitchFamily="18" charset="0"/>
              </a:rPr>
              <a:t>1000.00000001000000000000 1.00000000001000000000e+03</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r>
              <a:rPr lang="fr-FR" dirty="0">
                <a:latin typeface="Times New Roman" panose="02020603050405020304" pitchFamily="18" charset="0"/>
                <a:ea typeface="Calibri" panose="020F0502020204030204" pitchFamily="34" charset="0"/>
                <a:cs typeface="Times New Roman" panose="02020603050405020304" pitchFamily="18" charset="0"/>
              </a:rPr>
              <a:t>impression de c:</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r>
              <a:rPr lang="fr-FR" dirty="0">
                <a:latin typeface="Times New Roman" panose="02020603050405020304" pitchFamily="18" charset="0"/>
                <a:ea typeface="Calibri" panose="020F0502020204030204" pitchFamily="34" charset="0"/>
                <a:cs typeface="Times New Roman" panose="02020603050405020304" pitchFamily="18" charset="0"/>
              </a:rPr>
              <a:t>A 65</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r>
              <a:rPr lang="fr-FR" dirty="0">
                <a:latin typeface="Times New Roman" panose="02020603050405020304" pitchFamily="18" charset="0"/>
                <a:ea typeface="Calibri" panose="020F0502020204030204" pitchFamily="34" charset="0"/>
                <a:cs typeface="Times New Roman" panose="02020603050405020304" pitchFamily="18" charset="0"/>
              </a:rPr>
              <a:t>impression de chaine:</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r>
              <a:rPr lang="fr-FR" dirty="0">
                <a:latin typeface="Times New Roman" panose="02020603050405020304" pitchFamily="18" charset="0"/>
                <a:ea typeface="Calibri" panose="020F0502020204030204" pitchFamily="34" charset="0"/>
                <a:cs typeface="Times New Roman" panose="02020603050405020304" pitchFamily="18" charset="0"/>
              </a:rPr>
              <a:t>chaine de </a:t>
            </a:r>
            <a:r>
              <a:rPr lang="fr-FR" dirty="0" err="1">
                <a:latin typeface="Times New Roman" panose="02020603050405020304" pitchFamily="18" charset="0"/>
                <a:ea typeface="Calibri" panose="020F0502020204030204" pitchFamily="34" charset="0"/>
                <a:cs typeface="Times New Roman" panose="02020603050405020304" pitchFamily="18" charset="0"/>
              </a:rPr>
              <a:t>caracteres</a:t>
            </a:r>
            <a:r>
              <a:rPr lang="fr-FR" dirty="0">
                <a:latin typeface="Times New Roman" panose="02020603050405020304" pitchFamily="18" charset="0"/>
                <a:ea typeface="Calibri" panose="020F0502020204030204" pitchFamily="34" charset="0"/>
                <a:cs typeface="Times New Roman" panose="02020603050405020304" pitchFamily="18" charset="0"/>
              </a:rPr>
              <a:t> chaine de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85119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986528"/>
          </a:xfrm>
          <a:prstGeom prst="rect">
            <a:avLst/>
          </a:prstGeom>
        </p:spPr>
        <p:txBody>
          <a:bodyPr wrap="square">
            <a:spAutoFit/>
          </a:bodyPr>
          <a:lstStyle/>
          <a:p>
            <a:pPr algn="just">
              <a:lnSpc>
                <a:spcPct val="200000"/>
              </a:lnSpc>
            </a:pPr>
            <a:r>
              <a:rPr lang="fr-FR" sz="3200" b="1" dirty="0"/>
              <a:t>I.5.2 La fonction de saisie </a:t>
            </a:r>
            <a:r>
              <a:rPr lang="fr-FR" sz="3200" b="1" i="1" dirty="0" err="1"/>
              <a:t>scanf</a:t>
            </a:r>
            <a:endParaRPr lang="fr-FR" sz="3200" b="1" dirty="0"/>
          </a:p>
          <a:p>
            <a:pPr algn="just">
              <a:lnSpc>
                <a:spcPct val="200000"/>
              </a:lnSpc>
            </a:pPr>
            <a:r>
              <a:rPr lang="fr-FR" sz="3200" dirty="0"/>
              <a:t>La fonction </a:t>
            </a:r>
            <a:r>
              <a:rPr lang="fr-FR" sz="3200" i="1" dirty="0" err="1"/>
              <a:t>scanf</a:t>
            </a:r>
            <a:r>
              <a:rPr lang="fr-FR" sz="3200" dirty="0"/>
              <a:t> permet de saisir des données au clavier et de les stocker aux adresses spécifiées par les arguments de la fonctions.</a:t>
            </a:r>
          </a:p>
          <a:p>
            <a:pPr algn="just">
              <a:lnSpc>
                <a:spcPct val="200000"/>
              </a:lnSpc>
            </a:pPr>
            <a:r>
              <a:rPr lang="fr-FR" sz="3200" dirty="0" smtClean="0"/>
              <a:t>	</a:t>
            </a:r>
            <a:r>
              <a:rPr lang="fr-FR" sz="3200" i="1" dirty="0" err="1" smtClean="0"/>
              <a:t>scanf</a:t>
            </a:r>
            <a:r>
              <a:rPr lang="fr-FR" sz="3200" i="1" dirty="0"/>
              <a:t>("chaîne de contrôle", argument-1,..., argument-n)</a:t>
            </a:r>
          </a:p>
          <a:p>
            <a:pPr algn="just">
              <a:lnSpc>
                <a:spcPct val="200000"/>
              </a:lnSpc>
            </a:pPr>
            <a:r>
              <a:rPr lang="fr-FR" sz="3200" dirty="0"/>
              <a:t>La </a:t>
            </a:r>
            <a:r>
              <a:rPr lang="fr-FR" sz="3200" i="1" dirty="0"/>
              <a:t>chaîne de contrôle </a:t>
            </a:r>
            <a:r>
              <a:rPr lang="fr-FR" sz="3200" dirty="0"/>
              <a:t>indique le format dans lequel les données lues sont </a:t>
            </a:r>
            <a:r>
              <a:rPr lang="fr-FR" sz="3200" dirty="0" smtClean="0"/>
              <a:t>converties.</a:t>
            </a:r>
            <a:endParaRPr lang="fr-FR" sz="3200" dirty="0"/>
          </a:p>
        </p:txBody>
      </p:sp>
    </p:spTree>
    <p:extLst>
      <p:ext uri="{BB962C8B-B14F-4D97-AF65-F5344CB8AC3E}">
        <p14:creationId xmlns:p14="http://schemas.microsoft.com/office/powerpoint/2010/main" val="1347436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31294"/>
          </a:xfrm>
          <a:prstGeom prst="rect">
            <a:avLst/>
          </a:prstGeom>
        </p:spPr>
        <p:txBody>
          <a:bodyPr wrap="square">
            <a:spAutoFit/>
          </a:bodyPr>
          <a:lstStyle/>
          <a:p>
            <a:pPr algn="just">
              <a:lnSpc>
                <a:spcPct val="200000"/>
              </a:lnSpc>
            </a:pPr>
            <a:r>
              <a:rPr lang="fr-FR" sz="3200" dirty="0" smtClean="0"/>
              <a:t>Elle </a:t>
            </a:r>
            <a:r>
              <a:rPr lang="fr-FR" sz="3200" dirty="0"/>
              <a:t>ne contient pas d’autres caractères (notamment pas de \n). Comme pour </a:t>
            </a:r>
            <a:r>
              <a:rPr lang="fr-FR" sz="3200" dirty="0" err="1"/>
              <a:t>printf</a:t>
            </a:r>
            <a:r>
              <a:rPr lang="fr-FR" sz="3200" dirty="0"/>
              <a:t>, les conversions de format sont spécifiées par un caractère précédé du signe %. Les formats valides pour la fonction </a:t>
            </a:r>
            <a:r>
              <a:rPr lang="fr-FR" sz="3200" dirty="0" err="1"/>
              <a:t>scanf</a:t>
            </a:r>
            <a:r>
              <a:rPr lang="fr-FR" sz="3200" dirty="0"/>
              <a:t> diffèrent légèrement de ceux de la fonction </a:t>
            </a:r>
            <a:r>
              <a:rPr lang="fr-FR" sz="3200" dirty="0" err="1"/>
              <a:t>printf</a:t>
            </a:r>
            <a:r>
              <a:rPr lang="fr-FR" sz="3200" dirty="0"/>
              <a:t>. Les données à entrer au clavier doivent être séparées par des blancs ou des &lt;RETURN&gt; sauf s’il s’agit de </a:t>
            </a:r>
            <a:r>
              <a:rPr lang="fr-FR" sz="3200" dirty="0" smtClean="0"/>
              <a:t>caractères.</a:t>
            </a:r>
            <a:endParaRPr lang="fr-FR" sz="3200" dirty="0"/>
          </a:p>
        </p:txBody>
      </p:sp>
    </p:spTree>
    <p:extLst>
      <p:ext uri="{BB962C8B-B14F-4D97-AF65-F5344CB8AC3E}">
        <p14:creationId xmlns:p14="http://schemas.microsoft.com/office/powerpoint/2010/main" val="4258993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016758"/>
          </a:xfrm>
          <a:prstGeom prst="rect">
            <a:avLst/>
          </a:prstGeom>
        </p:spPr>
        <p:txBody>
          <a:bodyPr wrap="square">
            <a:spAutoFit/>
          </a:bodyPr>
          <a:lstStyle/>
          <a:p>
            <a:pPr algn="just">
              <a:lnSpc>
                <a:spcPct val="200000"/>
              </a:lnSpc>
            </a:pPr>
            <a:r>
              <a:rPr lang="fr-FR" sz="3200" dirty="0" smtClean="0"/>
              <a:t>On </a:t>
            </a:r>
            <a:r>
              <a:rPr lang="fr-FR" sz="3200" dirty="0"/>
              <a:t>peut toutefois fixer le nombre de caractères de la donnée à lire. Par exemple :</a:t>
            </a:r>
          </a:p>
          <a:p>
            <a:pPr lvl="0" algn="just">
              <a:lnSpc>
                <a:spcPct val="200000"/>
              </a:lnSpc>
            </a:pPr>
            <a:r>
              <a:rPr lang="fr-FR" sz="3200" dirty="0" smtClean="0"/>
              <a:t>	%</a:t>
            </a:r>
            <a:r>
              <a:rPr lang="fr-FR" sz="3200" dirty="0"/>
              <a:t>3s pour une chaîne de 3 caractères,</a:t>
            </a:r>
          </a:p>
          <a:p>
            <a:pPr lvl="0" algn="just">
              <a:lnSpc>
                <a:spcPct val="200000"/>
              </a:lnSpc>
            </a:pPr>
            <a:r>
              <a:rPr lang="fr-FR" sz="3200" dirty="0" smtClean="0"/>
              <a:t>	%</a:t>
            </a:r>
            <a:r>
              <a:rPr lang="fr-FR" sz="3200" dirty="0"/>
              <a:t>10d pour un entier qui s’étend sur 10 chiffres, signe inclus</a:t>
            </a:r>
            <a:r>
              <a:rPr lang="fr-FR" sz="3200" dirty="0" smtClean="0"/>
              <a:t>.</a:t>
            </a:r>
            <a:endParaRPr lang="fr-FR" sz="3200" dirty="0"/>
          </a:p>
        </p:txBody>
      </p:sp>
    </p:spTree>
    <p:extLst>
      <p:ext uri="{BB962C8B-B14F-4D97-AF65-F5344CB8AC3E}">
        <p14:creationId xmlns:p14="http://schemas.microsoft.com/office/powerpoint/2010/main" val="862264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986528"/>
          </a:xfrm>
          <a:prstGeom prst="rect">
            <a:avLst/>
          </a:prstGeom>
        </p:spPr>
        <p:txBody>
          <a:bodyPr wrap="square">
            <a:spAutoFit/>
          </a:bodyPr>
          <a:lstStyle/>
          <a:p>
            <a:pPr algn="just">
              <a:lnSpc>
                <a:spcPct val="200000"/>
              </a:lnSpc>
            </a:pPr>
            <a:r>
              <a:rPr lang="fr-FR" sz="3200" b="1" dirty="0" smtClean="0"/>
              <a:t>Exemple </a:t>
            </a:r>
            <a:r>
              <a:rPr lang="fr-FR" sz="3200" b="1" dirty="0"/>
              <a:t>:</a:t>
            </a:r>
            <a:endParaRPr lang="fr-FR" sz="3200" dirty="0"/>
          </a:p>
          <a:p>
            <a:pPr lvl="1" algn="just"/>
            <a:r>
              <a:rPr lang="fr-FR" sz="3200" dirty="0"/>
              <a:t>#</a:t>
            </a:r>
            <a:r>
              <a:rPr lang="fr-FR" sz="3200" dirty="0" err="1"/>
              <a:t>include</a:t>
            </a:r>
            <a:r>
              <a:rPr lang="fr-FR" sz="3200" dirty="0"/>
              <a:t> &lt;</a:t>
            </a:r>
            <a:r>
              <a:rPr lang="fr-FR" sz="3200" dirty="0" err="1"/>
              <a:t>stdio.h</a:t>
            </a:r>
            <a:r>
              <a:rPr lang="fr-FR" sz="3200" dirty="0"/>
              <a:t>&gt;</a:t>
            </a:r>
          </a:p>
          <a:p>
            <a:pPr lvl="1" algn="just"/>
            <a:r>
              <a:rPr lang="fr-FR" sz="3200" dirty="0"/>
              <a:t>main()</a:t>
            </a:r>
          </a:p>
          <a:p>
            <a:pPr lvl="1" algn="just"/>
            <a:r>
              <a:rPr lang="fr-FR" sz="3200" dirty="0"/>
              <a:t>{</a:t>
            </a:r>
          </a:p>
          <a:p>
            <a:pPr lvl="2" algn="just"/>
            <a:r>
              <a:rPr lang="fr-FR" sz="3200" dirty="0" err="1"/>
              <a:t>int</a:t>
            </a:r>
            <a:r>
              <a:rPr lang="fr-FR" sz="3200" dirty="0"/>
              <a:t> i;</a:t>
            </a:r>
          </a:p>
          <a:p>
            <a:pPr lvl="2" algn="just"/>
            <a:r>
              <a:rPr lang="fr-FR" sz="3200" dirty="0" err="1"/>
              <a:t>printf</a:t>
            </a:r>
            <a:r>
              <a:rPr lang="fr-FR" sz="3200" dirty="0"/>
              <a:t>("entrez un entier sous forme </a:t>
            </a:r>
            <a:r>
              <a:rPr lang="fr-FR" sz="3200" dirty="0" err="1"/>
              <a:t>hexadecimale</a:t>
            </a:r>
            <a:r>
              <a:rPr lang="fr-FR" sz="3200" dirty="0"/>
              <a:t> i = ");</a:t>
            </a:r>
          </a:p>
          <a:p>
            <a:pPr lvl="2" algn="just"/>
            <a:r>
              <a:rPr lang="en-US" sz="3200" dirty="0" err="1"/>
              <a:t>scanf</a:t>
            </a:r>
            <a:r>
              <a:rPr lang="en-US" sz="3200" dirty="0"/>
              <a:t>("%x",&amp;</a:t>
            </a:r>
            <a:r>
              <a:rPr lang="en-US" sz="3200" dirty="0" err="1"/>
              <a:t>i</a:t>
            </a:r>
            <a:r>
              <a:rPr lang="en-US" sz="3200" dirty="0"/>
              <a:t>);</a:t>
            </a:r>
            <a:endParaRPr lang="fr-FR" sz="3200" dirty="0"/>
          </a:p>
          <a:p>
            <a:pPr lvl="2" algn="just"/>
            <a:r>
              <a:rPr lang="en-US" sz="3200" dirty="0" err="1"/>
              <a:t>printf</a:t>
            </a:r>
            <a:r>
              <a:rPr lang="en-US" sz="3200" dirty="0"/>
              <a:t>("</a:t>
            </a:r>
            <a:r>
              <a:rPr lang="en-US" sz="3200" dirty="0" err="1"/>
              <a:t>i</a:t>
            </a:r>
            <a:r>
              <a:rPr lang="en-US" sz="3200" dirty="0"/>
              <a:t> = %d\n",</a:t>
            </a:r>
            <a:r>
              <a:rPr lang="en-US" sz="3200" dirty="0" err="1"/>
              <a:t>i</a:t>
            </a:r>
            <a:r>
              <a:rPr lang="en-US" sz="3200" dirty="0"/>
              <a:t>);</a:t>
            </a:r>
            <a:endParaRPr lang="fr-FR" sz="3200" dirty="0"/>
          </a:p>
          <a:p>
            <a:pPr lvl="1" algn="just"/>
            <a:r>
              <a:rPr lang="fr-FR" sz="3200" dirty="0"/>
              <a:t>}</a:t>
            </a:r>
          </a:p>
          <a:p>
            <a:pPr algn="just">
              <a:lnSpc>
                <a:spcPct val="200000"/>
              </a:lnSpc>
            </a:pPr>
            <a:r>
              <a:rPr lang="fr-FR" sz="3200" dirty="0"/>
              <a:t>Si on entre au clavier la valeur 1a, le programme affiche i = 26.</a:t>
            </a:r>
          </a:p>
        </p:txBody>
      </p:sp>
    </p:spTree>
    <p:extLst>
      <p:ext uri="{BB962C8B-B14F-4D97-AF65-F5344CB8AC3E}">
        <p14:creationId xmlns:p14="http://schemas.microsoft.com/office/powerpoint/2010/main" val="1731371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302718" y="116632"/>
            <a:ext cx="5233442" cy="646331"/>
          </a:xfrm>
          <a:prstGeom prst="rect">
            <a:avLst/>
          </a:prstGeom>
          <a:noFill/>
        </p:spPr>
        <p:txBody>
          <a:bodyPr wrap="square" rtlCol="0">
            <a:spAutoFit/>
          </a:bodyPr>
          <a:lstStyle/>
          <a:p>
            <a:pPr algn="ctr"/>
            <a:r>
              <a:rPr lang="fr-FR" sz="3600" b="1" dirty="0"/>
              <a:t>Débouchée</a:t>
            </a:r>
            <a:r>
              <a:rPr lang="fr-FR" sz="3600" dirty="0"/>
              <a:t>s</a:t>
            </a:r>
            <a:endParaRPr lang="fr-FR" sz="3600" b="1" dirty="0"/>
          </a:p>
        </p:txBody>
      </p:sp>
      <p:pic>
        <p:nvPicPr>
          <p:cNvPr id="1026" name="Picture 2" descr="C:\Users\toshiba\Desktop\Mazoughou doc\image_cours_CIP\images (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946" y="38230"/>
            <a:ext cx="3105150" cy="14763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oshiba\Desktop\Mazoughou doc\image_cours_CIP\images (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9668" y="24775"/>
            <a:ext cx="22860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oshiba\Desktop\Mazoughou doc\image_cours_CIP\images (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4238" y="666967"/>
            <a:ext cx="2038350" cy="22479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toshiba\Desktop\Mazoughou doc\image_cours_CIP\mill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3782260"/>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toshiba\Desktop\Mazoughou doc\image_cours_CIP\téléchargement (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1" y="1628800"/>
            <a:ext cx="2200275" cy="20764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toshiba\Desktop\Mazoughou doc\image_cours_CIP\téléchargement (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91744" y="1648660"/>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toshiba\Desktop\Mazoughou doc\image_cours_CIP\images (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20076" y="4991100"/>
            <a:ext cx="2447925" cy="18669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toshiba\Desktop\Mazoughou doc\image_cours_CIP\images (1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23792" y="5092426"/>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toshiba\Desktop\Mazoughou doc\image_cours_CIP\images (14).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51068" y="2347169"/>
            <a:ext cx="2514600" cy="181927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toshiba\Desktop\Mazoughou doc\image_cours_CIP\images (16).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46044" y="2914867"/>
            <a:ext cx="2105025"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47245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a:stretch>
            <a:fillRect/>
          </a:stretch>
        </p:blipFill>
        <p:spPr>
          <a:xfrm>
            <a:off x="1775520" y="116632"/>
            <a:ext cx="8424936" cy="6624736"/>
          </a:xfrm>
          <a:prstGeom prst="rect">
            <a:avLst/>
          </a:prstGeom>
        </p:spPr>
      </p:pic>
    </p:spTree>
    <p:extLst>
      <p:ext uri="{BB962C8B-B14F-4D97-AF65-F5344CB8AC3E}">
        <p14:creationId xmlns:p14="http://schemas.microsoft.com/office/powerpoint/2010/main" val="2473134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12192000" cy="6001643"/>
          </a:xfrm>
          <a:prstGeom prst="rect">
            <a:avLst/>
          </a:prstGeom>
          <a:noFill/>
        </p:spPr>
        <p:txBody>
          <a:bodyPr wrap="square" rtlCol="0">
            <a:spAutoFit/>
          </a:bodyPr>
          <a:lstStyle/>
          <a:p>
            <a:pPr algn="just">
              <a:lnSpc>
                <a:spcPct val="200000"/>
              </a:lnSpc>
            </a:pPr>
            <a:r>
              <a:rPr lang="fr-FR" sz="3200" b="1" dirty="0"/>
              <a:t>I.5.3 Impression et lecture de caractères</a:t>
            </a:r>
          </a:p>
          <a:p>
            <a:pPr algn="just">
              <a:lnSpc>
                <a:spcPct val="200000"/>
              </a:lnSpc>
            </a:pPr>
            <a:r>
              <a:rPr lang="fr-FR" sz="3200" dirty="0"/>
              <a:t>Les fonctions </a:t>
            </a:r>
            <a:r>
              <a:rPr lang="fr-FR" sz="3200" i="1" dirty="0" err="1"/>
              <a:t>getchar</a:t>
            </a:r>
            <a:r>
              <a:rPr lang="fr-FR" sz="3200" dirty="0"/>
              <a:t> et </a:t>
            </a:r>
            <a:r>
              <a:rPr lang="fr-FR" sz="3200" i="1" dirty="0" err="1"/>
              <a:t>putchar</a:t>
            </a:r>
            <a:r>
              <a:rPr lang="fr-FR" sz="3200" dirty="0"/>
              <a:t> permettent respectivement de lire et d’imprimer des caractères. Il s’agit de fonctions d’entrées-sorties non formatées.</a:t>
            </a:r>
          </a:p>
          <a:p>
            <a:pPr lvl="0" algn="just">
              <a:lnSpc>
                <a:spcPct val="200000"/>
              </a:lnSpc>
            </a:pPr>
            <a:r>
              <a:rPr lang="fr-FR" sz="3200" dirty="0"/>
              <a:t>La fonction </a:t>
            </a:r>
            <a:r>
              <a:rPr lang="fr-FR" sz="3200" dirty="0" err="1"/>
              <a:t>getchar</a:t>
            </a:r>
            <a:r>
              <a:rPr lang="fr-FR" sz="3200" dirty="0"/>
              <a:t> retourne un </a:t>
            </a:r>
            <a:r>
              <a:rPr lang="fr-FR" sz="3200" dirty="0" err="1"/>
              <a:t>int</a:t>
            </a:r>
            <a:r>
              <a:rPr lang="fr-FR" sz="3200" dirty="0"/>
              <a:t> correspondant au caractère </a:t>
            </a:r>
            <a:r>
              <a:rPr lang="fr-FR" sz="3200" dirty="0" smtClean="0"/>
              <a:t>lu.</a:t>
            </a:r>
          </a:p>
        </p:txBody>
      </p:sp>
    </p:spTree>
    <p:extLst>
      <p:ext uri="{BB962C8B-B14F-4D97-AF65-F5344CB8AC3E}">
        <p14:creationId xmlns:p14="http://schemas.microsoft.com/office/powerpoint/2010/main" val="40184490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12192000" cy="6001643"/>
          </a:xfrm>
          <a:prstGeom prst="rect">
            <a:avLst/>
          </a:prstGeom>
          <a:noFill/>
        </p:spPr>
        <p:txBody>
          <a:bodyPr wrap="square" rtlCol="0">
            <a:spAutoFit/>
          </a:bodyPr>
          <a:lstStyle/>
          <a:p>
            <a:pPr lvl="0" algn="just">
              <a:lnSpc>
                <a:spcPct val="200000"/>
              </a:lnSpc>
            </a:pPr>
            <a:r>
              <a:rPr lang="fr-FR" sz="3200" dirty="0" smtClean="0"/>
              <a:t>Pour </a:t>
            </a:r>
            <a:r>
              <a:rPr lang="fr-FR" sz="3200" dirty="0"/>
              <a:t>mettre le caractère lu dans une variable </a:t>
            </a:r>
            <a:r>
              <a:rPr lang="fr-FR" sz="3200" dirty="0" err="1"/>
              <a:t>caractere</a:t>
            </a:r>
            <a:r>
              <a:rPr lang="fr-FR" sz="3200" dirty="0"/>
              <a:t>, on écrit</a:t>
            </a:r>
          </a:p>
          <a:p>
            <a:pPr algn="just">
              <a:lnSpc>
                <a:spcPct val="200000"/>
              </a:lnSpc>
            </a:pPr>
            <a:r>
              <a:rPr lang="fr-FR" sz="3200" dirty="0" smtClean="0"/>
              <a:t>	</a:t>
            </a:r>
            <a:r>
              <a:rPr lang="fr-FR" sz="3200" dirty="0" err="1" smtClean="0"/>
              <a:t>caractere</a:t>
            </a:r>
            <a:r>
              <a:rPr lang="fr-FR" sz="3200" dirty="0" smtClean="0"/>
              <a:t> </a:t>
            </a:r>
            <a:r>
              <a:rPr lang="fr-FR" sz="3200" dirty="0"/>
              <a:t>= </a:t>
            </a:r>
            <a:r>
              <a:rPr lang="fr-FR" sz="3200" dirty="0" err="1"/>
              <a:t>getchar</a:t>
            </a:r>
            <a:r>
              <a:rPr lang="fr-FR" sz="3200" dirty="0"/>
              <a:t>();</a:t>
            </a:r>
          </a:p>
          <a:p>
            <a:pPr algn="just">
              <a:lnSpc>
                <a:spcPct val="200000"/>
              </a:lnSpc>
            </a:pPr>
            <a:r>
              <a:rPr lang="fr-FR" sz="3200" dirty="0"/>
              <a:t>Lorsqu’elle détecte la fin de fichier, elle retourne l’entier EOF (End Of File), valeur définie dans la librairie </a:t>
            </a:r>
            <a:r>
              <a:rPr lang="fr-FR" sz="3200" dirty="0" err="1"/>
              <a:t>stdio.h</a:t>
            </a:r>
            <a:r>
              <a:rPr lang="fr-FR" sz="3200" dirty="0"/>
              <a:t>. En général, la constante EOF vaut -1</a:t>
            </a:r>
            <a:r>
              <a:rPr lang="fr-FR" sz="3200" dirty="0" smtClean="0"/>
              <a:t>.</a:t>
            </a:r>
            <a:endParaRPr lang="fr-FR" sz="3200" dirty="0"/>
          </a:p>
        </p:txBody>
      </p:sp>
    </p:spTree>
    <p:extLst>
      <p:ext uri="{BB962C8B-B14F-4D97-AF65-F5344CB8AC3E}">
        <p14:creationId xmlns:p14="http://schemas.microsoft.com/office/powerpoint/2010/main" val="426961711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12192000" cy="6001643"/>
          </a:xfrm>
          <a:prstGeom prst="rect">
            <a:avLst/>
          </a:prstGeom>
          <a:noFill/>
        </p:spPr>
        <p:txBody>
          <a:bodyPr wrap="square" rtlCol="0">
            <a:spAutoFit/>
          </a:bodyPr>
          <a:lstStyle/>
          <a:p>
            <a:pPr lvl="0" algn="just">
              <a:lnSpc>
                <a:spcPct val="200000"/>
              </a:lnSpc>
            </a:pPr>
            <a:r>
              <a:rPr lang="fr-FR" sz="3200" dirty="0" smtClean="0"/>
              <a:t>La </a:t>
            </a:r>
            <a:r>
              <a:rPr lang="fr-FR" sz="3200" dirty="0"/>
              <a:t>fonction </a:t>
            </a:r>
            <a:r>
              <a:rPr lang="fr-FR" sz="3200" dirty="0" err="1"/>
              <a:t>putchar</a:t>
            </a:r>
            <a:r>
              <a:rPr lang="fr-FR" sz="3200" dirty="0"/>
              <a:t> écrit </a:t>
            </a:r>
            <a:r>
              <a:rPr lang="fr-FR" sz="3200" i="1" dirty="0" err="1"/>
              <a:t>caractere</a:t>
            </a:r>
            <a:r>
              <a:rPr lang="fr-FR" sz="3200" i="1" dirty="0"/>
              <a:t> </a:t>
            </a:r>
            <a:r>
              <a:rPr lang="fr-FR" sz="3200" dirty="0"/>
              <a:t>sur la sortie standard:</a:t>
            </a:r>
          </a:p>
          <a:p>
            <a:pPr algn="just">
              <a:lnSpc>
                <a:spcPct val="200000"/>
              </a:lnSpc>
            </a:pPr>
            <a:r>
              <a:rPr lang="fr-FR" sz="3200" dirty="0" smtClean="0"/>
              <a:t>	</a:t>
            </a:r>
            <a:r>
              <a:rPr lang="fr-FR" sz="3200" dirty="0" err="1" smtClean="0"/>
              <a:t>putchar</a:t>
            </a:r>
            <a:r>
              <a:rPr lang="fr-FR" sz="3200" dirty="0" smtClean="0"/>
              <a:t>(</a:t>
            </a:r>
            <a:r>
              <a:rPr lang="fr-FR" sz="3200" dirty="0" err="1" smtClean="0"/>
              <a:t>caractere</a:t>
            </a:r>
            <a:r>
              <a:rPr lang="fr-FR" sz="3200" dirty="0"/>
              <a:t>);</a:t>
            </a:r>
          </a:p>
          <a:p>
            <a:pPr algn="just">
              <a:lnSpc>
                <a:spcPct val="200000"/>
              </a:lnSpc>
            </a:pPr>
            <a:r>
              <a:rPr lang="fr-FR" sz="3200" dirty="0"/>
              <a:t>Elle retourne un </a:t>
            </a:r>
            <a:r>
              <a:rPr lang="fr-FR" sz="3200" dirty="0" err="1"/>
              <a:t>int</a:t>
            </a:r>
            <a:r>
              <a:rPr lang="fr-FR" sz="3200" dirty="0"/>
              <a:t> correspondant à l’entier lu ou à la constante EOF en cas d’erreur.</a:t>
            </a:r>
          </a:p>
          <a:p>
            <a:pPr algn="just">
              <a:lnSpc>
                <a:spcPct val="200000"/>
              </a:lnSpc>
            </a:pPr>
            <a:r>
              <a:rPr lang="fr-FR" sz="3200" dirty="0"/>
              <a:t>Par exemple, le programme suivant lit un fichier et le recopie caractère par caractère à l’écran</a:t>
            </a:r>
            <a:r>
              <a:rPr lang="fr-FR" sz="3200" dirty="0" smtClean="0"/>
              <a:t>.</a:t>
            </a:r>
            <a:endParaRPr lang="fr-FR" sz="3200" dirty="0"/>
          </a:p>
        </p:txBody>
      </p:sp>
    </p:spTree>
    <p:extLst>
      <p:ext uri="{BB962C8B-B14F-4D97-AF65-F5344CB8AC3E}">
        <p14:creationId xmlns:p14="http://schemas.microsoft.com/office/powerpoint/2010/main" val="129422226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12192000" cy="6001643"/>
          </a:xfrm>
          <a:prstGeom prst="rect">
            <a:avLst/>
          </a:prstGeom>
          <a:noFill/>
        </p:spPr>
        <p:txBody>
          <a:bodyPr wrap="square" rtlCol="0">
            <a:spAutoFit/>
          </a:bodyPr>
          <a:lstStyle/>
          <a:p>
            <a:pPr lvl="1" algn="just"/>
            <a:r>
              <a:rPr lang="en-US" sz="3200" dirty="0" smtClean="0"/>
              <a:t>#</a:t>
            </a:r>
            <a:r>
              <a:rPr lang="en-US" sz="3200" dirty="0"/>
              <a:t>include &lt;</a:t>
            </a:r>
            <a:r>
              <a:rPr lang="en-US" sz="3200" dirty="0" err="1"/>
              <a:t>stdio.h</a:t>
            </a:r>
            <a:r>
              <a:rPr lang="en-US" sz="3200" dirty="0"/>
              <a:t>&gt;</a:t>
            </a:r>
            <a:endParaRPr lang="fr-FR" sz="3200" dirty="0"/>
          </a:p>
          <a:p>
            <a:pPr lvl="1" algn="just"/>
            <a:r>
              <a:rPr lang="en-US" sz="3200" dirty="0"/>
              <a:t>main()</a:t>
            </a:r>
            <a:endParaRPr lang="fr-FR" sz="3200" dirty="0"/>
          </a:p>
          <a:p>
            <a:pPr lvl="1" algn="just"/>
            <a:r>
              <a:rPr lang="en-US" sz="3200" dirty="0"/>
              <a:t>{</a:t>
            </a:r>
            <a:endParaRPr lang="fr-FR" sz="3200" dirty="0"/>
          </a:p>
          <a:p>
            <a:pPr lvl="2" algn="just"/>
            <a:r>
              <a:rPr lang="en-US" sz="3200" dirty="0"/>
              <a:t>char c;</a:t>
            </a:r>
            <a:endParaRPr lang="fr-FR" sz="3200" dirty="0"/>
          </a:p>
          <a:p>
            <a:pPr lvl="2" algn="just"/>
            <a:r>
              <a:rPr lang="en-US" sz="3200" dirty="0"/>
              <a:t>while ((c = </a:t>
            </a:r>
            <a:r>
              <a:rPr lang="en-US" sz="3200" dirty="0" err="1"/>
              <a:t>getchar</a:t>
            </a:r>
            <a:r>
              <a:rPr lang="en-US" sz="3200" dirty="0"/>
              <a:t>()) != </a:t>
            </a:r>
            <a:r>
              <a:rPr lang="fr-FR" sz="3200" dirty="0"/>
              <a:t>EOF)</a:t>
            </a:r>
          </a:p>
          <a:p>
            <a:pPr lvl="2" algn="just"/>
            <a:r>
              <a:rPr lang="fr-FR" sz="3200" dirty="0" err="1"/>
              <a:t>putchar</a:t>
            </a:r>
            <a:r>
              <a:rPr lang="fr-FR" sz="3200" dirty="0"/>
              <a:t>(c);</a:t>
            </a:r>
          </a:p>
          <a:p>
            <a:pPr lvl="1" algn="just"/>
            <a:r>
              <a:rPr lang="fr-FR" sz="3200" dirty="0"/>
              <a:t>}</a:t>
            </a:r>
          </a:p>
          <a:p>
            <a:pPr algn="just"/>
            <a:r>
              <a:rPr lang="fr-FR" sz="3200" dirty="0" smtClean="0"/>
              <a:t>Notons </a:t>
            </a:r>
            <a:r>
              <a:rPr lang="fr-FR" sz="3200" dirty="0"/>
              <a:t>que l’expression (c = </a:t>
            </a:r>
            <a:r>
              <a:rPr lang="fr-FR" sz="3200" dirty="0" err="1"/>
              <a:t>getchar</a:t>
            </a:r>
            <a:r>
              <a:rPr lang="fr-FR" sz="3200" dirty="0"/>
              <a:t>()) dans le programme précédent a pour valeur la valeur de l’expression </a:t>
            </a:r>
            <a:r>
              <a:rPr lang="fr-FR" sz="3200" dirty="0" err="1"/>
              <a:t>getchar</a:t>
            </a:r>
            <a:r>
              <a:rPr lang="fr-FR" sz="3200" dirty="0"/>
              <a:t>() qui est de type </a:t>
            </a:r>
            <a:r>
              <a:rPr lang="fr-FR" sz="3200" dirty="0" err="1"/>
              <a:t>int</a:t>
            </a:r>
            <a:r>
              <a:rPr lang="fr-FR" sz="3200" dirty="0"/>
              <a:t>. Le test (c = </a:t>
            </a:r>
            <a:r>
              <a:rPr lang="fr-FR" sz="3200" dirty="0" err="1"/>
              <a:t>getchar</a:t>
            </a:r>
            <a:r>
              <a:rPr lang="fr-FR" sz="3200" dirty="0"/>
              <a:t>()) != EOF compare donc bien deux objets de type </a:t>
            </a:r>
            <a:r>
              <a:rPr lang="fr-FR" sz="3200" dirty="0" err="1"/>
              <a:t>int</a:t>
            </a:r>
            <a:r>
              <a:rPr lang="fr-FR" sz="3200" dirty="0"/>
              <a:t> (signés). Ce n’est par contre pas le cas dans le programme suivant </a:t>
            </a:r>
            <a:r>
              <a:rPr lang="fr-FR" sz="3200" dirty="0" smtClean="0"/>
              <a:t>:</a:t>
            </a:r>
            <a:endParaRPr lang="fr-FR" sz="3200" dirty="0"/>
          </a:p>
        </p:txBody>
      </p:sp>
    </p:spTree>
    <p:extLst>
      <p:ext uri="{BB962C8B-B14F-4D97-AF65-F5344CB8AC3E}">
        <p14:creationId xmlns:p14="http://schemas.microsoft.com/office/powerpoint/2010/main" val="5617533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12192000" cy="6001643"/>
          </a:xfrm>
          <a:prstGeom prst="rect">
            <a:avLst/>
          </a:prstGeom>
          <a:noFill/>
        </p:spPr>
        <p:txBody>
          <a:bodyPr wrap="square" rtlCol="0">
            <a:spAutoFit/>
          </a:bodyPr>
          <a:lstStyle/>
          <a:p>
            <a:pPr lvl="1" algn="just"/>
            <a:r>
              <a:rPr lang="en-US" sz="3200" dirty="0" smtClean="0"/>
              <a:t>#</a:t>
            </a:r>
            <a:r>
              <a:rPr lang="en-US" sz="3200" dirty="0"/>
              <a:t>include &lt;</a:t>
            </a:r>
            <a:r>
              <a:rPr lang="en-US" sz="3200" dirty="0" err="1"/>
              <a:t>stdio.h</a:t>
            </a:r>
            <a:r>
              <a:rPr lang="en-US" sz="3200" dirty="0"/>
              <a:t>&gt;</a:t>
            </a:r>
            <a:endParaRPr lang="fr-FR" sz="3200" dirty="0"/>
          </a:p>
          <a:p>
            <a:pPr lvl="1" algn="just"/>
            <a:r>
              <a:rPr lang="en-US" sz="3200" dirty="0"/>
              <a:t>main()</a:t>
            </a:r>
            <a:endParaRPr lang="fr-FR" sz="3200" dirty="0"/>
          </a:p>
          <a:p>
            <a:pPr lvl="1" algn="just"/>
            <a:r>
              <a:rPr lang="en-US" sz="3200" dirty="0"/>
              <a:t>{</a:t>
            </a:r>
            <a:endParaRPr lang="fr-FR" sz="3200" dirty="0"/>
          </a:p>
          <a:p>
            <a:pPr lvl="2" algn="just"/>
            <a:r>
              <a:rPr lang="en-US" sz="3200" dirty="0"/>
              <a:t>char c;</a:t>
            </a:r>
            <a:endParaRPr lang="fr-FR" sz="3200" dirty="0"/>
          </a:p>
          <a:p>
            <a:pPr lvl="2" algn="just"/>
            <a:r>
              <a:rPr lang="en-US" sz="3200" dirty="0"/>
              <a:t>do</a:t>
            </a:r>
            <a:endParaRPr lang="fr-FR" sz="3200" dirty="0"/>
          </a:p>
          <a:p>
            <a:pPr lvl="2" algn="just"/>
            <a:r>
              <a:rPr lang="en-US" sz="3200" dirty="0"/>
              <a:t>{</a:t>
            </a:r>
            <a:endParaRPr lang="fr-FR" sz="3200" dirty="0"/>
          </a:p>
          <a:p>
            <a:pPr lvl="3" algn="just"/>
            <a:r>
              <a:rPr lang="en-US" sz="3200" dirty="0"/>
              <a:t>c = </a:t>
            </a:r>
            <a:r>
              <a:rPr lang="en-US" sz="3200" dirty="0" err="1"/>
              <a:t>getchar</a:t>
            </a:r>
            <a:r>
              <a:rPr lang="en-US" sz="3200" dirty="0"/>
              <a:t>();</a:t>
            </a:r>
            <a:endParaRPr lang="fr-FR" sz="3200" dirty="0"/>
          </a:p>
          <a:p>
            <a:pPr lvl="3" algn="just"/>
            <a:r>
              <a:rPr lang="en-US" sz="3200" dirty="0"/>
              <a:t>if (c != EOF)</a:t>
            </a:r>
            <a:endParaRPr lang="fr-FR" sz="3200" dirty="0"/>
          </a:p>
          <a:p>
            <a:pPr lvl="3" algn="just"/>
            <a:r>
              <a:rPr lang="en-US" sz="3200" dirty="0" err="1"/>
              <a:t>putchar</a:t>
            </a:r>
            <a:r>
              <a:rPr lang="en-US" sz="3200" dirty="0"/>
              <a:t>(c);</a:t>
            </a:r>
            <a:endParaRPr lang="fr-FR" sz="3200" dirty="0"/>
          </a:p>
          <a:p>
            <a:pPr lvl="2" algn="just"/>
            <a:r>
              <a:rPr lang="en-US" sz="3200" dirty="0"/>
              <a:t>}</a:t>
            </a:r>
            <a:endParaRPr lang="fr-FR" sz="3200" dirty="0"/>
          </a:p>
          <a:p>
            <a:pPr lvl="2" algn="just"/>
            <a:r>
              <a:rPr lang="en-US" sz="3200" dirty="0"/>
              <a:t>while (c != EOF);</a:t>
            </a:r>
            <a:endParaRPr lang="fr-FR" sz="3200" dirty="0"/>
          </a:p>
          <a:p>
            <a:pPr lvl="1" algn="just"/>
            <a:r>
              <a:rPr lang="fr-FR" sz="3200" dirty="0" smtClean="0"/>
              <a:t>}</a:t>
            </a:r>
            <a:endParaRPr lang="fr-FR" sz="3200" dirty="0"/>
          </a:p>
        </p:txBody>
      </p:sp>
    </p:spTree>
    <p:extLst>
      <p:ext uri="{BB962C8B-B14F-4D97-AF65-F5344CB8AC3E}">
        <p14:creationId xmlns:p14="http://schemas.microsoft.com/office/powerpoint/2010/main" val="7132433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12192000" cy="5016758"/>
          </a:xfrm>
          <a:prstGeom prst="rect">
            <a:avLst/>
          </a:prstGeom>
          <a:noFill/>
        </p:spPr>
        <p:txBody>
          <a:bodyPr wrap="square" rtlCol="0">
            <a:spAutoFit/>
          </a:bodyPr>
          <a:lstStyle/>
          <a:p>
            <a:pPr algn="just">
              <a:lnSpc>
                <a:spcPct val="200000"/>
              </a:lnSpc>
            </a:pPr>
            <a:r>
              <a:rPr lang="fr-FR" sz="3200" dirty="0" smtClean="0"/>
              <a:t>Ici</a:t>
            </a:r>
            <a:r>
              <a:rPr lang="fr-FR" sz="3200" dirty="0"/>
              <a:t>, le test c != EOF compare un objet de type char et la constante EOF qui vaut -1</a:t>
            </a:r>
            <a:r>
              <a:rPr lang="fr-FR" sz="3200" dirty="0" smtClean="0"/>
              <a:t>. </a:t>
            </a:r>
            <a:r>
              <a:rPr lang="fr-FR" sz="3200" dirty="0"/>
              <a:t>Si le type char est signé, alors le caractère de code 255, ÿ, sera converti en l’entier -1. La rencontre du caractère ÿ sera donc interprétée comme une fin de fichier</a:t>
            </a:r>
            <a:r>
              <a:rPr lang="fr-FR" sz="3200" dirty="0" smtClean="0"/>
              <a:t>.</a:t>
            </a:r>
            <a:endParaRPr lang="fr-FR" sz="3200" dirty="0"/>
          </a:p>
        </p:txBody>
      </p:sp>
    </p:spTree>
    <p:extLst>
      <p:ext uri="{BB962C8B-B14F-4D97-AF65-F5344CB8AC3E}">
        <p14:creationId xmlns:p14="http://schemas.microsoft.com/office/powerpoint/2010/main" val="7216429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12192000" cy="3046988"/>
          </a:xfrm>
          <a:prstGeom prst="rect">
            <a:avLst/>
          </a:prstGeom>
          <a:noFill/>
        </p:spPr>
        <p:txBody>
          <a:bodyPr wrap="square" rtlCol="0">
            <a:spAutoFit/>
          </a:bodyPr>
          <a:lstStyle/>
          <a:p>
            <a:pPr algn="just">
              <a:lnSpc>
                <a:spcPct val="200000"/>
              </a:lnSpc>
            </a:pPr>
            <a:r>
              <a:rPr lang="fr-FR" sz="3200" dirty="0" smtClean="0"/>
              <a:t>Il </a:t>
            </a:r>
            <a:r>
              <a:rPr lang="fr-FR" sz="3200" dirty="0"/>
              <a:t>est donc recommandé de déclarer de type </a:t>
            </a:r>
            <a:r>
              <a:rPr lang="fr-FR" sz="3200" dirty="0" err="1"/>
              <a:t>int</a:t>
            </a:r>
            <a:r>
              <a:rPr lang="fr-FR" sz="3200" dirty="0"/>
              <a:t> (et non char) une variable destinée à recevoir un caractère lu par </a:t>
            </a:r>
            <a:r>
              <a:rPr lang="fr-FR" sz="3200" dirty="0" err="1"/>
              <a:t>getchar</a:t>
            </a:r>
            <a:r>
              <a:rPr lang="fr-FR" sz="3200" dirty="0"/>
              <a:t> afin de permettre la détection de fin de fichier.</a:t>
            </a:r>
          </a:p>
        </p:txBody>
      </p:sp>
    </p:spTree>
    <p:extLst>
      <p:ext uri="{BB962C8B-B14F-4D97-AF65-F5344CB8AC3E}">
        <p14:creationId xmlns:p14="http://schemas.microsoft.com/office/powerpoint/2010/main" val="21004812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12192000" cy="6001643"/>
          </a:xfrm>
          <a:prstGeom prst="rect">
            <a:avLst/>
          </a:prstGeom>
        </p:spPr>
        <p:txBody>
          <a:bodyPr wrap="square">
            <a:spAutoFit/>
          </a:bodyPr>
          <a:lstStyle/>
          <a:p>
            <a:pPr algn="just">
              <a:lnSpc>
                <a:spcPct val="200000"/>
              </a:lnSpc>
            </a:pPr>
            <a:r>
              <a:rPr lang="fr-FR" sz="3200" b="1" dirty="0"/>
              <a:t>I.6. Les directives au préprocesseur.</a:t>
            </a:r>
          </a:p>
          <a:p>
            <a:pPr algn="just">
              <a:lnSpc>
                <a:spcPct val="200000"/>
              </a:lnSpc>
            </a:pPr>
            <a:r>
              <a:rPr lang="fr-FR" sz="3200" dirty="0"/>
              <a:t>Le préprocesseur est un programme exécuté lors de la </a:t>
            </a:r>
            <a:r>
              <a:rPr lang="fr-FR" sz="3200" dirty="0" err="1"/>
              <a:t>premiére</a:t>
            </a:r>
            <a:r>
              <a:rPr lang="fr-FR" sz="3200" dirty="0"/>
              <a:t> phase de la compilation</a:t>
            </a:r>
            <a:r>
              <a:rPr lang="fr-FR" sz="3200" dirty="0" smtClean="0"/>
              <a:t>. Il effectue des modifications textuelles sur le fichier source à partir de </a:t>
            </a:r>
            <a:r>
              <a:rPr lang="fr-FR" sz="3200" i="1" dirty="0" smtClean="0"/>
              <a:t>directives</a:t>
            </a:r>
            <a:r>
              <a:rPr lang="fr-FR" sz="3200" dirty="0" smtClean="0"/>
              <a:t>. </a:t>
            </a:r>
            <a:r>
              <a:rPr lang="fr-FR" sz="3200" dirty="0"/>
              <a:t>Les différentes directives au préprocesseur, introduites par le </a:t>
            </a:r>
            <a:r>
              <a:rPr lang="fr-FR" sz="3200" dirty="0" smtClean="0"/>
              <a:t>caractère </a:t>
            </a:r>
            <a:r>
              <a:rPr lang="fr-FR" sz="3200" dirty="0"/>
              <a:t>#, ont pour but</a:t>
            </a:r>
            <a:r>
              <a:rPr lang="fr-FR" sz="3200" dirty="0" smtClean="0"/>
              <a:t>:</a:t>
            </a:r>
            <a:endParaRPr lang="fr-FR" sz="3200" dirty="0"/>
          </a:p>
        </p:txBody>
      </p:sp>
    </p:spTree>
    <p:extLst>
      <p:ext uri="{BB962C8B-B14F-4D97-AF65-F5344CB8AC3E}">
        <p14:creationId xmlns:p14="http://schemas.microsoft.com/office/powerpoint/2010/main" val="3323388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12192000" cy="3876639"/>
          </a:xfrm>
          <a:prstGeom prst="rect">
            <a:avLst/>
          </a:prstGeom>
        </p:spPr>
        <p:txBody>
          <a:bodyPr wrap="square">
            <a:spAutoFit/>
          </a:bodyPr>
          <a:lstStyle/>
          <a:p>
            <a:pPr marL="457200" lvl="0" indent="-457200" algn="just">
              <a:lnSpc>
                <a:spcPct val="200000"/>
              </a:lnSpc>
              <a:buFont typeface="Wingdings" panose="05000000000000000000" pitchFamily="2" charset="2"/>
              <a:buChar char="Ø"/>
            </a:pPr>
            <a:r>
              <a:rPr lang="fr-FR" sz="3200" dirty="0" smtClean="0"/>
              <a:t>l’incorporation </a:t>
            </a:r>
            <a:r>
              <a:rPr lang="fr-FR" sz="3200" dirty="0"/>
              <a:t>de fichiers source (#</a:t>
            </a:r>
            <a:r>
              <a:rPr lang="fr-FR" sz="3200" dirty="0" err="1"/>
              <a:t>include</a:t>
            </a:r>
            <a:r>
              <a:rPr lang="fr-FR" sz="3200" dirty="0"/>
              <a:t>),</a:t>
            </a:r>
          </a:p>
          <a:p>
            <a:pPr marL="457200" lvl="0" indent="-457200" algn="just">
              <a:lnSpc>
                <a:spcPct val="200000"/>
              </a:lnSpc>
              <a:buFont typeface="Wingdings" panose="05000000000000000000" pitchFamily="2" charset="2"/>
              <a:buChar char="Ø"/>
            </a:pPr>
            <a:r>
              <a:rPr lang="fr-FR" sz="3200" dirty="0"/>
              <a:t>la définition de constantes symboliques et de macros (#</a:t>
            </a:r>
            <a:r>
              <a:rPr lang="fr-FR" sz="3200" dirty="0" err="1"/>
              <a:t>define</a:t>
            </a:r>
            <a:r>
              <a:rPr lang="fr-FR" sz="3200" dirty="0"/>
              <a:t>),</a:t>
            </a:r>
          </a:p>
          <a:p>
            <a:pPr marL="457200" lvl="0" indent="-457200" algn="just">
              <a:lnSpc>
                <a:spcPct val="200000"/>
              </a:lnSpc>
              <a:buFont typeface="Wingdings" panose="05000000000000000000" pitchFamily="2" charset="2"/>
              <a:buChar char="Ø"/>
            </a:pPr>
            <a:r>
              <a:rPr lang="fr-FR" sz="3200" dirty="0"/>
              <a:t>la compilation conditionnelle (#if, #</a:t>
            </a:r>
            <a:r>
              <a:rPr lang="fr-FR" sz="3200" dirty="0" err="1"/>
              <a:t>ifdef</a:t>
            </a:r>
            <a:r>
              <a:rPr lang="fr-FR" sz="3200" dirty="0"/>
              <a:t>,...).</a:t>
            </a:r>
          </a:p>
        </p:txBody>
      </p:sp>
    </p:spTree>
    <p:extLst>
      <p:ext uri="{BB962C8B-B14F-4D97-AF65-F5344CB8AC3E}">
        <p14:creationId xmlns:p14="http://schemas.microsoft.com/office/powerpoint/2010/main" val="10741578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132856"/>
            <a:ext cx="12192000" cy="1685077"/>
          </a:xfrm>
          <a:prstGeom prst="rect">
            <a:avLst/>
          </a:prstGeom>
          <a:noFill/>
        </p:spPr>
        <p:txBody>
          <a:bodyPr wrap="square" rtlCol="0">
            <a:spAutoFit/>
          </a:bodyPr>
          <a:lstStyle/>
          <a:p>
            <a:pPr algn="ctr">
              <a:lnSpc>
                <a:spcPct val="150000"/>
              </a:lnSpc>
            </a:pPr>
            <a:r>
              <a:rPr lang="fr-FR" sz="3600" dirty="0" smtClean="0">
                <a:solidFill>
                  <a:srgbClr val="FFFF00"/>
                </a:solidFill>
                <a:latin typeface="Aharoni" panose="02010803020104030203" pitchFamily="2" charset="-79"/>
                <a:cs typeface="Aharoni" panose="02010803020104030203" pitchFamily="2" charset="-79"/>
              </a:rPr>
              <a:t>A QUI REVIENT LA RESPONSABLITE DE LA REUSSITE D’UNE FORMATION?</a:t>
            </a:r>
            <a:endParaRPr lang="fr-FR" sz="3600" dirty="0" smtClean="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80465917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8848"/>
            <a:ext cx="12192000" cy="6001643"/>
          </a:xfrm>
          <a:prstGeom prst="rect">
            <a:avLst/>
          </a:prstGeom>
        </p:spPr>
        <p:txBody>
          <a:bodyPr wrap="square">
            <a:spAutoFit/>
          </a:bodyPr>
          <a:lstStyle/>
          <a:p>
            <a:pPr algn="just">
              <a:lnSpc>
                <a:spcPct val="200000"/>
              </a:lnSpc>
            </a:pPr>
            <a:r>
              <a:rPr lang="fr-FR" sz="3200" b="1" dirty="0"/>
              <a:t>I.6.1. La directive </a:t>
            </a:r>
            <a:r>
              <a:rPr lang="fr-FR" sz="3200" b="1" i="1" dirty="0"/>
              <a:t>#</a:t>
            </a:r>
            <a:r>
              <a:rPr lang="fr-FR" sz="3200" b="1" i="1" dirty="0" err="1"/>
              <a:t>include</a:t>
            </a:r>
            <a:r>
              <a:rPr lang="fr-FR" sz="3200" b="1" dirty="0"/>
              <a:t>.</a:t>
            </a:r>
          </a:p>
          <a:p>
            <a:pPr algn="just">
              <a:lnSpc>
                <a:spcPct val="200000"/>
              </a:lnSpc>
            </a:pPr>
            <a:r>
              <a:rPr lang="fr-FR" sz="3200" dirty="0"/>
              <a:t>Elle permet d’incorporer dans le fichier source le texte figurant dans un autre fichier. Ce dernier peut être un fichier en-tête de la librairie standard (</a:t>
            </a:r>
            <a:r>
              <a:rPr lang="fr-FR" sz="3200" dirty="0" err="1"/>
              <a:t>stdio.h</a:t>
            </a:r>
            <a:r>
              <a:rPr lang="fr-FR" sz="3200" dirty="0"/>
              <a:t>, </a:t>
            </a:r>
            <a:r>
              <a:rPr lang="fr-FR" sz="3200" dirty="0" err="1"/>
              <a:t>math.h</a:t>
            </a:r>
            <a:r>
              <a:rPr lang="fr-FR" sz="3200" dirty="0"/>
              <a:t>,...) ou n’importe quel autre fichier. La directive #</a:t>
            </a:r>
            <a:r>
              <a:rPr lang="fr-FR" sz="3200" dirty="0" err="1"/>
              <a:t>include</a:t>
            </a:r>
            <a:r>
              <a:rPr lang="fr-FR" sz="3200" dirty="0"/>
              <a:t> possède deux syntaxes voisines</a:t>
            </a:r>
            <a:r>
              <a:rPr lang="fr-FR" sz="3200" dirty="0" smtClean="0"/>
              <a:t>:</a:t>
            </a:r>
            <a:endParaRPr lang="fr-FR" sz="3200" dirty="0"/>
          </a:p>
        </p:txBody>
      </p:sp>
    </p:spTree>
    <p:extLst>
      <p:ext uri="{BB962C8B-B14F-4D97-AF65-F5344CB8AC3E}">
        <p14:creationId xmlns:p14="http://schemas.microsoft.com/office/powerpoint/2010/main" val="37000513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8848"/>
            <a:ext cx="12192000" cy="5016758"/>
          </a:xfrm>
          <a:prstGeom prst="rect">
            <a:avLst/>
          </a:prstGeom>
        </p:spPr>
        <p:txBody>
          <a:bodyPr wrap="square">
            <a:spAutoFit/>
          </a:bodyPr>
          <a:lstStyle/>
          <a:p>
            <a:pPr marL="457200" lvl="0" indent="-457200" algn="just">
              <a:lnSpc>
                <a:spcPct val="200000"/>
              </a:lnSpc>
              <a:buFont typeface="Wingdings" panose="05000000000000000000" pitchFamily="2" charset="2"/>
              <a:buChar char="Ø"/>
            </a:pPr>
            <a:r>
              <a:rPr lang="fr-FR" sz="3200" b="1" i="1" dirty="0" smtClean="0"/>
              <a:t>#</a:t>
            </a:r>
            <a:r>
              <a:rPr lang="fr-FR" sz="3200" b="1" i="1" dirty="0" err="1"/>
              <a:t>include</a:t>
            </a:r>
            <a:r>
              <a:rPr lang="fr-FR" sz="3200" b="1" i="1" dirty="0"/>
              <a:t> &lt;nom-de-fichier&gt;</a:t>
            </a:r>
            <a:r>
              <a:rPr lang="fr-FR" sz="3200" dirty="0"/>
              <a:t> recherche le fichier mentionné dans un ou plusieurs répertoires systèmes définis par </a:t>
            </a:r>
            <a:r>
              <a:rPr lang="fr-FR" sz="3200" dirty="0" smtClean="0"/>
              <a:t>l’implémentation;</a:t>
            </a:r>
            <a:endParaRPr lang="fr-FR" sz="3200" dirty="0"/>
          </a:p>
          <a:p>
            <a:pPr marL="457200" lvl="0" indent="-457200" algn="just">
              <a:lnSpc>
                <a:spcPct val="200000"/>
              </a:lnSpc>
              <a:buFont typeface="Wingdings" panose="05000000000000000000" pitchFamily="2" charset="2"/>
              <a:buChar char="Ø"/>
            </a:pPr>
            <a:r>
              <a:rPr lang="fr-FR" sz="3200" b="1" i="1" dirty="0"/>
              <a:t>#</a:t>
            </a:r>
            <a:r>
              <a:rPr lang="fr-FR" sz="3200" b="1" i="1" dirty="0" err="1"/>
              <a:t>include</a:t>
            </a:r>
            <a:r>
              <a:rPr lang="fr-FR" sz="3200" b="1" i="1" dirty="0"/>
              <a:t> "nom-de-fichier" </a:t>
            </a:r>
            <a:r>
              <a:rPr lang="fr-FR" sz="3200" dirty="0"/>
              <a:t>recherche le fichier dans le répertoire courant (celui où se trouve le fichier source</a:t>
            </a:r>
            <a:r>
              <a:rPr lang="fr-FR" sz="3200" dirty="0" smtClean="0"/>
              <a:t>).</a:t>
            </a:r>
            <a:endParaRPr lang="fr-FR" sz="3200" dirty="0"/>
          </a:p>
        </p:txBody>
      </p:sp>
    </p:spTree>
    <p:extLst>
      <p:ext uri="{BB962C8B-B14F-4D97-AF65-F5344CB8AC3E}">
        <p14:creationId xmlns:p14="http://schemas.microsoft.com/office/powerpoint/2010/main" val="26965871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8848"/>
            <a:ext cx="12192000" cy="3876639"/>
          </a:xfrm>
          <a:prstGeom prst="rect">
            <a:avLst/>
          </a:prstGeom>
        </p:spPr>
        <p:txBody>
          <a:bodyPr wrap="square">
            <a:spAutoFit/>
          </a:bodyPr>
          <a:lstStyle/>
          <a:p>
            <a:pPr marL="457200" indent="-457200" algn="just">
              <a:lnSpc>
                <a:spcPct val="200000"/>
              </a:lnSpc>
              <a:buFont typeface="Wingdings" panose="05000000000000000000" pitchFamily="2" charset="2"/>
              <a:buChar char="ü"/>
            </a:pPr>
            <a:r>
              <a:rPr lang="fr-FR" sz="3200" dirty="0" smtClean="0"/>
              <a:t>La </a:t>
            </a:r>
            <a:r>
              <a:rPr lang="fr-FR" sz="3200" dirty="0"/>
              <a:t>première syntaxe est généralement utilisée pour les fichiers en-tête de la librairie </a:t>
            </a:r>
            <a:r>
              <a:rPr lang="fr-FR" sz="3200" dirty="0" smtClean="0"/>
              <a:t>standard,</a:t>
            </a:r>
          </a:p>
          <a:p>
            <a:pPr marL="457200" indent="-457200" algn="just">
              <a:lnSpc>
                <a:spcPct val="200000"/>
              </a:lnSpc>
              <a:buFont typeface="Wingdings" panose="05000000000000000000" pitchFamily="2" charset="2"/>
              <a:buChar char="ü"/>
            </a:pPr>
            <a:r>
              <a:rPr lang="fr-FR" sz="3200" dirty="0" smtClean="0"/>
              <a:t>tandis </a:t>
            </a:r>
            <a:r>
              <a:rPr lang="fr-FR" sz="3200" dirty="0"/>
              <a:t>que la seconde est plutôt destinée aux fichiers créés par l’utilisateur.</a:t>
            </a:r>
          </a:p>
        </p:txBody>
      </p:sp>
    </p:spTree>
    <p:extLst>
      <p:ext uri="{BB962C8B-B14F-4D97-AF65-F5344CB8AC3E}">
        <p14:creationId xmlns:p14="http://schemas.microsoft.com/office/powerpoint/2010/main" val="23360672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8847"/>
            <a:ext cx="12192000" cy="4031873"/>
          </a:xfrm>
          <a:prstGeom prst="rect">
            <a:avLst/>
          </a:prstGeom>
        </p:spPr>
        <p:txBody>
          <a:bodyPr wrap="square">
            <a:spAutoFit/>
          </a:bodyPr>
          <a:lstStyle/>
          <a:p>
            <a:pPr algn="just">
              <a:lnSpc>
                <a:spcPct val="200000"/>
              </a:lnSpc>
            </a:pPr>
            <a:r>
              <a:rPr lang="fr-FR" sz="3200" b="1" dirty="0"/>
              <a:t>I.6.2. La directive </a:t>
            </a:r>
            <a:r>
              <a:rPr lang="fr-FR" sz="3200" b="1" i="1" dirty="0"/>
              <a:t>#</a:t>
            </a:r>
            <a:r>
              <a:rPr lang="fr-FR" sz="3200" b="1" i="1" dirty="0" err="1"/>
              <a:t>define</a:t>
            </a:r>
            <a:r>
              <a:rPr lang="fr-FR" sz="3200" b="1" i="1" dirty="0"/>
              <a:t>.</a:t>
            </a:r>
            <a:endParaRPr lang="fr-FR" sz="3200" b="1" dirty="0"/>
          </a:p>
          <a:p>
            <a:pPr algn="just">
              <a:lnSpc>
                <a:spcPct val="200000"/>
              </a:lnSpc>
            </a:pPr>
            <a:r>
              <a:rPr lang="fr-FR" sz="3200" dirty="0"/>
              <a:t>La directive #</a:t>
            </a:r>
            <a:r>
              <a:rPr lang="fr-FR" sz="3200" dirty="0" err="1"/>
              <a:t>define</a:t>
            </a:r>
            <a:r>
              <a:rPr lang="fr-FR" sz="3200" dirty="0"/>
              <a:t> permet de définir:</a:t>
            </a:r>
          </a:p>
          <a:p>
            <a:pPr marL="914400" lvl="1" indent="-457200" algn="just">
              <a:lnSpc>
                <a:spcPct val="200000"/>
              </a:lnSpc>
              <a:buFont typeface="Wingdings" panose="05000000000000000000" pitchFamily="2" charset="2"/>
              <a:buChar char="Ø"/>
            </a:pPr>
            <a:r>
              <a:rPr lang="fr-FR" sz="3200" dirty="0"/>
              <a:t>des constantes symboliques,</a:t>
            </a:r>
          </a:p>
          <a:p>
            <a:pPr marL="914400" lvl="1" indent="-457200" algn="just">
              <a:lnSpc>
                <a:spcPct val="200000"/>
              </a:lnSpc>
              <a:buFont typeface="Wingdings" panose="05000000000000000000" pitchFamily="2" charset="2"/>
              <a:buChar char="Ø"/>
            </a:pPr>
            <a:r>
              <a:rPr lang="fr-FR" sz="3200" dirty="0"/>
              <a:t>des macros avec paramètres</a:t>
            </a:r>
            <a:r>
              <a:rPr lang="fr-FR" sz="3200" dirty="0" smtClean="0"/>
              <a:t>.</a:t>
            </a:r>
            <a:endParaRPr lang="fr-FR" sz="3200" dirty="0"/>
          </a:p>
        </p:txBody>
      </p:sp>
    </p:spTree>
    <p:extLst>
      <p:ext uri="{BB962C8B-B14F-4D97-AF65-F5344CB8AC3E}">
        <p14:creationId xmlns:p14="http://schemas.microsoft.com/office/powerpoint/2010/main" val="226412633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8847"/>
            <a:ext cx="12192000" cy="6986528"/>
          </a:xfrm>
          <a:prstGeom prst="rect">
            <a:avLst/>
          </a:prstGeom>
        </p:spPr>
        <p:txBody>
          <a:bodyPr wrap="square">
            <a:spAutoFit/>
          </a:bodyPr>
          <a:lstStyle/>
          <a:p>
            <a:pPr algn="just">
              <a:lnSpc>
                <a:spcPct val="200000"/>
              </a:lnSpc>
            </a:pPr>
            <a:r>
              <a:rPr lang="fr-FR" sz="3200" b="1" dirty="0" smtClean="0"/>
              <a:t>a</a:t>
            </a:r>
            <a:r>
              <a:rPr lang="fr-FR" sz="3200" b="1" dirty="0"/>
              <a:t>) Définition de constantes symboliques.</a:t>
            </a:r>
            <a:endParaRPr lang="fr-FR" sz="3200" b="1" i="1" dirty="0"/>
          </a:p>
          <a:p>
            <a:pPr algn="just">
              <a:lnSpc>
                <a:spcPct val="200000"/>
              </a:lnSpc>
            </a:pPr>
            <a:r>
              <a:rPr lang="fr-FR" sz="3200" dirty="0"/>
              <a:t>La directive </a:t>
            </a:r>
            <a:r>
              <a:rPr lang="fr-FR" sz="3200" dirty="0" smtClean="0"/>
              <a:t>: </a:t>
            </a:r>
            <a:r>
              <a:rPr lang="fr-FR" sz="3200" b="1" i="1" dirty="0" smtClean="0"/>
              <a:t>#</a:t>
            </a:r>
            <a:r>
              <a:rPr lang="fr-FR" sz="3200" b="1" i="1" dirty="0" err="1"/>
              <a:t>define</a:t>
            </a:r>
            <a:r>
              <a:rPr lang="fr-FR" sz="3200" b="1" i="1" dirty="0"/>
              <a:t> nom reste-de-la-ligne</a:t>
            </a:r>
            <a:endParaRPr lang="fr-FR" sz="3200" dirty="0"/>
          </a:p>
          <a:p>
            <a:pPr algn="just">
              <a:lnSpc>
                <a:spcPct val="200000"/>
              </a:lnSpc>
            </a:pPr>
            <a:r>
              <a:rPr lang="fr-FR" sz="3200" dirty="0"/>
              <a:t>demande au </a:t>
            </a:r>
            <a:r>
              <a:rPr lang="fr-FR" sz="3200" dirty="0" smtClean="0"/>
              <a:t>préprocesseur </a:t>
            </a:r>
            <a:r>
              <a:rPr lang="fr-FR" sz="3200" dirty="0"/>
              <a:t>de substituer toute </a:t>
            </a:r>
            <a:r>
              <a:rPr lang="fr-FR" sz="3200" dirty="0" err="1"/>
              <a:t>occurence</a:t>
            </a:r>
            <a:r>
              <a:rPr lang="fr-FR" sz="3200" dirty="0"/>
              <a:t> de </a:t>
            </a:r>
            <a:r>
              <a:rPr lang="fr-FR" sz="3200" b="1" i="1" dirty="0"/>
              <a:t>nom</a:t>
            </a:r>
            <a:r>
              <a:rPr lang="fr-FR" sz="3200" i="1" dirty="0"/>
              <a:t> </a:t>
            </a:r>
            <a:r>
              <a:rPr lang="fr-FR" sz="3200" dirty="0"/>
              <a:t>par la chaîne de caractères </a:t>
            </a:r>
            <a:r>
              <a:rPr lang="fr-FR" sz="3200" b="1" i="1" dirty="0"/>
              <a:t>reste-de-la-ligne</a:t>
            </a:r>
            <a:r>
              <a:rPr lang="fr-FR" sz="3200" i="1" dirty="0"/>
              <a:t> </a:t>
            </a:r>
            <a:r>
              <a:rPr lang="fr-FR" sz="3200" dirty="0"/>
              <a:t>dans la suite du fichier source. Son utilité principale est de donner un nom parlant à une constante, qui pourra être aisément modifiée</a:t>
            </a:r>
            <a:r>
              <a:rPr lang="fr-FR" sz="3200" dirty="0" smtClean="0"/>
              <a:t>.</a:t>
            </a:r>
            <a:endParaRPr lang="fr-FR" sz="3200" dirty="0"/>
          </a:p>
        </p:txBody>
      </p:sp>
    </p:spTree>
    <p:extLst>
      <p:ext uri="{BB962C8B-B14F-4D97-AF65-F5344CB8AC3E}">
        <p14:creationId xmlns:p14="http://schemas.microsoft.com/office/powerpoint/2010/main" val="159638235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8847"/>
            <a:ext cx="12192000" cy="5509200"/>
          </a:xfrm>
          <a:prstGeom prst="rect">
            <a:avLst/>
          </a:prstGeom>
        </p:spPr>
        <p:txBody>
          <a:bodyPr wrap="square">
            <a:spAutoFit/>
          </a:bodyPr>
          <a:lstStyle/>
          <a:p>
            <a:pPr algn="just">
              <a:lnSpc>
                <a:spcPct val="200000"/>
              </a:lnSpc>
            </a:pPr>
            <a:r>
              <a:rPr lang="fr-FR" sz="3200" dirty="0" smtClean="0"/>
              <a:t>Exemple </a:t>
            </a:r>
            <a:r>
              <a:rPr lang="fr-FR" sz="3200" dirty="0"/>
              <a:t>:</a:t>
            </a:r>
          </a:p>
          <a:p>
            <a:pPr lvl="1" algn="just"/>
            <a:r>
              <a:rPr lang="fr-FR" sz="3200" i="1" dirty="0"/>
              <a:t>#</a:t>
            </a:r>
            <a:r>
              <a:rPr lang="fr-FR" sz="3200" i="1" dirty="0" err="1"/>
              <a:t>define</a:t>
            </a:r>
            <a:r>
              <a:rPr lang="fr-FR" sz="3200" i="1" dirty="0"/>
              <a:t> NB_LIGNES 10</a:t>
            </a:r>
            <a:endParaRPr lang="fr-FR" sz="3200" dirty="0"/>
          </a:p>
          <a:p>
            <a:pPr lvl="1" algn="just"/>
            <a:r>
              <a:rPr lang="fr-FR" sz="3200" i="1" dirty="0"/>
              <a:t>#</a:t>
            </a:r>
            <a:r>
              <a:rPr lang="fr-FR" sz="3200" i="1" dirty="0" err="1"/>
              <a:t>define</a:t>
            </a:r>
            <a:r>
              <a:rPr lang="fr-FR" sz="3200" i="1" dirty="0"/>
              <a:t> NB_COLONNES 33</a:t>
            </a:r>
            <a:endParaRPr lang="fr-FR" sz="3200" dirty="0"/>
          </a:p>
          <a:p>
            <a:pPr lvl="1" algn="just"/>
            <a:r>
              <a:rPr lang="fr-FR" sz="3200" i="1" dirty="0"/>
              <a:t>#</a:t>
            </a:r>
            <a:r>
              <a:rPr lang="fr-FR" sz="3200" i="1" dirty="0" err="1"/>
              <a:t>define</a:t>
            </a:r>
            <a:r>
              <a:rPr lang="fr-FR" sz="3200" i="1" dirty="0"/>
              <a:t> TAILLE_MATRICE NB_LIGNES*NB_COLONNES</a:t>
            </a:r>
            <a:endParaRPr lang="fr-FR" sz="3200" dirty="0"/>
          </a:p>
          <a:p>
            <a:pPr algn="just">
              <a:lnSpc>
                <a:spcPct val="200000"/>
              </a:lnSpc>
            </a:pPr>
            <a:r>
              <a:rPr lang="fr-FR" sz="3200" dirty="0"/>
              <a:t>Il n’y a toutefois aucune contrainte sur la chaîne de caractères </a:t>
            </a:r>
            <a:r>
              <a:rPr lang="fr-FR" sz="3200" i="1" dirty="0"/>
              <a:t>reste-de-la-ligne</a:t>
            </a:r>
            <a:r>
              <a:rPr lang="fr-FR" sz="3200" dirty="0"/>
              <a:t>. On peut écrire :</a:t>
            </a:r>
          </a:p>
          <a:p>
            <a:pPr lvl="1" algn="just"/>
            <a:r>
              <a:rPr lang="fr-FR" sz="3200" dirty="0"/>
              <a:t>#</a:t>
            </a:r>
            <a:r>
              <a:rPr lang="fr-FR" sz="3200" dirty="0" err="1"/>
              <a:t>define</a:t>
            </a:r>
            <a:r>
              <a:rPr lang="fr-FR" sz="3200" dirty="0"/>
              <a:t> BEGIN {</a:t>
            </a:r>
          </a:p>
          <a:p>
            <a:pPr lvl="1" algn="just"/>
            <a:r>
              <a:rPr lang="fr-FR" sz="3200" dirty="0"/>
              <a:t>#</a:t>
            </a:r>
            <a:r>
              <a:rPr lang="fr-FR" sz="3200" dirty="0" err="1"/>
              <a:t>define</a:t>
            </a:r>
            <a:r>
              <a:rPr lang="fr-FR" sz="3200" dirty="0"/>
              <a:t> END }</a:t>
            </a:r>
          </a:p>
        </p:txBody>
      </p:sp>
    </p:spTree>
    <p:extLst>
      <p:ext uri="{BB962C8B-B14F-4D97-AF65-F5344CB8AC3E}">
        <p14:creationId xmlns:p14="http://schemas.microsoft.com/office/powerpoint/2010/main" val="328682145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184" y="0"/>
            <a:ext cx="12192000" cy="6001643"/>
          </a:xfrm>
          <a:prstGeom prst="rect">
            <a:avLst/>
          </a:prstGeom>
        </p:spPr>
        <p:txBody>
          <a:bodyPr wrap="square">
            <a:spAutoFit/>
          </a:bodyPr>
          <a:lstStyle/>
          <a:p>
            <a:pPr algn="just">
              <a:lnSpc>
                <a:spcPct val="200000"/>
              </a:lnSpc>
            </a:pPr>
            <a:r>
              <a:rPr lang="fr-FR" sz="3200" b="1" dirty="0"/>
              <a:t>b) Définition de macros</a:t>
            </a:r>
            <a:endParaRPr lang="fr-FR" sz="3200" b="1" i="1" dirty="0"/>
          </a:p>
          <a:p>
            <a:pPr algn="just">
              <a:lnSpc>
                <a:spcPct val="200000"/>
              </a:lnSpc>
            </a:pPr>
            <a:r>
              <a:rPr lang="fr-FR" sz="3200" dirty="0"/>
              <a:t>Une macro avec paramètres se définit de la manière suivante :</a:t>
            </a:r>
          </a:p>
          <a:p>
            <a:pPr lvl="1" algn="just">
              <a:lnSpc>
                <a:spcPct val="200000"/>
              </a:lnSpc>
            </a:pPr>
            <a:r>
              <a:rPr lang="fr-FR" sz="3200" b="1" dirty="0"/>
              <a:t>#</a:t>
            </a:r>
            <a:r>
              <a:rPr lang="fr-FR" sz="3200" b="1" dirty="0" err="1"/>
              <a:t>define</a:t>
            </a:r>
            <a:r>
              <a:rPr lang="fr-FR" sz="3200" b="1" dirty="0"/>
              <a:t> </a:t>
            </a:r>
            <a:r>
              <a:rPr lang="fr-FR" sz="3200" b="1" i="1" dirty="0"/>
              <a:t>nom</a:t>
            </a:r>
            <a:r>
              <a:rPr lang="fr-FR" sz="3200" b="1" dirty="0"/>
              <a:t>(</a:t>
            </a:r>
            <a:r>
              <a:rPr lang="fr-FR" sz="3200" b="1" i="1" dirty="0"/>
              <a:t>liste-de-paramètres</a:t>
            </a:r>
            <a:r>
              <a:rPr lang="fr-FR" sz="3200" b="1" dirty="0"/>
              <a:t>) </a:t>
            </a:r>
            <a:r>
              <a:rPr lang="fr-FR" sz="3200" b="1" i="1" dirty="0"/>
              <a:t>corps-de-la-macro</a:t>
            </a:r>
            <a:endParaRPr lang="fr-FR" sz="3200" dirty="0"/>
          </a:p>
          <a:p>
            <a:pPr algn="just">
              <a:lnSpc>
                <a:spcPct val="200000"/>
              </a:lnSpc>
            </a:pPr>
            <a:r>
              <a:rPr lang="fr-FR" sz="3200" dirty="0"/>
              <a:t>où </a:t>
            </a:r>
            <a:r>
              <a:rPr lang="fr-FR" sz="3200" b="1" i="1" dirty="0"/>
              <a:t>liste-de-paramètres</a:t>
            </a:r>
            <a:r>
              <a:rPr lang="fr-FR" sz="3200" i="1" dirty="0"/>
              <a:t> </a:t>
            </a:r>
            <a:r>
              <a:rPr lang="fr-FR" sz="3200" dirty="0"/>
              <a:t>est une liste d’identificateurs séparées par des virgules</a:t>
            </a:r>
            <a:r>
              <a:rPr lang="fr-FR" sz="3200" dirty="0" smtClean="0"/>
              <a:t>.</a:t>
            </a:r>
            <a:endParaRPr lang="fr-FR" sz="3200" dirty="0"/>
          </a:p>
        </p:txBody>
      </p:sp>
    </p:spTree>
    <p:extLst>
      <p:ext uri="{BB962C8B-B14F-4D97-AF65-F5344CB8AC3E}">
        <p14:creationId xmlns:p14="http://schemas.microsoft.com/office/powerpoint/2010/main" val="37879626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5016758"/>
          </a:xfrm>
          <a:prstGeom prst="rect">
            <a:avLst/>
          </a:prstGeom>
        </p:spPr>
        <p:txBody>
          <a:bodyPr wrap="square">
            <a:spAutoFit/>
          </a:bodyPr>
          <a:lstStyle/>
          <a:p>
            <a:pPr algn="just">
              <a:lnSpc>
                <a:spcPct val="200000"/>
              </a:lnSpc>
            </a:pPr>
            <a:r>
              <a:rPr lang="fr-FR" sz="3200" dirty="0"/>
              <a:t> Par exemple, avec la directive :</a:t>
            </a:r>
          </a:p>
          <a:p>
            <a:pPr algn="just">
              <a:lnSpc>
                <a:spcPct val="200000"/>
              </a:lnSpc>
            </a:pPr>
            <a:r>
              <a:rPr lang="fr-FR" sz="3200" dirty="0" smtClean="0"/>
              <a:t>	#</a:t>
            </a:r>
            <a:r>
              <a:rPr lang="fr-FR" sz="3200" dirty="0" err="1"/>
              <a:t>define</a:t>
            </a:r>
            <a:r>
              <a:rPr lang="fr-FR" sz="3200" dirty="0"/>
              <a:t> MAX(</a:t>
            </a:r>
            <a:r>
              <a:rPr lang="fr-FR" sz="3200" dirty="0" err="1"/>
              <a:t>a,b</a:t>
            </a:r>
            <a:r>
              <a:rPr lang="fr-FR" sz="3200" dirty="0"/>
              <a:t>) (a &gt; b ? a : b)</a:t>
            </a:r>
          </a:p>
          <a:p>
            <a:pPr algn="just">
              <a:lnSpc>
                <a:spcPct val="200000"/>
              </a:lnSpc>
            </a:pPr>
            <a:r>
              <a:rPr lang="fr-FR" sz="3200" dirty="0"/>
              <a:t>le processeur remplacera dans la suite du code toutes les </a:t>
            </a:r>
            <a:r>
              <a:rPr lang="fr-FR" sz="3200" dirty="0" err="1"/>
              <a:t>occurences</a:t>
            </a:r>
            <a:r>
              <a:rPr lang="fr-FR" sz="3200" dirty="0"/>
              <a:t> du type MAX(</a:t>
            </a:r>
            <a:r>
              <a:rPr lang="fr-FR" sz="3200" dirty="0" err="1"/>
              <a:t>x,y</a:t>
            </a:r>
            <a:r>
              <a:rPr lang="fr-FR" sz="3200" dirty="0" smtClean="0"/>
              <a:t>), </a:t>
            </a:r>
            <a:r>
              <a:rPr lang="fr-FR" sz="3200" dirty="0"/>
              <a:t>où x et y sont des symboles </a:t>
            </a:r>
            <a:r>
              <a:rPr lang="fr-FR" sz="3200" dirty="0" smtClean="0"/>
              <a:t>quelconques, </a:t>
            </a:r>
            <a:r>
              <a:rPr lang="fr-FR" sz="3200" dirty="0"/>
              <a:t>par (x &gt; y ? x : y).</a:t>
            </a:r>
          </a:p>
        </p:txBody>
      </p:sp>
    </p:spTree>
    <p:extLst>
      <p:ext uri="{BB962C8B-B14F-4D97-AF65-F5344CB8AC3E}">
        <p14:creationId xmlns:p14="http://schemas.microsoft.com/office/powerpoint/2010/main" val="10187435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986528"/>
          </a:xfrm>
          <a:prstGeom prst="rect">
            <a:avLst/>
          </a:prstGeom>
        </p:spPr>
        <p:txBody>
          <a:bodyPr wrap="square">
            <a:spAutoFit/>
          </a:bodyPr>
          <a:lstStyle/>
          <a:p>
            <a:pPr algn="just">
              <a:lnSpc>
                <a:spcPct val="200000"/>
              </a:lnSpc>
            </a:pPr>
            <a:r>
              <a:rPr lang="fr-FR" sz="3200" b="1" dirty="0"/>
              <a:t>I.6.3 La compilation conditionnelle.</a:t>
            </a:r>
          </a:p>
          <a:p>
            <a:pPr algn="just">
              <a:lnSpc>
                <a:spcPct val="200000"/>
              </a:lnSpc>
            </a:pPr>
            <a:r>
              <a:rPr lang="fr-FR" sz="3200" dirty="0"/>
              <a:t>La </a:t>
            </a:r>
            <a:r>
              <a:rPr lang="fr-FR" sz="3200" i="1" dirty="0"/>
              <a:t>compilation conditionnelle </a:t>
            </a:r>
            <a:r>
              <a:rPr lang="fr-FR" sz="3200" dirty="0"/>
              <a:t>a pour but d’incorporer ou d’exclure des parties du code source dans le texte qui sera </a:t>
            </a:r>
            <a:r>
              <a:rPr lang="fr-FR" sz="3200" dirty="0" smtClean="0"/>
              <a:t>générée </a:t>
            </a:r>
            <a:r>
              <a:rPr lang="fr-FR" sz="3200" dirty="0"/>
              <a:t>par le préprocesseur</a:t>
            </a:r>
            <a:r>
              <a:rPr lang="fr-FR" sz="3200" dirty="0" smtClean="0"/>
              <a:t>. </a:t>
            </a:r>
            <a:r>
              <a:rPr lang="fr-FR" sz="3200" dirty="0"/>
              <a:t>Les directives de compilation conditionnelle se répartissent en deux </a:t>
            </a:r>
            <a:r>
              <a:rPr lang="fr-FR" sz="3200" dirty="0" smtClean="0"/>
              <a:t>catégories :</a:t>
            </a:r>
            <a:endParaRPr lang="fr-FR" sz="3200" dirty="0"/>
          </a:p>
          <a:p>
            <a:pPr marL="914400" lvl="1" indent="-457200" algn="just">
              <a:lnSpc>
                <a:spcPct val="200000"/>
              </a:lnSpc>
              <a:buFont typeface="Wingdings" panose="05000000000000000000" pitchFamily="2" charset="2"/>
              <a:buChar char="ü"/>
            </a:pPr>
            <a:r>
              <a:rPr lang="fr-FR" sz="3200" dirty="0"/>
              <a:t>la valeur d’une expression.</a:t>
            </a:r>
          </a:p>
          <a:p>
            <a:pPr marL="914400" lvl="1" indent="-457200" algn="just">
              <a:lnSpc>
                <a:spcPct val="200000"/>
              </a:lnSpc>
              <a:buFont typeface="Wingdings" panose="05000000000000000000" pitchFamily="2" charset="2"/>
              <a:buChar char="ü"/>
            </a:pPr>
            <a:r>
              <a:rPr lang="fr-FR" sz="3200" dirty="0"/>
              <a:t>l’existence ou l’inexistence de symboles.</a:t>
            </a:r>
          </a:p>
        </p:txBody>
      </p:sp>
    </p:spTree>
    <p:extLst>
      <p:ext uri="{BB962C8B-B14F-4D97-AF65-F5344CB8AC3E}">
        <p14:creationId xmlns:p14="http://schemas.microsoft.com/office/powerpoint/2010/main" val="12837513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061"/>
            <a:ext cx="12192000" cy="6986528"/>
          </a:xfrm>
          <a:prstGeom prst="rect">
            <a:avLst/>
          </a:prstGeom>
        </p:spPr>
        <p:txBody>
          <a:bodyPr wrap="square">
            <a:spAutoFit/>
          </a:bodyPr>
          <a:lstStyle/>
          <a:p>
            <a:pPr algn="just">
              <a:lnSpc>
                <a:spcPct val="200000"/>
              </a:lnSpc>
            </a:pPr>
            <a:r>
              <a:rPr lang="fr-FR" sz="3200" b="1" dirty="0"/>
              <a:t>5.3.1 Condition liée à la valeur d’une expression.</a:t>
            </a:r>
            <a:endParaRPr lang="fr-FR" sz="3200" b="1" i="1" dirty="0"/>
          </a:p>
          <a:p>
            <a:pPr algn="just">
              <a:lnSpc>
                <a:spcPct val="200000"/>
              </a:lnSpc>
            </a:pPr>
            <a:r>
              <a:rPr lang="fr-FR" sz="3200" dirty="0"/>
              <a:t>Sa syntaxe la plus générale est :</a:t>
            </a:r>
          </a:p>
          <a:p>
            <a:pPr lvl="1" algn="just"/>
            <a:r>
              <a:rPr lang="fr-FR" sz="3200" dirty="0"/>
              <a:t>#if </a:t>
            </a:r>
            <a:r>
              <a:rPr lang="fr-FR" sz="3200" i="1" dirty="0"/>
              <a:t>condition-1</a:t>
            </a:r>
            <a:endParaRPr lang="fr-FR" sz="3200" dirty="0"/>
          </a:p>
          <a:p>
            <a:pPr lvl="1" algn="just"/>
            <a:r>
              <a:rPr lang="fr-FR" sz="3200" i="1" dirty="0" smtClean="0"/>
              <a:t>	partie-du-programme-1</a:t>
            </a:r>
            <a:endParaRPr lang="fr-FR" sz="3200" dirty="0"/>
          </a:p>
          <a:p>
            <a:pPr lvl="1" algn="just"/>
            <a:r>
              <a:rPr lang="fr-FR" sz="3200" dirty="0"/>
              <a:t>#</a:t>
            </a:r>
            <a:r>
              <a:rPr lang="fr-FR" sz="3200" dirty="0" err="1"/>
              <a:t>elif</a:t>
            </a:r>
            <a:r>
              <a:rPr lang="fr-FR" sz="3200" dirty="0"/>
              <a:t> </a:t>
            </a:r>
            <a:r>
              <a:rPr lang="fr-FR" sz="3200" i="1" dirty="0"/>
              <a:t>condition-2</a:t>
            </a:r>
            <a:endParaRPr lang="fr-FR" sz="3200" dirty="0"/>
          </a:p>
          <a:p>
            <a:pPr lvl="1" algn="just"/>
            <a:r>
              <a:rPr lang="fr-FR" sz="3200" i="1" dirty="0" smtClean="0"/>
              <a:t>	partie-du-programme-2</a:t>
            </a:r>
            <a:endParaRPr lang="fr-FR" sz="3200" dirty="0"/>
          </a:p>
          <a:p>
            <a:pPr lvl="1" algn="just"/>
            <a:r>
              <a:rPr lang="fr-FR" sz="3200" dirty="0"/>
              <a:t>...</a:t>
            </a:r>
          </a:p>
          <a:p>
            <a:pPr lvl="1" algn="just"/>
            <a:r>
              <a:rPr lang="fr-FR" sz="3200" dirty="0"/>
              <a:t>#</a:t>
            </a:r>
            <a:r>
              <a:rPr lang="fr-FR" sz="3200" dirty="0" err="1"/>
              <a:t>elif</a:t>
            </a:r>
            <a:r>
              <a:rPr lang="fr-FR" sz="3200" dirty="0"/>
              <a:t> </a:t>
            </a:r>
            <a:r>
              <a:rPr lang="fr-FR" sz="3200" i="1" dirty="0"/>
              <a:t>condition-n</a:t>
            </a:r>
            <a:endParaRPr lang="fr-FR" sz="3200" dirty="0"/>
          </a:p>
          <a:p>
            <a:pPr lvl="1" algn="just"/>
            <a:r>
              <a:rPr lang="fr-FR" sz="3200" i="1" dirty="0" smtClean="0"/>
              <a:t>	partie-du-programme-n</a:t>
            </a:r>
            <a:endParaRPr lang="fr-FR" sz="3200" dirty="0"/>
          </a:p>
          <a:p>
            <a:pPr lvl="1" algn="just"/>
            <a:r>
              <a:rPr lang="fr-FR" sz="3200" dirty="0"/>
              <a:t>#</a:t>
            </a:r>
            <a:r>
              <a:rPr lang="fr-FR" sz="3200" dirty="0" err="1"/>
              <a:t>else</a:t>
            </a:r>
            <a:endParaRPr lang="fr-FR" sz="3200" dirty="0"/>
          </a:p>
          <a:p>
            <a:pPr lvl="1" algn="just"/>
            <a:r>
              <a:rPr lang="fr-FR" sz="3200" i="1" dirty="0" smtClean="0"/>
              <a:t>	partie-du-programme-n+1</a:t>
            </a:r>
            <a:endParaRPr lang="fr-FR" sz="3200" dirty="0"/>
          </a:p>
          <a:p>
            <a:pPr lvl="1" algn="just"/>
            <a:r>
              <a:rPr lang="fr-FR" sz="3200" dirty="0"/>
              <a:t>#</a:t>
            </a:r>
            <a:r>
              <a:rPr lang="fr-FR" sz="3200" dirty="0" err="1" smtClean="0"/>
              <a:t>endif</a:t>
            </a:r>
            <a:endParaRPr lang="fr-FR" sz="3200" dirty="0"/>
          </a:p>
        </p:txBody>
      </p:sp>
    </p:spTree>
    <p:extLst>
      <p:ext uri="{BB962C8B-B14F-4D97-AF65-F5344CB8AC3E}">
        <p14:creationId xmlns:p14="http://schemas.microsoft.com/office/powerpoint/2010/main" val="195365337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12192000" cy="5909310"/>
          </a:xfrm>
          <a:prstGeom prst="rect">
            <a:avLst/>
          </a:prstGeom>
          <a:noFill/>
        </p:spPr>
        <p:txBody>
          <a:bodyPr wrap="square" rtlCol="0">
            <a:spAutoFit/>
          </a:bodyPr>
          <a:lstStyle/>
          <a:p>
            <a:pPr algn="just">
              <a:lnSpc>
                <a:spcPct val="150000"/>
              </a:lnSpc>
            </a:pPr>
            <a:endParaRPr lang="fr-FR" sz="3600" dirty="0" smtClean="0">
              <a:latin typeface="Aharoni" panose="02010803020104030203" pitchFamily="2" charset="-79"/>
              <a:cs typeface="Aharoni" panose="02010803020104030203" pitchFamily="2" charset="-79"/>
            </a:endParaRPr>
          </a:p>
          <a:p>
            <a:pPr marL="742950" indent="-742950" algn="just">
              <a:lnSpc>
                <a:spcPct val="150000"/>
              </a:lnSpc>
              <a:buAutoNum type="arabicPeriod"/>
            </a:pPr>
            <a:endParaRPr lang="fr-FR" sz="3600" dirty="0" smtClean="0">
              <a:latin typeface="Aharoni" panose="02010803020104030203" pitchFamily="2" charset="-79"/>
              <a:cs typeface="Aharoni" panose="02010803020104030203" pitchFamily="2" charset="-79"/>
            </a:endParaRPr>
          </a:p>
          <a:p>
            <a:pPr marL="742950" indent="-742950" algn="just">
              <a:lnSpc>
                <a:spcPct val="150000"/>
              </a:lnSpc>
              <a:buAutoNum type="arabicPeriod"/>
            </a:pPr>
            <a:r>
              <a:rPr lang="fr-FR" sz="3600" b="1" dirty="0" smtClean="0">
                <a:solidFill>
                  <a:srgbClr val="FFFF00"/>
                </a:solidFill>
                <a:latin typeface="Aharoni" panose="02010803020104030203" pitchFamily="2" charset="-79"/>
                <a:cs typeface="Aharoni" panose="02010803020104030203" pitchFamily="2" charset="-79"/>
              </a:rPr>
              <a:t>Préparer le sol à recevoir la semence.</a:t>
            </a:r>
          </a:p>
          <a:p>
            <a:pPr marL="1200150" lvl="1" indent="-742950" algn="just">
              <a:lnSpc>
                <a:spcPct val="150000"/>
              </a:lnSpc>
              <a:buFont typeface="+mj-lt"/>
              <a:buAutoNum type="alphaLcPeriod"/>
            </a:pPr>
            <a:r>
              <a:rPr lang="fr-FR" sz="3600" dirty="0" smtClean="0">
                <a:solidFill>
                  <a:srgbClr val="FFC000"/>
                </a:solidFill>
                <a:latin typeface="Aharoni" panose="02010803020104030203" pitchFamily="2" charset="-79"/>
                <a:cs typeface="Aharoni" panose="02010803020104030203" pitchFamily="2" charset="-79"/>
              </a:rPr>
              <a:t>L’école</a:t>
            </a:r>
            <a:r>
              <a:rPr lang="fr-FR" sz="3600" dirty="0" smtClean="0">
                <a:latin typeface="Aharoni" panose="02010803020104030203" pitchFamily="2" charset="-79"/>
                <a:cs typeface="Aharoni" panose="02010803020104030203" pitchFamily="2" charset="-79"/>
              </a:rPr>
              <a:t>:</a:t>
            </a:r>
          </a:p>
          <a:p>
            <a:pPr marL="1657350" lvl="2" indent="-742950" algn="just">
              <a:lnSpc>
                <a:spcPct val="150000"/>
              </a:lnSpc>
              <a:buFont typeface="Wingdings" panose="05000000000000000000" pitchFamily="2" charset="2"/>
              <a:buChar char="ü"/>
            </a:pPr>
            <a:r>
              <a:rPr lang="fr-FR" sz="3600" dirty="0" smtClean="0">
                <a:latin typeface="Aharoni" panose="02010803020104030203" pitchFamily="2" charset="-79"/>
                <a:cs typeface="Aharoni" panose="02010803020104030203" pitchFamily="2" charset="-79"/>
              </a:rPr>
              <a:t>créer un bon environnement (espace, l’infrastructure, laboratoires, bibliothèque, etc.);</a:t>
            </a:r>
          </a:p>
          <a:p>
            <a:pPr marL="1657350" lvl="2" indent="-742950" algn="just">
              <a:lnSpc>
                <a:spcPct val="150000"/>
              </a:lnSpc>
              <a:buFont typeface="Wingdings" panose="05000000000000000000" pitchFamily="2" charset="2"/>
              <a:buChar char="ü"/>
            </a:pPr>
            <a:r>
              <a:rPr lang="fr-FR" sz="3600" dirty="0" smtClean="0">
                <a:latin typeface="Aharoni" panose="02010803020104030203" pitchFamily="2" charset="-79"/>
                <a:cs typeface="Aharoni" panose="02010803020104030203" pitchFamily="2" charset="-79"/>
              </a:rPr>
              <a:t>mettre en place une bonne administration; </a:t>
            </a:r>
          </a:p>
        </p:txBody>
      </p:sp>
      <p:sp>
        <p:nvSpPr>
          <p:cNvPr id="3" name="Rectangle à coins arrondis 2"/>
          <p:cNvSpPr/>
          <p:nvPr/>
        </p:nvSpPr>
        <p:spPr>
          <a:xfrm>
            <a:off x="394586" y="334565"/>
            <a:ext cx="4248472" cy="108012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solidFill>
                  <a:srgbClr val="0070C0"/>
                </a:solidFill>
                <a:latin typeface="Aharoni" panose="02010803020104030203" pitchFamily="2" charset="-79"/>
                <a:cs typeface="Aharoni" panose="02010803020104030203" pitchFamily="2" charset="-79"/>
              </a:rPr>
              <a:t>ENSEIGNEMENT</a:t>
            </a:r>
            <a:endParaRPr lang="fr-FR" sz="3600" dirty="0">
              <a:solidFill>
                <a:srgbClr val="0070C0"/>
              </a:solidFill>
              <a:latin typeface="Aharoni" panose="02010803020104030203" pitchFamily="2" charset="-79"/>
              <a:cs typeface="Aharoni" panose="02010803020104030203" pitchFamily="2" charset="-79"/>
            </a:endParaRPr>
          </a:p>
        </p:txBody>
      </p:sp>
      <p:sp>
        <p:nvSpPr>
          <p:cNvPr id="4" name="Rectangle à coins arrondis 3"/>
          <p:cNvSpPr/>
          <p:nvPr/>
        </p:nvSpPr>
        <p:spPr>
          <a:xfrm>
            <a:off x="7554800" y="332656"/>
            <a:ext cx="4248472" cy="108012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solidFill>
                  <a:srgbClr val="0070C0"/>
                </a:solidFill>
                <a:latin typeface="Aharoni" panose="02010803020104030203" pitchFamily="2" charset="-79"/>
                <a:cs typeface="Aharoni" panose="02010803020104030203" pitchFamily="2" charset="-79"/>
              </a:rPr>
              <a:t>AGRICULTURE</a:t>
            </a:r>
            <a:endParaRPr lang="fr-FR" sz="3600" dirty="0">
              <a:solidFill>
                <a:srgbClr val="0070C0"/>
              </a:solidFill>
              <a:latin typeface="Aharoni" panose="02010803020104030203" pitchFamily="2" charset="-79"/>
              <a:cs typeface="Aharoni" panose="02010803020104030203" pitchFamily="2" charset="-79"/>
            </a:endParaRPr>
          </a:p>
        </p:txBody>
      </p:sp>
      <p:sp>
        <p:nvSpPr>
          <p:cNvPr id="5" name="Double flèche horizontale 4"/>
          <p:cNvSpPr/>
          <p:nvPr/>
        </p:nvSpPr>
        <p:spPr>
          <a:xfrm>
            <a:off x="4799856" y="514585"/>
            <a:ext cx="2610928" cy="720080"/>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08436751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061"/>
            <a:ext cx="12192000" cy="4861524"/>
          </a:xfrm>
          <a:prstGeom prst="rect">
            <a:avLst/>
          </a:prstGeom>
        </p:spPr>
        <p:txBody>
          <a:bodyPr wrap="square">
            <a:spAutoFit/>
          </a:bodyPr>
          <a:lstStyle/>
          <a:p>
            <a:pPr algn="just">
              <a:lnSpc>
                <a:spcPct val="200000"/>
              </a:lnSpc>
            </a:pPr>
            <a:r>
              <a:rPr lang="fr-FR" sz="3200" dirty="0" smtClean="0"/>
              <a:t>Le </a:t>
            </a:r>
            <a:r>
              <a:rPr lang="fr-FR" sz="3200" dirty="0"/>
              <a:t>nombre de #</a:t>
            </a:r>
            <a:r>
              <a:rPr lang="fr-FR" sz="3200" dirty="0" err="1"/>
              <a:t>elif</a:t>
            </a:r>
            <a:r>
              <a:rPr lang="fr-FR" sz="3200" dirty="0"/>
              <a:t> est quelconque et le #</a:t>
            </a:r>
            <a:r>
              <a:rPr lang="fr-FR" sz="3200" dirty="0" err="1"/>
              <a:t>else</a:t>
            </a:r>
            <a:r>
              <a:rPr lang="fr-FR" sz="3200" dirty="0"/>
              <a:t> est facultatif. Chaque </a:t>
            </a:r>
            <a:r>
              <a:rPr lang="fr-FR" sz="3200" i="1" dirty="0"/>
              <a:t>condition-i </a:t>
            </a:r>
            <a:r>
              <a:rPr lang="fr-FR" sz="3200" dirty="0"/>
              <a:t>doit être une expression constante. Une seule </a:t>
            </a:r>
            <a:r>
              <a:rPr lang="fr-FR" sz="3200" i="1" dirty="0"/>
              <a:t>partie-du-programme </a:t>
            </a:r>
            <a:r>
              <a:rPr lang="fr-FR" sz="3200" dirty="0"/>
              <a:t>sera compilée : celle qui correspond à la première </a:t>
            </a:r>
            <a:r>
              <a:rPr lang="fr-FR" sz="3200" i="1" dirty="0"/>
              <a:t>condition-i </a:t>
            </a:r>
            <a:r>
              <a:rPr lang="fr-FR" sz="3200" dirty="0"/>
              <a:t>non nulle, ou bien la </a:t>
            </a:r>
            <a:r>
              <a:rPr lang="fr-FR" sz="3200" i="1" dirty="0"/>
              <a:t>partie-du-programme-n+1 </a:t>
            </a:r>
            <a:r>
              <a:rPr lang="fr-FR" sz="3200" dirty="0"/>
              <a:t>si toutes les conditions sont nulles.</a:t>
            </a:r>
          </a:p>
        </p:txBody>
      </p:sp>
    </p:spTree>
    <p:extLst>
      <p:ext uri="{BB962C8B-B14F-4D97-AF65-F5344CB8AC3E}">
        <p14:creationId xmlns:p14="http://schemas.microsoft.com/office/powerpoint/2010/main" val="122725351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986528"/>
          </a:xfrm>
          <a:prstGeom prst="rect">
            <a:avLst/>
          </a:prstGeom>
        </p:spPr>
        <p:txBody>
          <a:bodyPr wrap="square">
            <a:spAutoFit/>
          </a:bodyPr>
          <a:lstStyle/>
          <a:p>
            <a:pPr algn="just">
              <a:lnSpc>
                <a:spcPct val="200000"/>
              </a:lnSpc>
            </a:pPr>
            <a:r>
              <a:rPr lang="fr-FR" sz="3200" dirty="0"/>
              <a:t>Par exemple, on peut écrire :</a:t>
            </a:r>
          </a:p>
          <a:p>
            <a:pPr lvl="1" algn="just">
              <a:lnSpc>
                <a:spcPct val="200000"/>
              </a:lnSpc>
            </a:pPr>
            <a:r>
              <a:rPr lang="fr-FR" sz="3200" dirty="0"/>
              <a:t>#</a:t>
            </a:r>
            <a:r>
              <a:rPr lang="fr-FR" sz="3200" dirty="0" err="1"/>
              <a:t>define</a:t>
            </a:r>
            <a:r>
              <a:rPr lang="fr-FR" sz="3200" dirty="0"/>
              <a:t> PROCESSEUR ALPHA</a:t>
            </a:r>
          </a:p>
          <a:p>
            <a:pPr lvl="1" algn="just">
              <a:lnSpc>
                <a:spcPct val="200000"/>
              </a:lnSpc>
            </a:pPr>
            <a:r>
              <a:rPr lang="fr-FR" sz="3200" dirty="0"/>
              <a:t>#if PROCESSEUR == ALPHA</a:t>
            </a:r>
          </a:p>
          <a:p>
            <a:pPr lvl="1" algn="just">
              <a:lnSpc>
                <a:spcPct val="200000"/>
              </a:lnSpc>
            </a:pPr>
            <a:r>
              <a:rPr lang="fr-FR" sz="3200" dirty="0" smtClean="0"/>
              <a:t>	</a:t>
            </a:r>
            <a:r>
              <a:rPr lang="fr-FR" sz="3200" dirty="0" err="1" smtClean="0"/>
              <a:t>taille_long</a:t>
            </a:r>
            <a:r>
              <a:rPr lang="fr-FR" sz="3200" dirty="0" smtClean="0"/>
              <a:t> </a:t>
            </a:r>
            <a:r>
              <a:rPr lang="fr-FR" sz="3200" dirty="0"/>
              <a:t>= 64;</a:t>
            </a:r>
          </a:p>
          <a:p>
            <a:pPr lvl="1" algn="just">
              <a:lnSpc>
                <a:spcPct val="200000"/>
              </a:lnSpc>
            </a:pPr>
            <a:r>
              <a:rPr lang="fr-FR" sz="3200" dirty="0"/>
              <a:t>#</a:t>
            </a:r>
            <a:r>
              <a:rPr lang="fr-FR" sz="3200" dirty="0" err="1"/>
              <a:t>elif</a:t>
            </a:r>
            <a:r>
              <a:rPr lang="fr-FR" sz="3200" dirty="0"/>
              <a:t> PROCESSEUR == PC</a:t>
            </a:r>
          </a:p>
          <a:p>
            <a:pPr lvl="1" algn="just">
              <a:lnSpc>
                <a:spcPct val="200000"/>
              </a:lnSpc>
            </a:pPr>
            <a:r>
              <a:rPr lang="fr-FR" sz="3200" dirty="0" smtClean="0"/>
              <a:t>	</a:t>
            </a:r>
            <a:r>
              <a:rPr lang="fr-FR" sz="3200" dirty="0" err="1" smtClean="0"/>
              <a:t>taille_long</a:t>
            </a:r>
            <a:r>
              <a:rPr lang="fr-FR" sz="3200" dirty="0" smtClean="0"/>
              <a:t> </a:t>
            </a:r>
            <a:r>
              <a:rPr lang="fr-FR" sz="3200" dirty="0"/>
              <a:t>= 32;</a:t>
            </a:r>
          </a:p>
          <a:p>
            <a:pPr lvl="1" algn="just">
              <a:lnSpc>
                <a:spcPct val="200000"/>
              </a:lnSpc>
            </a:pPr>
            <a:r>
              <a:rPr lang="fr-FR" sz="3200" dirty="0"/>
              <a:t>#</a:t>
            </a:r>
            <a:r>
              <a:rPr lang="fr-FR" sz="3200" dirty="0" err="1"/>
              <a:t>endif</a:t>
            </a:r>
            <a:endParaRPr lang="fr-FR" sz="3200" dirty="0"/>
          </a:p>
        </p:txBody>
      </p:sp>
    </p:spTree>
    <p:extLst>
      <p:ext uri="{BB962C8B-B14F-4D97-AF65-F5344CB8AC3E}">
        <p14:creationId xmlns:p14="http://schemas.microsoft.com/office/powerpoint/2010/main" val="3253521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346"/>
            <a:ext cx="12192000" cy="6986528"/>
          </a:xfrm>
          <a:prstGeom prst="rect">
            <a:avLst/>
          </a:prstGeom>
        </p:spPr>
        <p:txBody>
          <a:bodyPr wrap="square">
            <a:spAutoFit/>
          </a:bodyPr>
          <a:lstStyle/>
          <a:p>
            <a:pPr algn="just">
              <a:lnSpc>
                <a:spcPct val="200000"/>
              </a:lnSpc>
            </a:pPr>
            <a:r>
              <a:rPr lang="fr-FR" sz="3200" b="1" dirty="0"/>
              <a:t>5.3.2 Condition liée à l’existence d’un symbole</a:t>
            </a:r>
            <a:endParaRPr lang="fr-FR" sz="3200" b="1" i="1" dirty="0"/>
          </a:p>
          <a:p>
            <a:pPr algn="just">
              <a:lnSpc>
                <a:spcPct val="200000"/>
              </a:lnSpc>
            </a:pPr>
            <a:r>
              <a:rPr lang="fr-FR" sz="3200" dirty="0"/>
              <a:t>Sa syntaxe est :</a:t>
            </a:r>
          </a:p>
          <a:p>
            <a:pPr lvl="1" algn="just">
              <a:lnSpc>
                <a:spcPct val="200000"/>
              </a:lnSpc>
            </a:pPr>
            <a:r>
              <a:rPr lang="fr-FR" sz="3200" dirty="0"/>
              <a:t>#</a:t>
            </a:r>
            <a:r>
              <a:rPr lang="fr-FR" sz="3200" dirty="0" err="1"/>
              <a:t>ifdef</a:t>
            </a:r>
            <a:r>
              <a:rPr lang="fr-FR" sz="3200" dirty="0"/>
              <a:t> </a:t>
            </a:r>
            <a:r>
              <a:rPr lang="fr-FR" sz="3200" i="1" dirty="0"/>
              <a:t>symbole</a:t>
            </a:r>
            <a:endParaRPr lang="fr-FR" sz="3200" dirty="0"/>
          </a:p>
          <a:p>
            <a:pPr lvl="1" algn="just">
              <a:lnSpc>
                <a:spcPct val="200000"/>
              </a:lnSpc>
            </a:pPr>
            <a:r>
              <a:rPr lang="fr-FR" sz="3200" i="1" dirty="0" smtClean="0"/>
              <a:t>	partie-du-programme-1</a:t>
            </a:r>
            <a:endParaRPr lang="fr-FR" sz="3200" dirty="0"/>
          </a:p>
          <a:p>
            <a:pPr lvl="1" algn="just">
              <a:lnSpc>
                <a:spcPct val="200000"/>
              </a:lnSpc>
            </a:pPr>
            <a:r>
              <a:rPr lang="fr-FR" sz="3200" dirty="0"/>
              <a:t>#</a:t>
            </a:r>
            <a:r>
              <a:rPr lang="fr-FR" sz="3200" dirty="0" err="1"/>
              <a:t>else</a:t>
            </a:r>
            <a:r>
              <a:rPr lang="fr-FR" sz="3200" dirty="0"/>
              <a:t> </a:t>
            </a:r>
            <a:r>
              <a:rPr lang="fr-FR" sz="3200" i="1" dirty="0"/>
              <a:t>condition-2</a:t>
            </a:r>
            <a:endParaRPr lang="fr-FR" sz="3200" dirty="0"/>
          </a:p>
          <a:p>
            <a:pPr lvl="1" algn="just">
              <a:lnSpc>
                <a:spcPct val="200000"/>
              </a:lnSpc>
            </a:pPr>
            <a:r>
              <a:rPr lang="fr-FR" sz="3200" i="1" dirty="0" smtClean="0"/>
              <a:t>	partie-du-programme-2</a:t>
            </a:r>
            <a:endParaRPr lang="fr-FR" sz="3200" dirty="0"/>
          </a:p>
          <a:p>
            <a:pPr lvl="1" algn="just">
              <a:lnSpc>
                <a:spcPct val="200000"/>
              </a:lnSpc>
            </a:pPr>
            <a:r>
              <a:rPr lang="fr-FR" sz="3200" dirty="0"/>
              <a:t>#</a:t>
            </a:r>
            <a:r>
              <a:rPr lang="fr-FR" sz="3200" dirty="0" err="1"/>
              <a:t>endif</a:t>
            </a:r>
            <a:endParaRPr lang="fr-FR" sz="3200" dirty="0"/>
          </a:p>
        </p:txBody>
      </p:sp>
    </p:spTree>
    <p:extLst>
      <p:ext uri="{BB962C8B-B14F-4D97-AF65-F5344CB8AC3E}">
        <p14:creationId xmlns:p14="http://schemas.microsoft.com/office/powerpoint/2010/main" val="4120775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392"/>
            <a:ext cx="12192000" cy="4861524"/>
          </a:xfrm>
          <a:prstGeom prst="rect">
            <a:avLst/>
          </a:prstGeom>
        </p:spPr>
        <p:txBody>
          <a:bodyPr wrap="square">
            <a:spAutoFit/>
          </a:bodyPr>
          <a:lstStyle/>
          <a:p>
            <a:pPr algn="just">
              <a:lnSpc>
                <a:spcPct val="200000"/>
              </a:lnSpc>
            </a:pPr>
            <a:r>
              <a:rPr lang="fr-FR" sz="3200" dirty="0"/>
              <a:t>Si </a:t>
            </a:r>
            <a:r>
              <a:rPr lang="fr-FR" sz="3200" i="1" dirty="0"/>
              <a:t>symbole </a:t>
            </a:r>
            <a:r>
              <a:rPr lang="fr-FR" sz="3200" dirty="0"/>
              <a:t>est défini au moment où l’on rencontre la directive #</a:t>
            </a:r>
            <a:r>
              <a:rPr lang="fr-FR" sz="3200" dirty="0" err="1"/>
              <a:t>ifdef</a:t>
            </a:r>
            <a:r>
              <a:rPr lang="fr-FR" sz="3200" dirty="0"/>
              <a:t>, alors </a:t>
            </a:r>
            <a:r>
              <a:rPr lang="fr-FR" sz="3200" i="1" dirty="0"/>
              <a:t>partie-duprogramme-1 </a:t>
            </a:r>
            <a:r>
              <a:rPr lang="fr-FR" sz="3200" dirty="0"/>
              <a:t>sera compilée et </a:t>
            </a:r>
            <a:r>
              <a:rPr lang="fr-FR" sz="3200" i="1" dirty="0"/>
              <a:t>partie-du-programme-2 </a:t>
            </a:r>
            <a:r>
              <a:rPr lang="fr-FR" sz="3200" dirty="0"/>
              <a:t>sera ignorée. Dans le cas contraire, c’est la </a:t>
            </a:r>
            <a:r>
              <a:rPr lang="fr-FR" sz="3200" i="1" dirty="0"/>
              <a:t>partie-du-programme-2 </a:t>
            </a:r>
            <a:r>
              <a:rPr lang="fr-FR" sz="3200" dirty="0"/>
              <a:t>qui sera compilée. La directive #</a:t>
            </a:r>
            <a:r>
              <a:rPr lang="fr-FR" sz="3200" dirty="0" err="1"/>
              <a:t>else</a:t>
            </a:r>
            <a:r>
              <a:rPr lang="fr-FR" sz="3200" dirty="0"/>
              <a:t> est évidemment facultative.</a:t>
            </a:r>
          </a:p>
        </p:txBody>
      </p:sp>
    </p:spTree>
    <p:extLst>
      <p:ext uri="{BB962C8B-B14F-4D97-AF65-F5344CB8AC3E}">
        <p14:creationId xmlns:p14="http://schemas.microsoft.com/office/powerpoint/2010/main" val="2623888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347"/>
            <a:ext cx="12192000" cy="6986528"/>
          </a:xfrm>
          <a:prstGeom prst="rect">
            <a:avLst/>
          </a:prstGeom>
        </p:spPr>
        <p:txBody>
          <a:bodyPr wrap="square">
            <a:spAutoFit/>
          </a:bodyPr>
          <a:lstStyle/>
          <a:p>
            <a:pPr algn="just">
              <a:lnSpc>
                <a:spcPct val="200000"/>
              </a:lnSpc>
            </a:pPr>
            <a:r>
              <a:rPr lang="fr-FR" sz="3200" dirty="0"/>
              <a:t>De façon similaire, on peut tester la non-existence d’un symbole par :</a:t>
            </a:r>
          </a:p>
          <a:p>
            <a:pPr lvl="1" algn="just">
              <a:lnSpc>
                <a:spcPct val="200000"/>
              </a:lnSpc>
            </a:pPr>
            <a:r>
              <a:rPr lang="fr-FR" sz="3200" dirty="0"/>
              <a:t>#</a:t>
            </a:r>
            <a:r>
              <a:rPr lang="fr-FR" sz="3200" dirty="0" err="1"/>
              <a:t>ifndef</a:t>
            </a:r>
            <a:r>
              <a:rPr lang="fr-FR" sz="3200" dirty="0"/>
              <a:t> </a:t>
            </a:r>
            <a:r>
              <a:rPr lang="fr-FR" sz="3200" i="1" dirty="0"/>
              <a:t>symbole</a:t>
            </a:r>
            <a:endParaRPr lang="fr-FR" sz="3200" dirty="0"/>
          </a:p>
          <a:p>
            <a:pPr lvl="1" algn="just">
              <a:lnSpc>
                <a:spcPct val="200000"/>
              </a:lnSpc>
            </a:pPr>
            <a:r>
              <a:rPr lang="fr-FR" sz="3200" i="1" dirty="0" smtClean="0"/>
              <a:t>	partie-du-programme-1</a:t>
            </a:r>
            <a:endParaRPr lang="fr-FR" sz="3200" dirty="0"/>
          </a:p>
          <a:p>
            <a:pPr lvl="1" algn="just">
              <a:lnSpc>
                <a:spcPct val="200000"/>
              </a:lnSpc>
            </a:pPr>
            <a:r>
              <a:rPr lang="fr-FR" sz="3200" dirty="0"/>
              <a:t>#</a:t>
            </a:r>
            <a:r>
              <a:rPr lang="fr-FR" sz="3200" dirty="0" err="1"/>
              <a:t>else</a:t>
            </a:r>
            <a:r>
              <a:rPr lang="fr-FR" sz="3200" dirty="0"/>
              <a:t> </a:t>
            </a:r>
            <a:r>
              <a:rPr lang="fr-FR" sz="3200" i="1" dirty="0"/>
              <a:t>condition-2</a:t>
            </a:r>
            <a:endParaRPr lang="fr-FR" sz="3200" dirty="0"/>
          </a:p>
          <a:p>
            <a:pPr lvl="1" algn="just">
              <a:lnSpc>
                <a:spcPct val="200000"/>
              </a:lnSpc>
            </a:pPr>
            <a:r>
              <a:rPr lang="fr-FR" sz="3200" i="1" dirty="0" smtClean="0"/>
              <a:t>	partie-du-programme-2</a:t>
            </a:r>
            <a:endParaRPr lang="fr-FR" sz="3200" dirty="0"/>
          </a:p>
          <a:p>
            <a:pPr lvl="1" algn="just">
              <a:lnSpc>
                <a:spcPct val="200000"/>
              </a:lnSpc>
            </a:pPr>
            <a:r>
              <a:rPr lang="fr-FR" sz="3200" dirty="0"/>
              <a:t>#</a:t>
            </a:r>
            <a:r>
              <a:rPr lang="fr-FR" sz="3200" dirty="0" err="1"/>
              <a:t>endif</a:t>
            </a:r>
            <a:endParaRPr lang="fr-FR" sz="3200" dirty="0"/>
          </a:p>
        </p:txBody>
      </p:sp>
    </p:spTree>
    <p:extLst>
      <p:ext uri="{BB962C8B-B14F-4D97-AF65-F5344CB8AC3E}">
        <p14:creationId xmlns:p14="http://schemas.microsoft.com/office/powerpoint/2010/main" val="1874212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708920"/>
            <a:ext cx="12192000" cy="978858"/>
          </a:xfrm>
          <a:prstGeom prst="rect">
            <a:avLst/>
          </a:prstGeom>
        </p:spPr>
        <p:txBody>
          <a:bodyPr wrap="square">
            <a:spAutoFit/>
          </a:bodyPr>
          <a:lstStyle/>
          <a:p>
            <a:pPr algn="ctr">
              <a:lnSpc>
                <a:spcPct val="150000"/>
              </a:lnSpc>
            </a:pPr>
            <a:r>
              <a:rPr lang="fr-FR" sz="4400" b="1" dirty="0"/>
              <a:t>II. LES TYPES COMPOSES.</a:t>
            </a:r>
            <a:endParaRPr lang="fr-FR" sz="4400" dirty="0"/>
          </a:p>
        </p:txBody>
      </p:sp>
    </p:spTree>
    <p:extLst>
      <p:ext uri="{BB962C8B-B14F-4D97-AF65-F5344CB8AC3E}">
        <p14:creationId xmlns:p14="http://schemas.microsoft.com/office/powerpoint/2010/main" val="193390078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532"/>
            <a:ext cx="12192000" cy="3876639"/>
          </a:xfrm>
          <a:prstGeom prst="rect">
            <a:avLst/>
          </a:prstGeom>
        </p:spPr>
        <p:txBody>
          <a:bodyPr wrap="square">
            <a:spAutoFit/>
          </a:bodyPr>
          <a:lstStyle/>
          <a:p>
            <a:pPr algn="just">
              <a:lnSpc>
                <a:spcPct val="200000"/>
              </a:lnSpc>
            </a:pPr>
            <a:r>
              <a:rPr lang="fr-FR" sz="3200" dirty="0"/>
              <a:t>A partir des types prédéfinis du C (caractères, entiers, flottants), on peut créer de nouveaux types, appelés </a:t>
            </a:r>
            <a:r>
              <a:rPr lang="fr-FR" sz="3200" i="1" dirty="0"/>
              <a:t>types composés</a:t>
            </a:r>
            <a:r>
              <a:rPr lang="fr-FR" sz="3200" dirty="0"/>
              <a:t>, qui permettent de représenter des ensembles de données organisées</a:t>
            </a:r>
            <a:r>
              <a:rPr lang="fr-FR" sz="3200" dirty="0" smtClean="0"/>
              <a:t>.</a:t>
            </a:r>
            <a:endParaRPr lang="fr-FR" sz="3200" dirty="0"/>
          </a:p>
        </p:txBody>
      </p:sp>
    </p:spTree>
    <p:extLst>
      <p:ext uri="{BB962C8B-B14F-4D97-AF65-F5344CB8AC3E}">
        <p14:creationId xmlns:p14="http://schemas.microsoft.com/office/powerpoint/2010/main" val="122743739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12192000" cy="6001643"/>
          </a:xfrm>
          <a:prstGeom prst="rect">
            <a:avLst/>
          </a:prstGeom>
        </p:spPr>
        <p:txBody>
          <a:bodyPr wrap="square">
            <a:spAutoFit/>
          </a:bodyPr>
          <a:lstStyle/>
          <a:p>
            <a:pPr algn="just">
              <a:lnSpc>
                <a:spcPct val="200000"/>
              </a:lnSpc>
            </a:pPr>
            <a:r>
              <a:rPr lang="fr-FR" sz="3200" b="1" dirty="0"/>
              <a:t>II.1 Les tableaux</a:t>
            </a:r>
          </a:p>
          <a:p>
            <a:pPr algn="just">
              <a:lnSpc>
                <a:spcPct val="200000"/>
              </a:lnSpc>
            </a:pPr>
            <a:r>
              <a:rPr lang="fr-FR" sz="3200" dirty="0"/>
              <a:t>Un tableau est un ensemble fini d’éléments de même type, stockés en mémoire à des adresses contigües. La déclaration d’un tableau à une dimension se fait de la façon suivante</a:t>
            </a:r>
            <a:r>
              <a:rPr lang="fr-FR" sz="3200" dirty="0" smtClean="0"/>
              <a:t>:</a:t>
            </a:r>
          </a:p>
          <a:p>
            <a:pPr algn="ctr">
              <a:lnSpc>
                <a:spcPct val="200000"/>
              </a:lnSpc>
            </a:pPr>
            <a:r>
              <a:rPr lang="fr-FR" sz="3200" i="1" dirty="0"/>
              <a:t>type nom-du-tableau</a:t>
            </a:r>
            <a:r>
              <a:rPr lang="fr-FR" sz="3200" dirty="0"/>
              <a:t>[</a:t>
            </a:r>
            <a:r>
              <a:rPr lang="fr-FR" sz="3200" i="1" dirty="0"/>
              <a:t>nombre-éléments</a:t>
            </a:r>
            <a:r>
              <a:rPr lang="fr-FR" sz="3200" dirty="0" smtClean="0"/>
              <a:t>];</a:t>
            </a:r>
            <a:endParaRPr lang="fr-FR" sz="3200" dirty="0"/>
          </a:p>
        </p:txBody>
      </p:sp>
    </p:spTree>
    <p:extLst>
      <p:ext uri="{BB962C8B-B14F-4D97-AF65-F5344CB8AC3E}">
        <p14:creationId xmlns:p14="http://schemas.microsoft.com/office/powerpoint/2010/main" val="215182493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5016758"/>
          </a:xfrm>
          <a:prstGeom prst="rect">
            <a:avLst/>
          </a:prstGeom>
        </p:spPr>
        <p:txBody>
          <a:bodyPr wrap="square">
            <a:spAutoFit/>
          </a:bodyPr>
          <a:lstStyle/>
          <a:p>
            <a:pPr algn="just">
              <a:lnSpc>
                <a:spcPct val="200000"/>
              </a:lnSpc>
            </a:pPr>
            <a:r>
              <a:rPr lang="fr-FR" sz="3200" dirty="0"/>
              <a:t>où </a:t>
            </a:r>
            <a:r>
              <a:rPr lang="fr-FR" sz="3200" i="1" dirty="0"/>
              <a:t>nombre-éléments </a:t>
            </a:r>
            <a:r>
              <a:rPr lang="fr-FR" sz="3200" dirty="0"/>
              <a:t>est une expression constante entière positive. Par exemple, la déclaration</a:t>
            </a:r>
          </a:p>
          <a:p>
            <a:pPr algn="ctr">
              <a:lnSpc>
                <a:spcPct val="200000"/>
              </a:lnSpc>
            </a:pPr>
            <a:r>
              <a:rPr lang="fr-FR" sz="3200" dirty="0" err="1"/>
              <a:t>int</a:t>
            </a:r>
            <a:r>
              <a:rPr lang="fr-FR" sz="3200" dirty="0"/>
              <a:t> </a:t>
            </a:r>
            <a:r>
              <a:rPr lang="fr-FR" sz="3200" dirty="0" err="1"/>
              <a:t>liste_Note</a:t>
            </a:r>
            <a:r>
              <a:rPr lang="fr-FR" sz="3200" dirty="0"/>
              <a:t>[10]; </a:t>
            </a:r>
          </a:p>
          <a:p>
            <a:pPr algn="just">
              <a:lnSpc>
                <a:spcPct val="200000"/>
              </a:lnSpc>
            </a:pPr>
            <a:r>
              <a:rPr lang="fr-FR" sz="3200" dirty="0"/>
              <a:t>indique que </a:t>
            </a:r>
            <a:r>
              <a:rPr lang="fr-FR" sz="3200" dirty="0" err="1"/>
              <a:t>liste_Note</a:t>
            </a:r>
            <a:r>
              <a:rPr lang="fr-FR" sz="3200" dirty="0"/>
              <a:t> est un tableau de 10 éléments de type </a:t>
            </a:r>
            <a:r>
              <a:rPr lang="fr-FR" sz="3200" dirty="0" err="1"/>
              <a:t>int</a:t>
            </a:r>
            <a:r>
              <a:rPr lang="fr-FR" sz="3200" dirty="0"/>
              <a:t>.</a:t>
            </a:r>
          </a:p>
        </p:txBody>
      </p:sp>
    </p:spTree>
    <p:extLst>
      <p:ext uri="{BB962C8B-B14F-4D97-AF65-F5344CB8AC3E}">
        <p14:creationId xmlns:p14="http://schemas.microsoft.com/office/powerpoint/2010/main" val="217490458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4861524"/>
          </a:xfrm>
          <a:prstGeom prst="rect">
            <a:avLst/>
          </a:prstGeom>
        </p:spPr>
        <p:txBody>
          <a:bodyPr wrap="square">
            <a:spAutoFit/>
          </a:bodyPr>
          <a:lstStyle/>
          <a:p>
            <a:pPr algn="just">
              <a:lnSpc>
                <a:spcPct val="200000"/>
              </a:lnSpc>
            </a:pPr>
            <a:r>
              <a:rPr lang="fr-FR" sz="3200" dirty="0"/>
              <a:t>Un tableau correspond en fait à un pointeur vers le premier élément du tableau. Ce pointeur est constant. Cela implique en particulier qu’aucune opération globale n’est autorisée sur un tableau. Notamment, un tableau ne peut pas figurer à gauche d’un opérateur d’affectation</a:t>
            </a:r>
            <a:r>
              <a:rPr lang="fr-FR" sz="3200" dirty="0" smtClean="0"/>
              <a:t>.</a:t>
            </a:r>
            <a:endParaRPr lang="fr-FR" sz="3200" dirty="0"/>
          </a:p>
        </p:txBody>
      </p:sp>
    </p:spTree>
    <p:extLst>
      <p:ext uri="{BB962C8B-B14F-4D97-AF65-F5344CB8AC3E}">
        <p14:creationId xmlns:p14="http://schemas.microsoft.com/office/powerpoint/2010/main" val="18550936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12192000" cy="6740307"/>
          </a:xfrm>
          <a:prstGeom prst="rect">
            <a:avLst/>
          </a:prstGeom>
          <a:noFill/>
        </p:spPr>
        <p:txBody>
          <a:bodyPr wrap="square" rtlCol="0">
            <a:spAutoFit/>
          </a:bodyPr>
          <a:lstStyle/>
          <a:p>
            <a:pPr marL="1657350" lvl="2" indent="-742950" algn="just">
              <a:lnSpc>
                <a:spcPct val="150000"/>
              </a:lnSpc>
              <a:buFont typeface="Wingdings" panose="05000000000000000000" pitchFamily="2" charset="2"/>
              <a:buChar char="ü"/>
            </a:pPr>
            <a:r>
              <a:rPr lang="fr-FR" sz="3600" dirty="0">
                <a:latin typeface="Aharoni" panose="02010803020104030203" pitchFamily="2" charset="-79"/>
                <a:cs typeface="Aharoni" panose="02010803020104030203" pitchFamily="2" charset="-79"/>
              </a:rPr>
              <a:t>recruter le personnel de qualité avec une </a:t>
            </a:r>
            <a:r>
              <a:rPr lang="fr-FR" sz="3600" dirty="0" smtClean="0">
                <a:latin typeface="Aharoni" panose="02010803020104030203" pitchFamily="2" charset="-79"/>
                <a:cs typeface="Aharoni" panose="02010803020104030203" pitchFamily="2" charset="-79"/>
              </a:rPr>
              <a:t>bonne rémunération</a:t>
            </a:r>
            <a:r>
              <a:rPr lang="fr-FR" sz="3600" dirty="0">
                <a:latin typeface="Aharoni" panose="02010803020104030203" pitchFamily="2" charset="-79"/>
                <a:cs typeface="Aharoni" panose="02010803020104030203" pitchFamily="2" charset="-79"/>
              </a:rPr>
              <a:t>; </a:t>
            </a:r>
            <a:endParaRPr lang="fr-FR" sz="3600" dirty="0" smtClean="0">
              <a:latin typeface="Aharoni" panose="02010803020104030203" pitchFamily="2" charset="-79"/>
              <a:cs typeface="Aharoni" panose="02010803020104030203" pitchFamily="2" charset="-79"/>
            </a:endParaRPr>
          </a:p>
          <a:p>
            <a:pPr marL="1657350" lvl="2" indent="-742950" algn="just">
              <a:lnSpc>
                <a:spcPct val="150000"/>
              </a:lnSpc>
              <a:buFont typeface="Wingdings" panose="05000000000000000000" pitchFamily="2" charset="2"/>
              <a:buChar char="ü"/>
            </a:pPr>
            <a:r>
              <a:rPr lang="fr-FR" sz="3600" dirty="0" smtClean="0">
                <a:latin typeface="Aharoni" panose="02010803020104030203" pitchFamily="2" charset="-79"/>
                <a:cs typeface="Aharoni" panose="02010803020104030203" pitchFamily="2" charset="-79"/>
              </a:rPr>
              <a:t>Élaborer un </a:t>
            </a:r>
            <a:r>
              <a:rPr lang="fr-FR" sz="3600" dirty="0">
                <a:latin typeface="Aharoni" panose="02010803020104030203" pitchFamily="2" charset="-79"/>
                <a:cs typeface="Aharoni" panose="02010803020104030203" pitchFamily="2" charset="-79"/>
              </a:rPr>
              <a:t>bon programme </a:t>
            </a:r>
            <a:r>
              <a:rPr lang="fr-FR" sz="3600" dirty="0" smtClean="0">
                <a:latin typeface="Aharoni" panose="02010803020104030203" pitchFamily="2" charset="-79"/>
                <a:cs typeface="Aharoni" panose="02010803020104030203" pitchFamily="2" charset="-79"/>
              </a:rPr>
              <a:t>de formation.</a:t>
            </a:r>
          </a:p>
          <a:p>
            <a:pPr marL="1200150" lvl="1" indent="-742950" algn="just">
              <a:lnSpc>
                <a:spcPct val="150000"/>
              </a:lnSpc>
              <a:buFont typeface="+mj-lt"/>
              <a:buAutoNum type="alphaLcPeriod" startAt="2"/>
            </a:pPr>
            <a:r>
              <a:rPr lang="fr-FR" sz="3600" dirty="0" smtClean="0">
                <a:solidFill>
                  <a:schemeClr val="accent6">
                    <a:lumMod val="40000"/>
                    <a:lumOff val="60000"/>
                  </a:schemeClr>
                </a:solidFill>
                <a:latin typeface="Aharoni" panose="02010803020104030203" pitchFamily="2" charset="-79"/>
                <a:cs typeface="Aharoni" panose="02010803020104030203" pitchFamily="2" charset="-79"/>
              </a:rPr>
              <a:t>Etudiant</a:t>
            </a:r>
            <a:r>
              <a:rPr lang="fr-FR" sz="3600" dirty="0" smtClean="0">
                <a:latin typeface="Aharoni" panose="02010803020104030203" pitchFamily="2" charset="-79"/>
                <a:cs typeface="Aharoni" panose="02010803020104030203" pitchFamily="2" charset="-79"/>
              </a:rPr>
              <a:t>.</a:t>
            </a:r>
          </a:p>
          <a:p>
            <a:pPr marL="1657350" lvl="2" indent="-742950" algn="just">
              <a:lnSpc>
                <a:spcPct val="150000"/>
              </a:lnSpc>
              <a:buFont typeface="Wingdings" panose="05000000000000000000" pitchFamily="2" charset="2"/>
              <a:buChar char="ü"/>
            </a:pPr>
            <a:r>
              <a:rPr lang="fr-FR" sz="3600" dirty="0" smtClean="0">
                <a:latin typeface="Aharoni" panose="02010803020104030203" pitchFamily="2" charset="-79"/>
                <a:cs typeface="Aharoni" panose="02010803020104030203" pitchFamily="2" charset="-79"/>
              </a:rPr>
              <a:t>Avoir les prérequis.</a:t>
            </a:r>
          </a:p>
          <a:p>
            <a:pPr marL="742950" indent="-742950" algn="just">
              <a:lnSpc>
                <a:spcPct val="150000"/>
              </a:lnSpc>
              <a:buFont typeface="+mj-lt"/>
              <a:buAutoNum type="arabicPeriod" startAt="2"/>
            </a:pPr>
            <a:r>
              <a:rPr lang="fr-FR" sz="3600" dirty="0">
                <a:solidFill>
                  <a:srgbClr val="FFFF00"/>
                </a:solidFill>
                <a:latin typeface="Aharoni" panose="02010803020104030203" pitchFamily="2" charset="-79"/>
                <a:cs typeface="Aharoni" panose="02010803020104030203" pitchFamily="2" charset="-79"/>
              </a:rPr>
              <a:t>Fertiliser le </a:t>
            </a:r>
            <a:r>
              <a:rPr lang="fr-FR" sz="3600" dirty="0" smtClean="0">
                <a:solidFill>
                  <a:srgbClr val="FFFF00"/>
                </a:solidFill>
                <a:latin typeface="Aharoni" panose="02010803020104030203" pitchFamily="2" charset="-79"/>
                <a:cs typeface="Aharoni" panose="02010803020104030203" pitchFamily="2" charset="-79"/>
              </a:rPr>
              <a:t>sol.</a:t>
            </a:r>
          </a:p>
          <a:p>
            <a:pPr marL="1200150" lvl="1" indent="-742950" algn="just">
              <a:lnSpc>
                <a:spcPct val="150000"/>
              </a:lnSpc>
              <a:buFont typeface="+mj-lt"/>
              <a:buAutoNum type="alphaLcPeriod"/>
            </a:pPr>
            <a:r>
              <a:rPr lang="fr-FR" sz="3600" dirty="0" smtClean="0">
                <a:solidFill>
                  <a:srgbClr val="FFC000"/>
                </a:solidFill>
                <a:latin typeface="Aharoni" panose="02010803020104030203" pitchFamily="2" charset="-79"/>
                <a:cs typeface="Aharoni" panose="02010803020104030203" pitchFamily="2" charset="-79"/>
              </a:rPr>
              <a:t>Ecole.</a:t>
            </a:r>
          </a:p>
          <a:p>
            <a:pPr marL="1657350" lvl="2" indent="-742950" algn="just">
              <a:lnSpc>
                <a:spcPct val="150000"/>
              </a:lnSpc>
              <a:buFont typeface="Wingdings" panose="05000000000000000000" pitchFamily="2" charset="2"/>
              <a:buChar char="ü"/>
            </a:pPr>
            <a:r>
              <a:rPr lang="fr-FR" sz="3600" dirty="0" smtClean="0">
                <a:latin typeface="Aharoni" panose="02010803020104030203" pitchFamily="2" charset="-79"/>
                <a:cs typeface="Aharoni" panose="02010803020104030203" pitchFamily="2" charset="-79"/>
              </a:rPr>
              <a:t>Bien orienter les étudiants.</a:t>
            </a:r>
          </a:p>
        </p:txBody>
      </p:sp>
    </p:spTree>
    <p:extLst>
      <p:ext uri="{BB962C8B-B14F-4D97-AF65-F5344CB8AC3E}">
        <p14:creationId xmlns:p14="http://schemas.microsoft.com/office/powerpoint/2010/main" val="269311593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40"/>
            <a:ext cx="12192000" cy="4031873"/>
          </a:xfrm>
          <a:prstGeom prst="rect">
            <a:avLst/>
          </a:prstGeom>
        </p:spPr>
        <p:txBody>
          <a:bodyPr wrap="square">
            <a:spAutoFit/>
          </a:bodyPr>
          <a:lstStyle/>
          <a:p>
            <a:pPr algn="just">
              <a:lnSpc>
                <a:spcPct val="200000"/>
              </a:lnSpc>
            </a:pPr>
            <a:r>
              <a:rPr lang="fr-FR" sz="3200" dirty="0"/>
              <a:t>Par exemple, on ne peut pas écrire </a:t>
            </a:r>
            <a:endParaRPr lang="fr-FR" sz="3200" dirty="0" smtClean="0"/>
          </a:p>
          <a:p>
            <a:pPr algn="ctr">
              <a:lnSpc>
                <a:spcPct val="200000"/>
              </a:lnSpc>
            </a:pPr>
            <a:r>
              <a:rPr lang="fr-FR" sz="3200" dirty="0" smtClean="0"/>
              <a:t>“</a:t>
            </a:r>
            <a:r>
              <a:rPr lang="fr-FR" sz="3200" dirty="0"/>
              <a:t>liste_Note1 = liste_Note2; ”. </a:t>
            </a:r>
            <a:endParaRPr lang="fr-FR" sz="3200" dirty="0" smtClean="0"/>
          </a:p>
          <a:p>
            <a:pPr algn="just">
              <a:lnSpc>
                <a:spcPct val="200000"/>
              </a:lnSpc>
            </a:pPr>
            <a:r>
              <a:rPr lang="fr-FR" sz="3200" dirty="0" smtClean="0"/>
              <a:t>Il </a:t>
            </a:r>
            <a:r>
              <a:rPr lang="fr-FR" sz="3200" dirty="0"/>
              <a:t>faut effectuer l’affectation pour chacun des éléments du tableau :</a:t>
            </a:r>
          </a:p>
        </p:txBody>
      </p:sp>
    </p:spTree>
    <p:extLst>
      <p:ext uri="{BB962C8B-B14F-4D97-AF65-F5344CB8AC3E}">
        <p14:creationId xmlns:p14="http://schemas.microsoft.com/office/powerpoint/2010/main" val="20955886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450"/>
            <a:ext cx="12192000" cy="4031873"/>
          </a:xfrm>
          <a:prstGeom prst="rect">
            <a:avLst/>
          </a:prstGeom>
        </p:spPr>
        <p:txBody>
          <a:bodyPr wrap="square">
            <a:spAutoFit/>
          </a:bodyPr>
          <a:lstStyle/>
          <a:p>
            <a:pPr lvl="1"/>
            <a:r>
              <a:rPr lang="en-US" sz="3200" dirty="0"/>
              <a:t>#define N 10</a:t>
            </a:r>
            <a:endParaRPr lang="fr-FR" sz="3200" dirty="0"/>
          </a:p>
          <a:p>
            <a:pPr lvl="1"/>
            <a:r>
              <a:rPr lang="en-US" sz="3200" dirty="0"/>
              <a:t>main()</a:t>
            </a:r>
            <a:endParaRPr lang="fr-FR" sz="3200" dirty="0"/>
          </a:p>
          <a:p>
            <a:pPr lvl="1"/>
            <a:r>
              <a:rPr lang="en-US" sz="3200" dirty="0"/>
              <a:t>{</a:t>
            </a:r>
            <a:endParaRPr lang="fr-FR" sz="3200" dirty="0"/>
          </a:p>
          <a:p>
            <a:pPr lvl="2"/>
            <a:r>
              <a:rPr lang="en-US" sz="3200" dirty="0" err="1"/>
              <a:t>int</a:t>
            </a:r>
            <a:r>
              <a:rPr lang="en-US" sz="3200" dirty="0"/>
              <a:t> tab1[N], tab2[N];</a:t>
            </a:r>
            <a:endParaRPr lang="fr-FR" sz="3200" dirty="0"/>
          </a:p>
          <a:p>
            <a:pPr lvl="2"/>
            <a:r>
              <a:rPr lang="en-US" sz="3200" dirty="0" err="1"/>
              <a:t>int</a:t>
            </a:r>
            <a:r>
              <a:rPr lang="en-US" sz="3200" dirty="0"/>
              <a:t> </a:t>
            </a:r>
            <a:r>
              <a:rPr lang="en-US" sz="3200" dirty="0" err="1"/>
              <a:t>i</a:t>
            </a:r>
            <a:r>
              <a:rPr lang="en-US" sz="3200" dirty="0"/>
              <a:t>;</a:t>
            </a:r>
            <a:endParaRPr lang="fr-FR" sz="3200" dirty="0"/>
          </a:p>
          <a:p>
            <a:pPr lvl="2"/>
            <a:r>
              <a:rPr lang="en-US" sz="3200" dirty="0"/>
              <a:t>for (</a:t>
            </a:r>
            <a:r>
              <a:rPr lang="en-US" sz="3200" dirty="0" err="1"/>
              <a:t>i</a:t>
            </a:r>
            <a:r>
              <a:rPr lang="en-US" sz="3200" dirty="0"/>
              <a:t> = 0; </a:t>
            </a:r>
            <a:r>
              <a:rPr lang="en-US" sz="3200" dirty="0" err="1"/>
              <a:t>i</a:t>
            </a:r>
            <a:r>
              <a:rPr lang="en-US" sz="3200" dirty="0"/>
              <a:t> &lt; N; </a:t>
            </a:r>
            <a:r>
              <a:rPr lang="en-US" sz="3200" dirty="0" err="1"/>
              <a:t>i</a:t>
            </a:r>
            <a:r>
              <a:rPr lang="en-US" sz="3200" dirty="0"/>
              <a:t>++)</a:t>
            </a:r>
            <a:endParaRPr lang="fr-FR" sz="3200" dirty="0"/>
          </a:p>
          <a:p>
            <a:pPr lvl="2"/>
            <a:r>
              <a:rPr lang="fr-FR" sz="3200" dirty="0" smtClean="0"/>
              <a:t>	tab1[i</a:t>
            </a:r>
            <a:r>
              <a:rPr lang="fr-FR" sz="3200" dirty="0"/>
              <a:t>] = tab2[i];</a:t>
            </a:r>
          </a:p>
          <a:p>
            <a:pPr lvl="1"/>
            <a:r>
              <a:rPr lang="fr-FR" sz="3200" dirty="0"/>
              <a:t>}</a:t>
            </a:r>
          </a:p>
        </p:txBody>
      </p:sp>
    </p:spTree>
    <p:extLst>
      <p:ext uri="{BB962C8B-B14F-4D97-AF65-F5344CB8AC3E}">
        <p14:creationId xmlns:p14="http://schemas.microsoft.com/office/powerpoint/2010/main" val="229389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84"/>
            <a:ext cx="12192000" cy="3876639"/>
          </a:xfrm>
          <a:prstGeom prst="rect">
            <a:avLst/>
          </a:prstGeom>
        </p:spPr>
        <p:txBody>
          <a:bodyPr wrap="square">
            <a:spAutoFit/>
          </a:bodyPr>
          <a:lstStyle/>
          <a:p>
            <a:pPr algn="just">
              <a:lnSpc>
                <a:spcPct val="200000"/>
              </a:lnSpc>
            </a:pPr>
            <a:r>
              <a:rPr lang="fr-FR" sz="3200" dirty="0"/>
              <a:t>On peut initialiser un tableau lors de sa déclaration par une liste de constantes de la façon suivante :</a:t>
            </a:r>
          </a:p>
          <a:p>
            <a:pPr algn="just">
              <a:lnSpc>
                <a:spcPct val="200000"/>
              </a:lnSpc>
            </a:pPr>
            <a:r>
              <a:rPr lang="fr-FR" sz="3200" i="1" dirty="0"/>
              <a:t>type nom-du-tableau</a:t>
            </a:r>
            <a:r>
              <a:rPr lang="fr-FR" sz="3200" dirty="0"/>
              <a:t>[N] = </a:t>
            </a:r>
            <a:r>
              <a:rPr lang="fr-FR" sz="3200" i="1" dirty="0"/>
              <a:t>{constante-1</a:t>
            </a:r>
            <a:r>
              <a:rPr lang="fr-FR" sz="3200" dirty="0"/>
              <a:t>, </a:t>
            </a:r>
            <a:r>
              <a:rPr lang="fr-FR" sz="3200" i="1" dirty="0"/>
              <a:t>constante-2</a:t>
            </a:r>
            <a:r>
              <a:rPr lang="fr-FR" sz="3200" dirty="0"/>
              <a:t>,..., </a:t>
            </a:r>
            <a:r>
              <a:rPr lang="fr-FR" sz="3200" i="1" dirty="0"/>
              <a:t>constante-N}</a:t>
            </a:r>
            <a:r>
              <a:rPr lang="fr-FR" sz="3200" dirty="0"/>
              <a:t>;</a:t>
            </a:r>
          </a:p>
        </p:txBody>
      </p:sp>
    </p:spTree>
    <p:extLst>
      <p:ext uri="{BB962C8B-B14F-4D97-AF65-F5344CB8AC3E}">
        <p14:creationId xmlns:p14="http://schemas.microsoft.com/office/powerpoint/2010/main" val="48585998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22"/>
            <a:ext cx="12192000" cy="6001643"/>
          </a:xfrm>
          <a:prstGeom prst="rect">
            <a:avLst/>
          </a:prstGeom>
        </p:spPr>
        <p:txBody>
          <a:bodyPr wrap="square">
            <a:spAutoFit/>
          </a:bodyPr>
          <a:lstStyle/>
          <a:p>
            <a:pPr algn="just">
              <a:lnSpc>
                <a:spcPct val="200000"/>
              </a:lnSpc>
            </a:pPr>
            <a:r>
              <a:rPr lang="fr-FR" sz="3200" dirty="0"/>
              <a:t>Si le nombre de données dans la liste d’initialisation est inférieur à la dimension du tableau, seuls les premiers éléments seront initialisés. Les autres éléments seront mis à zéro si le tableau est une variable globale (extérieure à toute fonction) ou une variable locale de classe de mémorisation </a:t>
            </a:r>
            <a:r>
              <a:rPr lang="fr-FR" sz="3200" dirty="0" err="1"/>
              <a:t>static</a:t>
            </a:r>
            <a:r>
              <a:rPr lang="fr-FR" sz="3200" dirty="0"/>
              <a:t>.</a:t>
            </a:r>
          </a:p>
        </p:txBody>
      </p:sp>
    </p:spTree>
    <p:extLst>
      <p:ext uri="{BB962C8B-B14F-4D97-AF65-F5344CB8AC3E}">
        <p14:creationId xmlns:p14="http://schemas.microsoft.com/office/powerpoint/2010/main" val="669444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21"/>
            <a:ext cx="12192000" cy="5846409"/>
          </a:xfrm>
          <a:prstGeom prst="rect">
            <a:avLst/>
          </a:prstGeom>
        </p:spPr>
        <p:txBody>
          <a:bodyPr wrap="square">
            <a:spAutoFit/>
          </a:bodyPr>
          <a:lstStyle/>
          <a:p>
            <a:pPr algn="just">
              <a:lnSpc>
                <a:spcPct val="200000"/>
              </a:lnSpc>
            </a:pPr>
            <a:r>
              <a:rPr lang="fr-FR" sz="3200" dirty="0"/>
              <a:t>De la même manière un tableau de caractères peut être initialisé par une liste de caractères, mais aussi par une chaîne de caractères littérale. Notons que le compilateur complète toute chaîne de caractères avec un caractère nul ’\0’ . Il faut donc que le tableau ait au moins un élément de plus que le nombre de caractères de la chaîne littérale.</a:t>
            </a:r>
          </a:p>
        </p:txBody>
      </p:sp>
    </p:spTree>
    <p:extLst>
      <p:ext uri="{BB962C8B-B14F-4D97-AF65-F5344CB8AC3E}">
        <p14:creationId xmlns:p14="http://schemas.microsoft.com/office/powerpoint/2010/main" val="387518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723"/>
            <a:ext cx="12192000" cy="6001643"/>
          </a:xfrm>
          <a:prstGeom prst="rect">
            <a:avLst/>
          </a:prstGeom>
        </p:spPr>
        <p:txBody>
          <a:bodyPr wrap="square">
            <a:spAutoFit/>
          </a:bodyPr>
          <a:lstStyle/>
          <a:p>
            <a:pPr lvl="1">
              <a:lnSpc>
                <a:spcPct val="150000"/>
              </a:lnSpc>
            </a:pPr>
            <a:r>
              <a:rPr lang="en-US" sz="3200" dirty="0"/>
              <a:t>#define N 8</a:t>
            </a:r>
            <a:endParaRPr lang="fr-FR" sz="3200" dirty="0"/>
          </a:p>
          <a:p>
            <a:pPr lvl="1">
              <a:lnSpc>
                <a:spcPct val="150000"/>
              </a:lnSpc>
            </a:pPr>
            <a:r>
              <a:rPr lang="en-US" sz="3200" dirty="0"/>
              <a:t>char tab[N] = "</a:t>
            </a:r>
            <a:r>
              <a:rPr lang="en-US" sz="3200" dirty="0" err="1"/>
              <a:t>exemple</a:t>
            </a:r>
            <a:r>
              <a:rPr lang="en-US" sz="3200" dirty="0"/>
              <a:t>";</a:t>
            </a:r>
            <a:endParaRPr lang="fr-FR" sz="3200" dirty="0"/>
          </a:p>
          <a:p>
            <a:pPr lvl="1">
              <a:lnSpc>
                <a:spcPct val="150000"/>
              </a:lnSpc>
            </a:pPr>
            <a:r>
              <a:rPr lang="en-US" sz="3200" dirty="0"/>
              <a:t>main()</a:t>
            </a:r>
            <a:endParaRPr lang="fr-FR" sz="3200" dirty="0"/>
          </a:p>
          <a:p>
            <a:pPr lvl="1">
              <a:lnSpc>
                <a:spcPct val="150000"/>
              </a:lnSpc>
            </a:pPr>
            <a:r>
              <a:rPr lang="en-US" sz="3200" dirty="0"/>
              <a:t>{</a:t>
            </a:r>
            <a:endParaRPr lang="fr-FR" sz="3200" dirty="0"/>
          </a:p>
          <a:p>
            <a:pPr lvl="2">
              <a:lnSpc>
                <a:spcPct val="150000"/>
              </a:lnSpc>
            </a:pPr>
            <a:r>
              <a:rPr lang="en-US" sz="3200" dirty="0" err="1"/>
              <a:t>int</a:t>
            </a:r>
            <a:r>
              <a:rPr lang="en-US" sz="3200" dirty="0"/>
              <a:t> </a:t>
            </a:r>
            <a:r>
              <a:rPr lang="en-US" sz="3200" dirty="0" err="1"/>
              <a:t>i</a:t>
            </a:r>
            <a:r>
              <a:rPr lang="en-US" sz="3200" dirty="0"/>
              <a:t>;</a:t>
            </a:r>
            <a:endParaRPr lang="fr-FR" sz="3200" dirty="0"/>
          </a:p>
          <a:p>
            <a:pPr lvl="2">
              <a:lnSpc>
                <a:spcPct val="150000"/>
              </a:lnSpc>
            </a:pPr>
            <a:r>
              <a:rPr lang="en-US" sz="3200" dirty="0"/>
              <a:t>for (</a:t>
            </a:r>
            <a:r>
              <a:rPr lang="en-US" sz="3200" dirty="0" err="1"/>
              <a:t>i</a:t>
            </a:r>
            <a:r>
              <a:rPr lang="en-US" sz="3200" dirty="0"/>
              <a:t> = 0; </a:t>
            </a:r>
            <a:r>
              <a:rPr lang="en-US" sz="3200" dirty="0" err="1"/>
              <a:t>i</a:t>
            </a:r>
            <a:r>
              <a:rPr lang="en-US" sz="3200" dirty="0"/>
              <a:t> &lt; N; </a:t>
            </a:r>
            <a:r>
              <a:rPr lang="en-US" sz="3200" dirty="0" err="1"/>
              <a:t>i</a:t>
            </a:r>
            <a:r>
              <a:rPr lang="en-US" sz="3200" dirty="0"/>
              <a:t>++)</a:t>
            </a:r>
            <a:endParaRPr lang="fr-FR" sz="3200" dirty="0"/>
          </a:p>
          <a:p>
            <a:pPr lvl="2">
              <a:lnSpc>
                <a:spcPct val="150000"/>
              </a:lnSpc>
            </a:pPr>
            <a:r>
              <a:rPr lang="en-US" sz="3200" dirty="0" smtClean="0"/>
              <a:t>	</a:t>
            </a:r>
            <a:r>
              <a:rPr lang="en-US" sz="3200" dirty="0" err="1" smtClean="0"/>
              <a:t>printf</a:t>
            </a:r>
            <a:r>
              <a:rPr lang="en-US" sz="3200" dirty="0"/>
              <a:t>("tab[%d] = %c\n",</a:t>
            </a:r>
            <a:r>
              <a:rPr lang="en-US" sz="3200" dirty="0" err="1"/>
              <a:t>i,tab</a:t>
            </a:r>
            <a:r>
              <a:rPr lang="en-US" sz="3200" dirty="0"/>
              <a:t>[</a:t>
            </a:r>
            <a:r>
              <a:rPr lang="en-US" sz="3200" dirty="0" err="1"/>
              <a:t>i</a:t>
            </a:r>
            <a:r>
              <a:rPr lang="en-US" sz="3200" dirty="0"/>
              <a:t>]);</a:t>
            </a:r>
            <a:endParaRPr lang="fr-FR" sz="3200" dirty="0"/>
          </a:p>
          <a:p>
            <a:pPr lvl="1">
              <a:lnSpc>
                <a:spcPct val="150000"/>
              </a:lnSpc>
            </a:pPr>
            <a:r>
              <a:rPr lang="fr-FR" sz="3200" dirty="0"/>
              <a:t>}</a:t>
            </a:r>
          </a:p>
        </p:txBody>
      </p:sp>
    </p:spTree>
    <p:extLst>
      <p:ext uri="{BB962C8B-B14F-4D97-AF65-F5344CB8AC3E}">
        <p14:creationId xmlns:p14="http://schemas.microsoft.com/office/powerpoint/2010/main" val="20141131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723"/>
            <a:ext cx="12192000" cy="4861524"/>
          </a:xfrm>
          <a:prstGeom prst="rect">
            <a:avLst/>
          </a:prstGeom>
        </p:spPr>
        <p:txBody>
          <a:bodyPr wrap="square">
            <a:spAutoFit/>
          </a:bodyPr>
          <a:lstStyle/>
          <a:p>
            <a:pPr algn="just">
              <a:lnSpc>
                <a:spcPct val="200000"/>
              </a:lnSpc>
            </a:pPr>
            <a:r>
              <a:rPr lang="fr-FR" sz="3200" dirty="0"/>
              <a:t>Lors d’une initialisation, il est également possible de ne pas spécifier le nombre d’éléments du tableau. Par défaut, il correspondra au nombre de constantes de la liste d’initialisation. Ainsi le programme suivant imprime le nombre de caractères du tableau </a:t>
            </a:r>
            <a:r>
              <a:rPr lang="fr-FR" sz="3200" dirty="0" err="1"/>
              <a:t>liste_Etudiant</a:t>
            </a:r>
            <a:r>
              <a:rPr lang="fr-FR" sz="3200" dirty="0"/>
              <a:t>, ici 8.</a:t>
            </a:r>
          </a:p>
        </p:txBody>
      </p:sp>
    </p:spTree>
    <p:extLst>
      <p:ext uri="{BB962C8B-B14F-4D97-AF65-F5344CB8AC3E}">
        <p14:creationId xmlns:p14="http://schemas.microsoft.com/office/powerpoint/2010/main" val="15662324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305"/>
            <a:ext cx="12192000" cy="6986528"/>
          </a:xfrm>
          <a:prstGeom prst="rect">
            <a:avLst/>
          </a:prstGeom>
        </p:spPr>
        <p:txBody>
          <a:bodyPr wrap="square">
            <a:spAutoFit/>
          </a:bodyPr>
          <a:lstStyle/>
          <a:p>
            <a:pPr lvl="1" algn="just">
              <a:lnSpc>
                <a:spcPct val="200000"/>
              </a:lnSpc>
            </a:pPr>
            <a:r>
              <a:rPr lang="fr-FR" sz="3200" dirty="0"/>
              <a:t>char </a:t>
            </a:r>
            <a:r>
              <a:rPr lang="fr-FR" sz="3200" dirty="0" err="1"/>
              <a:t>liste_Etudiant</a:t>
            </a:r>
            <a:r>
              <a:rPr lang="fr-FR" sz="3200" dirty="0"/>
              <a:t> [] = "Camara";</a:t>
            </a:r>
          </a:p>
          <a:p>
            <a:pPr lvl="1" algn="just">
              <a:lnSpc>
                <a:spcPct val="200000"/>
              </a:lnSpc>
            </a:pPr>
            <a:r>
              <a:rPr lang="fr-FR" sz="3200" dirty="0"/>
              <a:t>main()</a:t>
            </a:r>
          </a:p>
          <a:p>
            <a:pPr lvl="1" algn="just">
              <a:lnSpc>
                <a:spcPct val="200000"/>
              </a:lnSpc>
            </a:pPr>
            <a:r>
              <a:rPr lang="fr-FR" sz="3200" dirty="0"/>
              <a:t>{</a:t>
            </a:r>
          </a:p>
          <a:p>
            <a:pPr lvl="2" algn="just">
              <a:lnSpc>
                <a:spcPct val="200000"/>
              </a:lnSpc>
            </a:pPr>
            <a:r>
              <a:rPr lang="fr-FR" sz="3200" dirty="0" err="1"/>
              <a:t>int</a:t>
            </a:r>
            <a:r>
              <a:rPr lang="fr-FR" sz="3200" dirty="0"/>
              <a:t> i;</a:t>
            </a:r>
          </a:p>
          <a:p>
            <a:pPr lvl="2" algn="just">
              <a:lnSpc>
                <a:spcPct val="200000"/>
              </a:lnSpc>
            </a:pPr>
            <a:r>
              <a:rPr lang="fr-FR" sz="3200" dirty="0" err="1"/>
              <a:t>printf</a:t>
            </a:r>
            <a:r>
              <a:rPr lang="fr-FR" sz="3200" dirty="0"/>
              <a:t>("Nombre de </a:t>
            </a:r>
            <a:r>
              <a:rPr lang="fr-FR" sz="3200" dirty="0" err="1"/>
              <a:t>caracteres</a:t>
            </a:r>
            <a:r>
              <a:rPr lang="fr-FR" sz="3200" dirty="0"/>
              <a:t> du tableau = %d\n",</a:t>
            </a:r>
            <a:r>
              <a:rPr lang="fr-FR" sz="3200" dirty="0" err="1"/>
              <a:t>sizeof</a:t>
            </a:r>
            <a:r>
              <a:rPr lang="fr-FR" sz="3200" dirty="0"/>
              <a:t>(tab)/</a:t>
            </a:r>
            <a:r>
              <a:rPr lang="fr-FR" sz="3200" dirty="0" err="1"/>
              <a:t>sizeof</a:t>
            </a:r>
            <a:r>
              <a:rPr lang="fr-FR" sz="3200" dirty="0"/>
              <a:t>(char));</a:t>
            </a:r>
          </a:p>
          <a:p>
            <a:pPr lvl="1" algn="just">
              <a:lnSpc>
                <a:spcPct val="200000"/>
              </a:lnSpc>
            </a:pPr>
            <a:r>
              <a:rPr lang="fr-FR" sz="3200" dirty="0"/>
              <a:t>}</a:t>
            </a:r>
          </a:p>
        </p:txBody>
      </p:sp>
    </p:spTree>
    <p:extLst>
      <p:ext uri="{BB962C8B-B14F-4D97-AF65-F5344CB8AC3E}">
        <p14:creationId xmlns:p14="http://schemas.microsoft.com/office/powerpoint/2010/main" val="21496440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1999" cy="4031873"/>
          </a:xfrm>
          <a:prstGeom prst="rect">
            <a:avLst/>
          </a:prstGeom>
        </p:spPr>
        <p:txBody>
          <a:bodyPr wrap="square">
            <a:spAutoFit/>
          </a:bodyPr>
          <a:lstStyle/>
          <a:p>
            <a:pPr algn="just">
              <a:lnSpc>
                <a:spcPct val="200000"/>
              </a:lnSpc>
            </a:pPr>
            <a:r>
              <a:rPr lang="fr-FR" sz="3200" dirty="0"/>
              <a:t>De manière similaire, on peut déclarer un tableau à plusieurs dimensions. Par exemple, pour un tableau à deux dimensions :</a:t>
            </a:r>
          </a:p>
          <a:p>
            <a:pPr algn="just">
              <a:lnSpc>
                <a:spcPct val="200000"/>
              </a:lnSpc>
            </a:pPr>
            <a:r>
              <a:rPr lang="fr-FR" sz="3200" i="1" dirty="0"/>
              <a:t>type nom-du-tableau</a:t>
            </a:r>
            <a:r>
              <a:rPr lang="fr-FR" sz="3200" dirty="0"/>
              <a:t>[</a:t>
            </a:r>
            <a:r>
              <a:rPr lang="fr-FR" sz="3200" i="1" dirty="0"/>
              <a:t>nombre-lignes</a:t>
            </a:r>
            <a:r>
              <a:rPr lang="fr-FR" sz="3200" dirty="0"/>
              <a:t>][</a:t>
            </a:r>
            <a:r>
              <a:rPr lang="fr-FR" sz="3200" i="1" dirty="0"/>
              <a:t>nombre-colonnes</a:t>
            </a:r>
            <a:r>
              <a:rPr lang="fr-FR" sz="3200" dirty="0"/>
              <a:t>]</a:t>
            </a:r>
          </a:p>
        </p:txBody>
      </p:sp>
    </p:spTree>
    <p:extLst>
      <p:ext uri="{BB962C8B-B14F-4D97-AF65-F5344CB8AC3E}">
        <p14:creationId xmlns:p14="http://schemas.microsoft.com/office/powerpoint/2010/main" val="29457530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846409"/>
          </a:xfrm>
          <a:prstGeom prst="rect">
            <a:avLst/>
          </a:prstGeom>
        </p:spPr>
        <p:txBody>
          <a:bodyPr wrap="square">
            <a:spAutoFit/>
          </a:bodyPr>
          <a:lstStyle/>
          <a:p>
            <a:pPr algn="just">
              <a:lnSpc>
                <a:spcPct val="200000"/>
              </a:lnSpc>
            </a:pPr>
            <a:r>
              <a:rPr lang="fr-FR" sz="3200" dirty="0"/>
              <a:t>Pour initialiser un tableau à plusieurs dimensions à la compilation, on utilise une liste dont chaque élément est une liste de constantes :</a:t>
            </a:r>
          </a:p>
          <a:p>
            <a:pPr algn="just">
              <a:lnSpc>
                <a:spcPct val="200000"/>
              </a:lnSpc>
            </a:pPr>
            <a:r>
              <a:rPr lang="en-US" sz="3200" dirty="0"/>
              <a:t>#define M 2</a:t>
            </a:r>
            <a:endParaRPr lang="fr-FR" sz="3200" dirty="0"/>
          </a:p>
          <a:p>
            <a:pPr algn="just">
              <a:lnSpc>
                <a:spcPct val="200000"/>
              </a:lnSpc>
            </a:pPr>
            <a:r>
              <a:rPr lang="en-US" sz="3200" dirty="0"/>
              <a:t>#define N 3</a:t>
            </a:r>
            <a:endParaRPr lang="fr-FR" sz="3200" dirty="0"/>
          </a:p>
          <a:p>
            <a:pPr algn="just">
              <a:lnSpc>
                <a:spcPct val="200000"/>
              </a:lnSpc>
            </a:pPr>
            <a:r>
              <a:rPr lang="en-US" sz="3200" dirty="0" err="1"/>
              <a:t>int</a:t>
            </a:r>
            <a:r>
              <a:rPr lang="en-US" sz="3200" dirty="0"/>
              <a:t> tab[M][N] = {{1, 2, 3}, {4, 5, 6}};</a:t>
            </a:r>
            <a:endParaRPr lang="fr-FR" sz="3200" dirty="0"/>
          </a:p>
        </p:txBody>
      </p:sp>
    </p:spTree>
    <p:extLst>
      <p:ext uri="{BB962C8B-B14F-4D97-AF65-F5344CB8AC3E}">
        <p14:creationId xmlns:p14="http://schemas.microsoft.com/office/powerpoint/2010/main" val="11038006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12192000" cy="6740307"/>
          </a:xfrm>
          <a:prstGeom prst="rect">
            <a:avLst/>
          </a:prstGeom>
          <a:noFill/>
        </p:spPr>
        <p:txBody>
          <a:bodyPr wrap="square" rtlCol="0">
            <a:spAutoFit/>
          </a:bodyPr>
          <a:lstStyle/>
          <a:p>
            <a:pPr marL="1657350" lvl="2" indent="-742950" algn="just">
              <a:lnSpc>
                <a:spcPct val="150000"/>
              </a:lnSpc>
              <a:buFont typeface="Wingdings" panose="05000000000000000000" pitchFamily="2" charset="2"/>
              <a:buChar char="ü"/>
            </a:pPr>
            <a:r>
              <a:rPr lang="fr-FR" sz="3600" dirty="0" smtClean="0">
                <a:latin typeface="Aharoni" panose="02010803020104030203" pitchFamily="2" charset="-79"/>
                <a:cs typeface="Aharoni" panose="02010803020104030203" pitchFamily="2" charset="-79"/>
              </a:rPr>
              <a:t>Accompagner la formation (partenariats, stages, visites techniques, etc. </a:t>
            </a:r>
          </a:p>
          <a:p>
            <a:pPr marL="1200150" lvl="1" indent="-742950" algn="just">
              <a:lnSpc>
                <a:spcPct val="150000"/>
              </a:lnSpc>
              <a:buFont typeface="+mj-lt"/>
              <a:buAutoNum type="alphaLcPeriod" startAt="2"/>
            </a:pPr>
            <a:r>
              <a:rPr lang="fr-FR" sz="3600" dirty="0" smtClean="0">
                <a:solidFill>
                  <a:schemeClr val="accent6">
                    <a:lumMod val="40000"/>
                    <a:lumOff val="60000"/>
                  </a:schemeClr>
                </a:solidFill>
                <a:latin typeface="Aharoni" panose="02010803020104030203" pitchFamily="2" charset="-79"/>
                <a:cs typeface="Aharoni" panose="02010803020104030203" pitchFamily="2" charset="-79"/>
              </a:rPr>
              <a:t>Étudiant.</a:t>
            </a:r>
          </a:p>
          <a:p>
            <a:pPr marL="1657350" lvl="2" indent="-742950" algn="just">
              <a:lnSpc>
                <a:spcPct val="150000"/>
              </a:lnSpc>
              <a:buFont typeface="Wingdings" panose="05000000000000000000" pitchFamily="2" charset="2"/>
              <a:buChar char="ü"/>
            </a:pPr>
            <a:r>
              <a:rPr lang="fr-FR" sz="3600" dirty="0" smtClean="0">
                <a:latin typeface="Aharoni" panose="02010803020104030203" pitchFamily="2" charset="-79"/>
                <a:cs typeface="Aharoni" panose="02010803020104030203" pitchFamily="2" charset="-79"/>
              </a:rPr>
              <a:t>Respecter les principes et règlements (assiduité, ponctualité, discipline, intégrité, etc.)</a:t>
            </a:r>
          </a:p>
          <a:p>
            <a:pPr marL="1200150" lvl="1" indent="-742950" algn="just">
              <a:lnSpc>
                <a:spcPct val="150000"/>
              </a:lnSpc>
              <a:buFont typeface="+mj-lt"/>
              <a:buAutoNum type="alphaLcPeriod" startAt="3"/>
            </a:pPr>
            <a:r>
              <a:rPr lang="fr-FR" sz="3600" dirty="0" smtClean="0">
                <a:solidFill>
                  <a:srgbClr val="00B050"/>
                </a:solidFill>
                <a:latin typeface="Aharoni" panose="02010803020104030203" pitchFamily="2" charset="-79"/>
                <a:cs typeface="Aharoni" panose="02010803020104030203" pitchFamily="2" charset="-79"/>
              </a:rPr>
              <a:t>Professeur.</a:t>
            </a:r>
            <a:r>
              <a:rPr lang="fr-FR" sz="3600" dirty="0" smtClean="0">
                <a:latin typeface="Aharoni" panose="02010803020104030203" pitchFamily="2" charset="-79"/>
                <a:cs typeface="Aharoni" panose="02010803020104030203" pitchFamily="2" charset="-79"/>
              </a:rPr>
              <a:t> </a:t>
            </a:r>
          </a:p>
          <a:p>
            <a:pPr marL="1657350" lvl="2" indent="-742950" algn="just">
              <a:lnSpc>
                <a:spcPct val="150000"/>
              </a:lnSpc>
              <a:buFont typeface="Wingdings" panose="05000000000000000000" pitchFamily="2" charset="2"/>
              <a:buChar char="ü"/>
            </a:pPr>
            <a:r>
              <a:rPr lang="fr-FR" sz="3600" dirty="0">
                <a:latin typeface="Aharoni" panose="02010803020104030203" pitchFamily="2" charset="-79"/>
                <a:cs typeface="Aharoni" panose="02010803020104030203" pitchFamily="2" charset="-79"/>
              </a:rPr>
              <a:t>Respecter les principes et règlements (assiduité, ponctualité, discipline, </a:t>
            </a:r>
            <a:r>
              <a:rPr lang="fr-FR" sz="3600" dirty="0" smtClean="0">
                <a:latin typeface="Aharoni" panose="02010803020104030203" pitchFamily="2" charset="-79"/>
                <a:cs typeface="Aharoni" panose="02010803020104030203" pitchFamily="2" charset="-79"/>
              </a:rPr>
              <a:t>intégrité, etc.)</a:t>
            </a:r>
          </a:p>
        </p:txBody>
      </p:sp>
    </p:spTree>
    <p:extLst>
      <p:ext uri="{BB962C8B-B14F-4D97-AF65-F5344CB8AC3E}">
        <p14:creationId xmlns:p14="http://schemas.microsoft.com/office/powerpoint/2010/main" val="202346895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986528"/>
          </a:xfrm>
          <a:prstGeom prst="rect">
            <a:avLst/>
          </a:prstGeom>
        </p:spPr>
        <p:txBody>
          <a:bodyPr wrap="square">
            <a:spAutoFit/>
          </a:bodyPr>
          <a:lstStyle/>
          <a:p>
            <a:pPr algn="just">
              <a:lnSpc>
                <a:spcPct val="200000"/>
              </a:lnSpc>
            </a:pPr>
            <a:r>
              <a:rPr lang="fr-FR" sz="3200" b="1" dirty="0"/>
              <a:t>2.2 Les structures.</a:t>
            </a:r>
          </a:p>
          <a:p>
            <a:pPr algn="just">
              <a:lnSpc>
                <a:spcPct val="200000"/>
              </a:lnSpc>
            </a:pPr>
            <a:r>
              <a:rPr lang="fr-FR" sz="3200" dirty="0"/>
              <a:t>Une </a:t>
            </a:r>
            <a:r>
              <a:rPr lang="fr-FR" sz="3200" i="1" dirty="0"/>
              <a:t>structure </a:t>
            </a:r>
            <a:r>
              <a:rPr lang="fr-FR" sz="3200" dirty="0"/>
              <a:t>est une suite finie d’objets de types différents. Contrairement aux tableaux, les différents éléments d’une structure n’occupent pas nécessairement des zones contigües en mémoire. Chaque élément de la structure, appelé </a:t>
            </a:r>
            <a:r>
              <a:rPr lang="fr-FR" sz="3200" i="1" dirty="0"/>
              <a:t>membre </a:t>
            </a:r>
            <a:r>
              <a:rPr lang="fr-FR" sz="3200" dirty="0"/>
              <a:t>ou </a:t>
            </a:r>
            <a:r>
              <a:rPr lang="fr-FR" sz="3200" i="1" dirty="0"/>
              <a:t>champ</a:t>
            </a:r>
            <a:r>
              <a:rPr lang="fr-FR" sz="3200" dirty="0"/>
              <a:t>, est désigné par un identificateur.</a:t>
            </a:r>
          </a:p>
        </p:txBody>
      </p:sp>
    </p:spTree>
    <p:extLst>
      <p:ext uri="{BB962C8B-B14F-4D97-AF65-F5344CB8AC3E}">
        <p14:creationId xmlns:p14="http://schemas.microsoft.com/office/powerpoint/2010/main" val="15089612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3876639"/>
          </a:xfrm>
          <a:prstGeom prst="rect">
            <a:avLst/>
          </a:prstGeom>
        </p:spPr>
        <p:txBody>
          <a:bodyPr wrap="square">
            <a:spAutoFit/>
          </a:bodyPr>
          <a:lstStyle/>
          <a:p>
            <a:pPr algn="just">
              <a:lnSpc>
                <a:spcPct val="200000"/>
              </a:lnSpc>
            </a:pPr>
            <a:r>
              <a:rPr lang="fr-FR" sz="3200" dirty="0"/>
              <a:t>On distingue la déclaration d’un </a:t>
            </a:r>
            <a:r>
              <a:rPr lang="fr-FR" sz="3200" i="1" dirty="0"/>
              <a:t>modèle de structure </a:t>
            </a:r>
            <a:r>
              <a:rPr lang="fr-FR" sz="3200" dirty="0"/>
              <a:t>de celle d’un objet de type structure correspondant à un modèle donné. La déclaration d’un modèle de structure dont l’identificateur est </a:t>
            </a:r>
            <a:r>
              <a:rPr lang="fr-FR" sz="3200" i="1" dirty="0" err="1"/>
              <a:t>modele</a:t>
            </a:r>
            <a:r>
              <a:rPr lang="fr-FR" sz="3200" i="1" dirty="0"/>
              <a:t> </a:t>
            </a:r>
            <a:r>
              <a:rPr lang="fr-FR" sz="3200" dirty="0"/>
              <a:t>suit la syntaxe suivante </a:t>
            </a:r>
            <a:r>
              <a:rPr lang="fr-FR" sz="3200" dirty="0" smtClean="0"/>
              <a:t>:</a:t>
            </a:r>
            <a:endParaRPr lang="fr-FR" sz="3200" dirty="0"/>
          </a:p>
        </p:txBody>
      </p:sp>
    </p:spTree>
    <p:extLst>
      <p:ext uri="{BB962C8B-B14F-4D97-AF65-F5344CB8AC3E}">
        <p14:creationId xmlns:p14="http://schemas.microsoft.com/office/powerpoint/2010/main" val="15407247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831294"/>
          </a:xfrm>
          <a:prstGeom prst="rect">
            <a:avLst/>
          </a:prstGeom>
        </p:spPr>
        <p:txBody>
          <a:bodyPr wrap="square">
            <a:spAutoFit/>
          </a:bodyPr>
          <a:lstStyle/>
          <a:p>
            <a:pPr lvl="1" algn="just">
              <a:lnSpc>
                <a:spcPct val="200000"/>
              </a:lnSpc>
            </a:pPr>
            <a:r>
              <a:rPr lang="fr-FR" sz="3200" dirty="0" err="1"/>
              <a:t>struct</a:t>
            </a:r>
            <a:r>
              <a:rPr lang="fr-FR" sz="3200" dirty="0"/>
              <a:t> </a:t>
            </a:r>
            <a:r>
              <a:rPr lang="fr-FR" sz="3200" i="1" dirty="0" err="1"/>
              <a:t>modele</a:t>
            </a:r>
            <a:endParaRPr lang="fr-FR" sz="3200" dirty="0"/>
          </a:p>
          <a:p>
            <a:pPr lvl="1" algn="just">
              <a:lnSpc>
                <a:spcPct val="200000"/>
              </a:lnSpc>
            </a:pPr>
            <a:r>
              <a:rPr lang="fr-FR" sz="3200" i="1" dirty="0"/>
              <a:t>{</a:t>
            </a:r>
            <a:endParaRPr lang="fr-FR" sz="3200" dirty="0"/>
          </a:p>
          <a:p>
            <a:pPr lvl="2" algn="just">
              <a:lnSpc>
                <a:spcPct val="200000"/>
              </a:lnSpc>
            </a:pPr>
            <a:r>
              <a:rPr lang="fr-FR" sz="3200" i="1" dirty="0"/>
              <a:t>type-1 membre-1</a:t>
            </a:r>
            <a:r>
              <a:rPr lang="fr-FR" sz="3200" dirty="0"/>
              <a:t>;</a:t>
            </a:r>
          </a:p>
          <a:p>
            <a:pPr lvl="2" algn="just">
              <a:lnSpc>
                <a:spcPct val="200000"/>
              </a:lnSpc>
            </a:pPr>
            <a:r>
              <a:rPr lang="fr-FR" sz="3200" i="1" dirty="0"/>
              <a:t>type-2 membre-2</a:t>
            </a:r>
            <a:r>
              <a:rPr lang="fr-FR" sz="3200" dirty="0"/>
              <a:t>;</a:t>
            </a:r>
          </a:p>
          <a:p>
            <a:pPr lvl="2" algn="just">
              <a:lnSpc>
                <a:spcPct val="200000"/>
              </a:lnSpc>
            </a:pPr>
            <a:r>
              <a:rPr lang="fr-FR" sz="3200" dirty="0"/>
              <a:t>...</a:t>
            </a:r>
          </a:p>
          <a:p>
            <a:pPr lvl="2" algn="just">
              <a:lnSpc>
                <a:spcPct val="200000"/>
              </a:lnSpc>
            </a:pPr>
            <a:r>
              <a:rPr lang="fr-FR" sz="3200" i="1" dirty="0"/>
              <a:t>type-n membre-n</a:t>
            </a:r>
            <a:r>
              <a:rPr lang="fr-FR" sz="3200" dirty="0"/>
              <a:t>;</a:t>
            </a:r>
          </a:p>
          <a:p>
            <a:pPr lvl="1" algn="just">
              <a:lnSpc>
                <a:spcPct val="200000"/>
              </a:lnSpc>
            </a:pPr>
            <a:r>
              <a:rPr lang="fr-FR" sz="3200" i="1" dirty="0"/>
              <a:t>}</a:t>
            </a:r>
            <a:r>
              <a:rPr lang="fr-FR" sz="3200" dirty="0"/>
              <a:t>;</a:t>
            </a:r>
          </a:p>
        </p:txBody>
      </p:sp>
    </p:spTree>
    <p:extLst>
      <p:ext uri="{BB962C8B-B14F-4D97-AF65-F5344CB8AC3E}">
        <p14:creationId xmlns:p14="http://schemas.microsoft.com/office/powerpoint/2010/main" val="21886097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4031873"/>
          </a:xfrm>
          <a:prstGeom prst="rect">
            <a:avLst/>
          </a:prstGeom>
        </p:spPr>
        <p:txBody>
          <a:bodyPr wrap="square">
            <a:spAutoFit/>
          </a:bodyPr>
          <a:lstStyle/>
          <a:p>
            <a:pPr algn="just">
              <a:lnSpc>
                <a:spcPct val="200000"/>
              </a:lnSpc>
            </a:pPr>
            <a:r>
              <a:rPr lang="fr-FR" sz="3200" dirty="0"/>
              <a:t>Pour déclarer un objet de type structure correspondant au modèle précédent, on utilise la syntaxe :</a:t>
            </a:r>
          </a:p>
          <a:p>
            <a:pPr algn="ctr">
              <a:lnSpc>
                <a:spcPct val="200000"/>
              </a:lnSpc>
            </a:pPr>
            <a:r>
              <a:rPr lang="fr-FR" sz="3200" dirty="0" err="1"/>
              <a:t>struct</a:t>
            </a:r>
            <a:r>
              <a:rPr lang="fr-FR" sz="3200" dirty="0"/>
              <a:t> </a:t>
            </a:r>
            <a:r>
              <a:rPr lang="fr-FR" sz="3200" i="1" dirty="0" err="1"/>
              <a:t>modele</a:t>
            </a:r>
            <a:r>
              <a:rPr lang="fr-FR" sz="3200" i="1" dirty="0"/>
              <a:t> objet</a:t>
            </a:r>
            <a:r>
              <a:rPr lang="fr-FR" sz="3200" dirty="0"/>
              <a:t>;</a:t>
            </a:r>
          </a:p>
          <a:p>
            <a:pPr algn="just">
              <a:lnSpc>
                <a:spcPct val="200000"/>
              </a:lnSpc>
            </a:pPr>
            <a:r>
              <a:rPr lang="fr-FR" sz="3200" dirty="0"/>
              <a:t>ou bien, si le modèle n’a pas été déclaré au préalable :</a:t>
            </a:r>
          </a:p>
        </p:txBody>
      </p:sp>
    </p:spTree>
    <p:extLst>
      <p:ext uri="{BB962C8B-B14F-4D97-AF65-F5344CB8AC3E}">
        <p14:creationId xmlns:p14="http://schemas.microsoft.com/office/powerpoint/2010/main" val="158654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283"/>
            <a:ext cx="12192000" cy="6986528"/>
          </a:xfrm>
          <a:prstGeom prst="rect">
            <a:avLst/>
          </a:prstGeom>
        </p:spPr>
        <p:txBody>
          <a:bodyPr wrap="square">
            <a:spAutoFit/>
          </a:bodyPr>
          <a:lstStyle/>
          <a:p>
            <a:pPr lvl="1" algn="just">
              <a:lnSpc>
                <a:spcPct val="200000"/>
              </a:lnSpc>
            </a:pPr>
            <a:r>
              <a:rPr lang="fr-FR" sz="3200" dirty="0" err="1"/>
              <a:t>struct</a:t>
            </a:r>
            <a:r>
              <a:rPr lang="fr-FR" sz="3200" dirty="0"/>
              <a:t> </a:t>
            </a:r>
            <a:r>
              <a:rPr lang="fr-FR" sz="3200" i="1" dirty="0" err="1"/>
              <a:t>modele</a:t>
            </a:r>
            <a:endParaRPr lang="fr-FR" sz="3200" dirty="0"/>
          </a:p>
          <a:p>
            <a:pPr lvl="1" algn="just">
              <a:lnSpc>
                <a:spcPct val="200000"/>
              </a:lnSpc>
            </a:pPr>
            <a:r>
              <a:rPr lang="fr-FR" sz="3200" i="1" dirty="0"/>
              <a:t>{</a:t>
            </a:r>
            <a:endParaRPr lang="fr-FR" sz="3200" dirty="0"/>
          </a:p>
          <a:p>
            <a:pPr lvl="2" algn="just">
              <a:lnSpc>
                <a:spcPct val="200000"/>
              </a:lnSpc>
            </a:pPr>
            <a:r>
              <a:rPr lang="fr-FR" sz="3200" i="1" dirty="0"/>
              <a:t>type-1 membre-1</a:t>
            </a:r>
            <a:r>
              <a:rPr lang="fr-FR" sz="3200" dirty="0"/>
              <a:t>;</a:t>
            </a:r>
          </a:p>
          <a:p>
            <a:pPr lvl="2" algn="just">
              <a:lnSpc>
                <a:spcPct val="200000"/>
              </a:lnSpc>
            </a:pPr>
            <a:r>
              <a:rPr lang="fr-FR" sz="3200" i="1" dirty="0"/>
              <a:t>type-2 membre-2</a:t>
            </a:r>
            <a:r>
              <a:rPr lang="fr-FR" sz="3200" dirty="0"/>
              <a:t>;</a:t>
            </a:r>
          </a:p>
          <a:p>
            <a:pPr lvl="2" algn="just">
              <a:lnSpc>
                <a:spcPct val="200000"/>
              </a:lnSpc>
            </a:pPr>
            <a:r>
              <a:rPr lang="fr-FR" sz="3200" dirty="0"/>
              <a:t>...</a:t>
            </a:r>
          </a:p>
          <a:p>
            <a:pPr lvl="2" algn="just">
              <a:lnSpc>
                <a:spcPct val="200000"/>
              </a:lnSpc>
            </a:pPr>
            <a:r>
              <a:rPr lang="fr-FR" sz="3200" i="1" dirty="0"/>
              <a:t>type-n membre-n</a:t>
            </a:r>
            <a:r>
              <a:rPr lang="fr-FR" sz="3200" dirty="0"/>
              <a:t>;</a:t>
            </a:r>
          </a:p>
          <a:p>
            <a:pPr lvl="1" algn="just">
              <a:lnSpc>
                <a:spcPct val="200000"/>
              </a:lnSpc>
            </a:pPr>
            <a:r>
              <a:rPr lang="fr-FR" sz="3200" i="1" dirty="0"/>
              <a:t>} objet</a:t>
            </a:r>
            <a:r>
              <a:rPr lang="fr-FR" sz="3200" dirty="0"/>
              <a:t>;</a:t>
            </a:r>
          </a:p>
        </p:txBody>
      </p:sp>
    </p:spTree>
    <p:extLst>
      <p:ext uri="{BB962C8B-B14F-4D97-AF65-F5344CB8AC3E}">
        <p14:creationId xmlns:p14="http://schemas.microsoft.com/office/powerpoint/2010/main" val="2718443109"/>
      </p:ext>
    </p:extLst>
  </p:cSld>
  <p:clrMapOvr>
    <a:masterClrMapping/>
  </p:clrMapOvr>
  <p:transition spd="slow">
    <p:wipe/>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283"/>
            <a:ext cx="12192000" cy="6001643"/>
          </a:xfrm>
          <a:prstGeom prst="rect">
            <a:avLst/>
          </a:prstGeom>
        </p:spPr>
        <p:txBody>
          <a:bodyPr wrap="square">
            <a:spAutoFit/>
          </a:bodyPr>
          <a:lstStyle/>
          <a:p>
            <a:pPr algn="just">
              <a:lnSpc>
                <a:spcPct val="200000"/>
              </a:lnSpc>
            </a:pPr>
            <a:r>
              <a:rPr lang="fr-FR" sz="3200" dirty="0"/>
              <a:t>On accède aux différents membres d’une structure grâce à l’opérateur </a:t>
            </a:r>
            <a:r>
              <a:rPr lang="fr-FR" sz="3200" i="1" dirty="0"/>
              <a:t>membre de structure</a:t>
            </a:r>
            <a:r>
              <a:rPr lang="fr-FR" sz="3200" dirty="0"/>
              <a:t>, noté “.”. Le i-</a:t>
            </a:r>
            <a:r>
              <a:rPr lang="fr-FR" sz="3200" dirty="0" err="1"/>
              <a:t>ème</a:t>
            </a:r>
            <a:r>
              <a:rPr lang="fr-FR" sz="3200" dirty="0"/>
              <a:t> membre de </a:t>
            </a:r>
            <a:r>
              <a:rPr lang="fr-FR" sz="3200" i="1" dirty="0"/>
              <a:t>objet </a:t>
            </a:r>
            <a:r>
              <a:rPr lang="fr-FR" sz="3200" dirty="0"/>
              <a:t>est désigné par l’expression</a:t>
            </a:r>
          </a:p>
          <a:p>
            <a:pPr algn="ctr">
              <a:lnSpc>
                <a:spcPct val="200000"/>
              </a:lnSpc>
            </a:pPr>
            <a:r>
              <a:rPr lang="fr-FR" sz="3200" i="1" dirty="0" err="1" smtClean="0"/>
              <a:t>objet</a:t>
            </a:r>
            <a:r>
              <a:rPr lang="fr-FR" sz="3200" dirty="0" err="1" smtClean="0"/>
              <a:t>.</a:t>
            </a:r>
            <a:r>
              <a:rPr lang="fr-FR" sz="3200" i="1" dirty="0" err="1" smtClean="0"/>
              <a:t>membre-i</a:t>
            </a:r>
            <a:endParaRPr lang="fr-FR" sz="3200" i="1" dirty="0" smtClean="0"/>
          </a:p>
          <a:p>
            <a:pPr algn="just">
              <a:lnSpc>
                <a:spcPct val="200000"/>
              </a:lnSpc>
            </a:pPr>
            <a:r>
              <a:rPr lang="fr-FR" sz="3200" dirty="0"/>
              <a:t>On peut effectuer sur le i-</a:t>
            </a:r>
            <a:r>
              <a:rPr lang="fr-FR" sz="3200" dirty="0" err="1"/>
              <a:t>ème</a:t>
            </a:r>
            <a:r>
              <a:rPr lang="fr-FR" sz="3200" dirty="0"/>
              <a:t> membre de la structure toutes les opérations valides sur des données de type </a:t>
            </a:r>
            <a:r>
              <a:rPr lang="fr-FR" sz="3200" i="1" dirty="0"/>
              <a:t>type-i</a:t>
            </a:r>
            <a:r>
              <a:rPr lang="fr-FR" sz="3200" dirty="0"/>
              <a:t>.</a:t>
            </a:r>
          </a:p>
        </p:txBody>
      </p:sp>
    </p:spTree>
    <p:extLst>
      <p:ext uri="{BB962C8B-B14F-4D97-AF65-F5344CB8AC3E}">
        <p14:creationId xmlns:p14="http://schemas.microsoft.com/office/powerpoint/2010/main" val="3381217565"/>
      </p:ext>
    </p:extLst>
  </p:cSld>
  <p:clrMapOvr>
    <a:masterClrMapping/>
  </p:clrMapOvr>
  <p:transition spd="slow">
    <p:wipe/>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283"/>
            <a:ext cx="12192000" cy="6740307"/>
          </a:xfrm>
          <a:prstGeom prst="rect">
            <a:avLst/>
          </a:prstGeom>
        </p:spPr>
        <p:txBody>
          <a:bodyPr wrap="square">
            <a:spAutoFit/>
          </a:bodyPr>
          <a:lstStyle/>
          <a:p>
            <a:pPr>
              <a:lnSpc>
                <a:spcPct val="150000"/>
              </a:lnSpc>
            </a:pPr>
            <a:r>
              <a:rPr lang="fr-FR" sz="3200" dirty="0" smtClean="0"/>
              <a:t>Par </a:t>
            </a:r>
            <a:r>
              <a:rPr lang="fr-FR" sz="3200" dirty="0"/>
              <a:t>exemple, le programme suivant définit la structure complexe, composée de deux champs de type double ; il calcule la norme d’un nombre complexe.</a:t>
            </a:r>
          </a:p>
          <a:p>
            <a:pPr lvl="1">
              <a:lnSpc>
                <a:spcPct val="150000"/>
              </a:lnSpc>
            </a:pPr>
            <a:r>
              <a:rPr lang="en-US" sz="3200" dirty="0"/>
              <a:t>#include &lt;</a:t>
            </a:r>
            <a:r>
              <a:rPr lang="en-US" sz="3200" dirty="0" err="1"/>
              <a:t>math.h</a:t>
            </a:r>
            <a:r>
              <a:rPr lang="en-US" sz="3200" dirty="0"/>
              <a:t>&gt;</a:t>
            </a:r>
            <a:endParaRPr lang="fr-FR" sz="3200" dirty="0"/>
          </a:p>
          <a:p>
            <a:pPr lvl="1">
              <a:lnSpc>
                <a:spcPct val="150000"/>
              </a:lnSpc>
            </a:pPr>
            <a:r>
              <a:rPr lang="en-US" sz="3200" dirty="0" err="1"/>
              <a:t>struct</a:t>
            </a:r>
            <a:r>
              <a:rPr lang="en-US" sz="3200" dirty="0"/>
              <a:t> </a:t>
            </a:r>
            <a:r>
              <a:rPr lang="en-US" sz="3200" dirty="0" err="1"/>
              <a:t>complexe</a:t>
            </a:r>
            <a:endParaRPr lang="fr-FR" sz="3200" dirty="0"/>
          </a:p>
          <a:p>
            <a:pPr lvl="1">
              <a:lnSpc>
                <a:spcPct val="150000"/>
              </a:lnSpc>
            </a:pPr>
            <a:r>
              <a:rPr lang="en-US" sz="3200" dirty="0"/>
              <a:t>{</a:t>
            </a:r>
            <a:endParaRPr lang="fr-FR" sz="3200" dirty="0"/>
          </a:p>
          <a:p>
            <a:pPr lvl="2">
              <a:lnSpc>
                <a:spcPct val="150000"/>
              </a:lnSpc>
            </a:pPr>
            <a:r>
              <a:rPr lang="fr-FR" sz="3200" dirty="0"/>
              <a:t>double </a:t>
            </a:r>
            <a:r>
              <a:rPr lang="fr-FR" sz="3200" dirty="0" err="1"/>
              <a:t>reelle</a:t>
            </a:r>
            <a:r>
              <a:rPr lang="fr-FR" sz="3200" dirty="0"/>
              <a:t>;</a:t>
            </a:r>
          </a:p>
          <a:p>
            <a:pPr lvl="2">
              <a:lnSpc>
                <a:spcPct val="150000"/>
              </a:lnSpc>
            </a:pPr>
            <a:r>
              <a:rPr lang="fr-FR" sz="3200" dirty="0"/>
              <a:t>double imaginaire;</a:t>
            </a:r>
          </a:p>
          <a:p>
            <a:pPr lvl="1">
              <a:lnSpc>
                <a:spcPct val="150000"/>
              </a:lnSpc>
            </a:pPr>
            <a:r>
              <a:rPr lang="fr-FR" sz="3200" dirty="0"/>
              <a:t>};</a:t>
            </a:r>
          </a:p>
        </p:txBody>
      </p:sp>
    </p:spTree>
    <p:extLst>
      <p:ext uri="{BB962C8B-B14F-4D97-AF65-F5344CB8AC3E}">
        <p14:creationId xmlns:p14="http://schemas.microsoft.com/office/powerpoint/2010/main" val="2667898364"/>
      </p:ext>
    </p:extLst>
  </p:cSld>
  <p:clrMapOvr>
    <a:masterClrMapping/>
  </p:clrMapOvr>
  <p:transition spd="slow">
    <p:wipe/>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22"/>
            <a:ext cx="12192000" cy="6740307"/>
          </a:xfrm>
          <a:prstGeom prst="rect">
            <a:avLst/>
          </a:prstGeom>
        </p:spPr>
        <p:txBody>
          <a:bodyPr wrap="square">
            <a:spAutoFit/>
          </a:bodyPr>
          <a:lstStyle/>
          <a:p>
            <a:pPr algn="just">
              <a:lnSpc>
                <a:spcPct val="150000"/>
              </a:lnSpc>
            </a:pPr>
            <a:r>
              <a:rPr lang="fr-FR" sz="3200" dirty="0"/>
              <a:t>main()</a:t>
            </a:r>
          </a:p>
          <a:p>
            <a:pPr algn="just">
              <a:lnSpc>
                <a:spcPct val="150000"/>
              </a:lnSpc>
            </a:pPr>
            <a:r>
              <a:rPr lang="fr-FR" sz="3200" dirty="0"/>
              <a:t>{</a:t>
            </a:r>
          </a:p>
          <a:p>
            <a:pPr algn="just">
              <a:lnSpc>
                <a:spcPct val="150000"/>
              </a:lnSpc>
            </a:pPr>
            <a:r>
              <a:rPr lang="fr-FR" sz="3200" dirty="0" err="1"/>
              <a:t>struct</a:t>
            </a:r>
            <a:r>
              <a:rPr lang="fr-FR" sz="3200" dirty="0"/>
              <a:t> complexe z;</a:t>
            </a:r>
          </a:p>
          <a:p>
            <a:pPr algn="just">
              <a:lnSpc>
                <a:spcPct val="150000"/>
              </a:lnSpc>
            </a:pPr>
            <a:r>
              <a:rPr lang="fr-FR" sz="3200" dirty="0"/>
              <a:t>double norme;</a:t>
            </a:r>
          </a:p>
          <a:p>
            <a:pPr algn="just">
              <a:lnSpc>
                <a:spcPct val="150000"/>
              </a:lnSpc>
            </a:pPr>
            <a:r>
              <a:rPr lang="fr-FR" sz="3200" dirty="0"/>
              <a:t>...</a:t>
            </a:r>
          </a:p>
          <a:p>
            <a:pPr algn="just">
              <a:lnSpc>
                <a:spcPct val="150000"/>
              </a:lnSpc>
            </a:pPr>
            <a:r>
              <a:rPr lang="fr-FR" sz="3200" dirty="0"/>
              <a:t>norme = </a:t>
            </a:r>
            <a:r>
              <a:rPr lang="fr-FR" sz="3200" dirty="0" err="1"/>
              <a:t>sqrt</a:t>
            </a:r>
            <a:r>
              <a:rPr lang="fr-FR" sz="3200" dirty="0"/>
              <a:t>(</a:t>
            </a:r>
            <a:r>
              <a:rPr lang="fr-FR" sz="3200" dirty="0" err="1"/>
              <a:t>z.reelle</a:t>
            </a:r>
            <a:r>
              <a:rPr lang="fr-FR" sz="3200" dirty="0"/>
              <a:t> * </a:t>
            </a:r>
            <a:r>
              <a:rPr lang="fr-FR" sz="3200" dirty="0" err="1"/>
              <a:t>z.reelle</a:t>
            </a:r>
            <a:r>
              <a:rPr lang="fr-FR" sz="3200" dirty="0"/>
              <a:t> + </a:t>
            </a:r>
            <a:r>
              <a:rPr lang="fr-FR" sz="3200" dirty="0" err="1"/>
              <a:t>z.imaginaire</a:t>
            </a:r>
            <a:r>
              <a:rPr lang="fr-FR" sz="3200" dirty="0"/>
              <a:t> * </a:t>
            </a:r>
            <a:r>
              <a:rPr lang="fr-FR" sz="3200" dirty="0" err="1"/>
              <a:t>z.imaginaire</a:t>
            </a:r>
            <a:r>
              <a:rPr lang="fr-FR" sz="3200" dirty="0"/>
              <a:t>);</a:t>
            </a:r>
          </a:p>
          <a:p>
            <a:pPr algn="just">
              <a:lnSpc>
                <a:spcPct val="150000"/>
              </a:lnSpc>
            </a:pPr>
            <a:r>
              <a:rPr lang="fr-FR" sz="3200" dirty="0" err="1"/>
              <a:t>printf</a:t>
            </a:r>
            <a:r>
              <a:rPr lang="fr-FR" sz="3200" dirty="0"/>
              <a:t>("norme de (%f + i %f) = %f \n",</a:t>
            </a:r>
            <a:r>
              <a:rPr lang="fr-FR" sz="3200" dirty="0" err="1"/>
              <a:t>z.reelle,z.imaginaire,norme</a:t>
            </a:r>
            <a:r>
              <a:rPr lang="fr-FR" sz="3200" dirty="0"/>
              <a:t>);</a:t>
            </a:r>
          </a:p>
          <a:p>
            <a:pPr algn="just">
              <a:lnSpc>
                <a:spcPct val="150000"/>
              </a:lnSpc>
            </a:pPr>
            <a:r>
              <a:rPr lang="fr-FR" sz="3200" dirty="0"/>
              <a:t>}</a:t>
            </a:r>
          </a:p>
        </p:txBody>
      </p:sp>
    </p:spTree>
    <p:extLst>
      <p:ext uri="{BB962C8B-B14F-4D97-AF65-F5344CB8AC3E}">
        <p14:creationId xmlns:p14="http://schemas.microsoft.com/office/powerpoint/2010/main" val="215783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21"/>
            <a:ext cx="12192000" cy="6986528"/>
          </a:xfrm>
          <a:prstGeom prst="rect">
            <a:avLst/>
          </a:prstGeom>
        </p:spPr>
        <p:txBody>
          <a:bodyPr wrap="square">
            <a:spAutoFit/>
          </a:bodyPr>
          <a:lstStyle/>
          <a:p>
            <a:pPr algn="just">
              <a:lnSpc>
                <a:spcPct val="200000"/>
              </a:lnSpc>
            </a:pPr>
            <a:r>
              <a:rPr lang="fr-FR" sz="3200" dirty="0"/>
              <a:t>Les règles d’initialisation d’une structure lors de sa déclaration sont les mêmes que pour les tableaux. On écrit par exemple :</a:t>
            </a:r>
          </a:p>
          <a:p>
            <a:pPr algn="just">
              <a:lnSpc>
                <a:spcPct val="200000"/>
              </a:lnSpc>
            </a:pPr>
            <a:r>
              <a:rPr lang="fr-FR" sz="3200" dirty="0" err="1"/>
              <a:t>struct</a:t>
            </a:r>
            <a:r>
              <a:rPr lang="fr-FR" sz="3200" dirty="0"/>
              <a:t> complexe z = </a:t>
            </a:r>
            <a:r>
              <a:rPr lang="fr-FR" sz="3200" i="1" dirty="0"/>
              <a:t>{</a:t>
            </a:r>
            <a:r>
              <a:rPr lang="fr-FR" sz="3200" dirty="0"/>
              <a:t>2. , 2. </a:t>
            </a:r>
            <a:r>
              <a:rPr lang="fr-FR" sz="3200" i="1" dirty="0"/>
              <a:t>}</a:t>
            </a:r>
            <a:r>
              <a:rPr lang="fr-FR" sz="3200" dirty="0"/>
              <a:t>;</a:t>
            </a:r>
          </a:p>
          <a:p>
            <a:pPr algn="just">
              <a:lnSpc>
                <a:spcPct val="200000"/>
              </a:lnSpc>
            </a:pPr>
            <a:r>
              <a:rPr lang="fr-FR" sz="3200" dirty="0"/>
              <a:t>En ANSI C, on peut appliquer l’opérateur d’affectation aux structures (à la différence des tableaux). Dans le contexte précédent, on peut écrire </a:t>
            </a:r>
            <a:r>
              <a:rPr lang="fr-FR" sz="3200" dirty="0" smtClean="0"/>
              <a:t>:</a:t>
            </a:r>
            <a:endParaRPr lang="fr-FR" sz="3200" dirty="0"/>
          </a:p>
        </p:txBody>
      </p:sp>
    </p:spTree>
    <p:extLst>
      <p:ext uri="{BB962C8B-B14F-4D97-AF65-F5344CB8AC3E}">
        <p14:creationId xmlns:p14="http://schemas.microsoft.com/office/powerpoint/2010/main" val="764341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001643"/>
          </a:xfrm>
          <a:prstGeom prst="rect">
            <a:avLst/>
          </a:prstGeom>
        </p:spPr>
        <p:txBody>
          <a:bodyPr wrap="square">
            <a:spAutoFit/>
          </a:bodyPr>
          <a:lstStyle/>
          <a:p>
            <a:pPr lvl="1" algn="just">
              <a:lnSpc>
                <a:spcPct val="200000"/>
              </a:lnSpc>
            </a:pPr>
            <a:r>
              <a:rPr lang="fr-FR" sz="3200" dirty="0"/>
              <a:t>main()</a:t>
            </a:r>
          </a:p>
          <a:p>
            <a:pPr lvl="1" algn="just">
              <a:lnSpc>
                <a:spcPct val="200000"/>
              </a:lnSpc>
            </a:pPr>
            <a:r>
              <a:rPr lang="fr-FR" sz="3200" dirty="0"/>
              <a:t>{</a:t>
            </a:r>
          </a:p>
          <a:p>
            <a:pPr lvl="2" algn="just">
              <a:lnSpc>
                <a:spcPct val="200000"/>
              </a:lnSpc>
            </a:pPr>
            <a:r>
              <a:rPr lang="fr-FR" sz="3200" dirty="0" err="1"/>
              <a:t>struct</a:t>
            </a:r>
            <a:r>
              <a:rPr lang="fr-FR" sz="3200" dirty="0"/>
              <a:t> complexe z1, z2;</a:t>
            </a:r>
          </a:p>
          <a:p>
            <a:pPr lvl="2" algn="just">
              <a:lnSpc>
                <a:spcPct val="200000"/>
              </a:lnSpc>
            </a:pPr>
            <a:r>
              <a:rPr lang="fr-FR" sz="3200" dirty="0"/>
              <a:t>...</a:t>
            </a:r>
          </a:p>
          <a:p>
            <a:pPr lvl="2" algn="just">
              <a:lnSpc>
                <a:spcPct val="200000"/>
              </a:lnSpc>
            </a:pPr>
            <a:r>
              <a:rPr lang="fr-FR" sz="3200" dirty="0"/>
              <a:t>z2 = z1;</a:t>
            </a:r>
          </a:p>
          <a:p>
            <a:pPr lvl="1" algn="just">
              <a:lnSpc>
                <a:spcPct val="200000"/>
              </a:lnSpc>
            </a:pPr>
            <a:r>
              <a:rPr lang="fr-FR" sz="3200" dirty="0"/>
              <a:t>}</a:t>
            </a:r>
          </a:p>
        </p:txBody>
      </p:sp>
    </p:spTree>
    <p:extLst>
      <p:ext uri="{BB962C8B-B14F-4D97-AF65-F5344CB8AC3E}">
        <p14:creationId xmlns:p14="http://schemas.microsoft.com/office/powerpoint/2010/main" val="3228974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12192000" cy="6740307"/>
          </a:xfrm>
          <a:prstGeom prst="rect">
            <a:avLst/>
          </a:prstGeom>
          <a:noFill/>
        </p:spPr>
        <p:txBody>
          <a:bodyPr wrap="square" rtlCol="0">
            <a:spAutoFit/>
          </a:bodyPr>
          <a:lstStyle/>
          <a:p>
            <a:pPr marL="1657350" lvl="2" indent="-742950" algn="just">
              <a:lnSpc>
                <a:spcPct val="150000"/>
              </a:lnSpc>
              <a:buFont typeface="Wingdings" panose="05000000000000000000" pitchFamily="2" charset="2"/>
              <a:buChar char="ü"/>
            </a:pPr>
            <a:r>
              <a:rPr lang="fr-FR" sz="3600" dirty="0" smtClean="0">
                <a:latin typeface="Aharoni" panose="02010803020104030203" pitchFamily="2" charset="-79"/>
                <a:cs typeface="Aharoni" panose="02010803020104030203" pitchFamily="2" charset="-79"/>
              </a:rPr>
              <a:t>Bien orienter les étudiants.</a:t>
            </a:r>
          </a:p>
          <a:p>
            <a:pPr marL="742950" indent="-742950" algn="just">
              <a:lnSpc>
                <a:spcPct val="150000"/>
              </a:lnSpc>
              <a:buFont typeface="+mj-lt"/>
              <a:buAutoNum type="arabicPeriod" startAt="3"/>
            </a:pPr>
            <a:r>
              <a:rPr lang="fr-FR" sz="3600" dirty="0" smtClean="0">
                <a:solidFill>
                  <a:srgbClr val="FFFF00"/>
                </a:solidFill>
                <a:latin typeface="Aharoni" panose="02010803020104030203" pitchFamily="2" charset="-79"/>
                <a:cs typeface="Aharoni" panose="02010803020104030203" pitchFamily="2" charset="-79"/>
              </a:rPr>
              <a:t>Semer la bonne graine.</a:t>
            </a:r>
          </a:p>
          <a:p>
            <a:pPr marL="1200150" lvl="1" indent="-742950" algn="just">
              <a:lnSpc>
                <a:spcPct val="150000"/>
              </a:lnSpc>
              <a:buFont typeface="+mj-lt"/>
              <a:buAutoNum type="alphaLcPeriod"/>
            </a:pPr>
            <a:r>
              <a:rPr lang="fr-FR" sz="3600" dirty="0" smtClean="0">
                <a:solidFill>
                  <a:srgbClr val="00B050"/>
                </a:solidFill>
                <a:latin typeface="Aharoni" panose="02010803020104030203" pitchFamily="2" charset="-79"/>
                <a:cs typeface="Aharoni" panose="02010803020104030203" pitchFamily="2" charset="-79"/>
              </a:rPr>
              <a:t>Professeur.</a:t>
            </a:r>
          </a:p>
          <a:p>
            <a:pPr marL="1657350" lvl="2" indent="-742950" algn="just">
              <a:lnSpc>
                <a:spcPct val="150000"/>
              </a:lnSpc>
              <a:buFont typeface="Wingdings" panose="05000000000000000000" pitchFamily="2" charset="2"/>
              <a:buChar char="ü"/>
            </a:pPr>
            <a:r>
              <a:rPr lang="fr-FR" sz="3600" dirty="0" smtClean="0">
                <a:latin typeface="Aharoni" panose="02010803020104030203" pitchFamily="2" charset="-79"/>
                <a:cs typeface="Aharoni" panose="02010803020104030203" pitchFamily="2" charset="-79"/>
              </a:rPr>
              <a:t>Bien enseigner le cours (CM, TD, TP).</a:t>
            </a:r>
          </a:p>
          <a:p>
            <a:pPr marL="742950" indent="-742950" algn="just">
              <a:lnSpc>
                <a:spcPct val="150000"/>
              </a:lnSpc>
              <a:buFont typeface="+mj-lt"/>
              <a:buAutoNum type="arabicPeriod" startAt="3"/>
            </a:pPr>
            <a:r>
              <a:rPr lang="fr-FR" sz="3600" dirty="0" smtClean="0">
                <a:solidFill>
                  <a:srgbClr val="FFFF00"/>
                </a:solidFill>
                <a:latin typeface="Aharoni" panose="02010803020104030203" pitchFamily="2" charset="-79"/>
                <a:cs typeface="Aharoni" panose="02010803020104030203" pitchFamily="2" charset="-79"/>
              </a:rPr>
              <a:t>Faire la récolte.</a:t>
            </a:r>
          </a:p>
          <a:p>
            <a:pPr marL="1200150" lvl="1" indent="-742950" algn="just">
              <a:lnSpc>
                <a:spcPct val="150000"/>
              </a:lnSpc>
              <a:buFont typeface="+mj-lt"/>
              <a:buAutoNum type="alphaLcPeriod"/>
            </a:pPr>
            <a:r>
              <a:rPr lang="fr-FR" sz="3600" dirty="0" smtClean="0">
                <a:solidFill>
                  <a:schemeClr val="accent6">
                    <a:lumMod val="40000"/>
                    <a:lumOff val="60000"/>
                  </a:schemeClr>
                </a:solidFill>
                <a:latin typeface="Aharoni" panose="02010803020104030203" pitchFamily="2" charset="-79"/>
                <a:cs typeface="Aharoni" panose="02010803020104030203" pitchFamily="2" charset="-79"/>
              </a:rPr>
              <a:t>Étudiant.</a:t>
            </a:r>
          </a:p>
          <a:p>
            <a:pPr marL="1657350" lvl="2" indent="-742950" algn="just">
              <a:lnSpc>
                <a:spcPct val="150000"/>
              </a:lnSpc>
              <a:buFont typeface="Wingdings" panose="05000000000000000000" pitchFamily="2" charset="2"/>
              <a:buChar char="ü"/>
            </a:pPr>
            <a:r>
              <a:rPr lang="fr-FR" sz="3600" dirty="0" smtClean="0">
                <a:latin typeface="Aharoni" panose="02010803020104030203" pitchFamily="2" charset="-79"/>
                <a:cs typeface="Aharoni" panose="02010803020104030203" pitchFamily="2" charset="-79"/>
              </a:rPr>
              <a:t>Appliquer ce que le cours recommande (TD, TP, activités extra-scolaires liées aux cours).</a:t>
            </a:r>
          </a:p>
        </p:txBody>
      </p:sp>
    </p:spTree>
    <p:extLst>
      <p:ext uri="{BB962C8B-B14F-4D97-AF65-F5344CB8AC3E}">
        <p14:creationId xmlns:p14="http://schemas.microsoft.com/office/powerpoint/2010/main" val="162880766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846409"/>
          </a:xfrm>
          <a:prstGeom prst="rect">
            <a:avLst/>
          </a:prstGeom>
        </p:spPr>
        <p:txBody>
          <a:bodyPr wrap="square">
            <a:spAutoFit/>
          </a:bodyPr>
          <a:lstStyle/>
          <a:p>
            <a:pPr algn="just">
              <a:lnSpc>
                <a:spcPct val="200000"/>
              </a:lnSpc>
            </a:pPr>
            <a:r>
              <a:rPr lang="fr-FR" sz="3200" b="1" dirty="0"/>
              <a:t>2.3 Les champs de bits</a:t>
            </a:r>
          </a:p>
          <a:p>
            <a:pPr algn="just">
              <a:lnSpc>
                <a:spcPct val="200000"/>
              </a:lnSpc>
            </a:pPr>
            <a:r>
              <a:rPr lang="fr-FR" sz="3200" dirty="0"/>
              <a:t>Il est possible en C de spécifier la longueur des champs d’une structure au bit près si ce champ est de type entier (</a:t>
            </a:r>
            <a:r>
              <a:rPr lang="fr-FR" sz="3200" dirty="0" err="1"/>
              <a:t>int</a:t>
            </a:r>
            <a:r>
              <a:rPr lang="fr-FR" sz="3200" dirty="0"/>
              <a:t> ou </a:t>
            </a:r>
            <a:r>
              <a:rPr lang="fr-FR" sz="3200" dirty="0" err="1"/>
              <a:t>unsigned</a:t>
            </a:r>
            <a:r>
              <a:rPr lang="fr-FR" sz="3200" dirty="0"/>
              <a:t> </a:t>
            </a:r>
            <a:r>
              <a:rPr lang="fr-FR" sz="3200" dirty="0" err="1"/>
              <a:t>int</a:t>
            </a:r>
            <a:r>
              <a:rPr lang="fr-FR" sz="3200" dirty="0"/>
              <a:t>). Cela se fait en précisant le nombre de bits du champ avant le point virgule qui suit sa déclaration. Par exemple, la structure suivante :</a:t>
            </a:r>
          </a:p>
        </p:txBody>
      </p:sp>
    </p:spTree>
    <p:extLst>
      <p:ext uri="{BB962C8B-B14F-4D97-AF65-F5344CB8AC3E}">
        <p14:creationId xmlns:p14="http://schemas.microsoft.com/office/powerpoint/2010/main" val="2537792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016758"/>
          </a:xfrm>
          <a:prstGeom prst="rect">
            <a:avLst/>
          </a:prstGeom>
        </p:spPr>
        <p:txBody>
          <a:bodyPr wrap="square">
            <a:spAutoFit/>
          </a:bodyPr>
          <a:lstStyle/>
          <a:p>
            <a:pPr lvl="1">
              <a:lnSpc>
                <a:spcPct val="200000"/>
              </a:lnSpc>
            </a:pPr>
            <a:r>
              <a:rPr lang="fr-FR" sz="3200" dirty="0" err="1"/>
              <a:t>struct</a:t>
            </a:r>
            <a:r>
              <a:rPr lang="fr-FR" sz="3200" dirty="0"/>
              <a:t> registre</a:t>
            </a:r>
          </a:p>
          <a:p>
            <a:pPr lvl="1">
              <a:lnSpc>
                <a:spcPct val="200000"/>
              </a:lnSpc>
            </a:pPr>
            <a:r>
              <a:rPr lang="fr-FR" sz="3200" dirty="0"/>
              <a:t>{</a:t>
            </a:r>
          </a:p>
          <a:p>
            <a:pPr lvl="2">
              <a:lnSpc>
                <a:spcPct val="200000"/>
              </a:lnSpc>
            </a:pPr>
            <a:r>
              <a:rPr lang="fr-FR" sz="3200" dirty="0" err="1"/>
              <a:t>unsigned</a:t>
            </a:r>
            <a:r>
              <a:rPr lang="fr-FR" sz="3200" dirty="0"/>
              <a:t> </a:t>
            </a:r>
            <a:r>
              <a:rPr lang="fr-FR" sz="3200" dirty="0" err="1"/>
              <a:t>int</a:t>
            </a:r>
            <a:r>
              <a:rPr lang="fr-FR" sz="3200" dirty="0"/>
              <a:t> actif : 1;</a:t>
            </a:r>
          </a:p>
          <a:p>
            <a:pPr lvl="2">
              <a:lnSpc>
                <a:spcPct val="200000"/>
              </a:lnSpc>
            </a:pPr>
            <a:r>
              <a:rPr lang="fr-FR" sz="3200" dirty="0" err="1"/>
              <a:t>unsigned</a:t>
            </a:r>
            <a:r>
              <a:rPr lang="fr-FR" sz="3200" dirty="0"/>
              <a:t> </a:t>
            </a:r>
            <a:r>
              <a:rPr lang="fr-FR" sz="3200" dirty="0" err="1"/>
              <a:t>int</a:t>
            </a:r>
            <a:r>
              <a:rPr lang="fr-FR" sz="3200" dirty="0"/>
              <a:t> valeur : 31;</a:t>
            </a:r>
          </a:p>
          <a:p>
            <a:pPr lvl="1">
              <a:lnSpc>
                <a:spcPct val="200000"/>
              </a:lnSpc>
            </a:pPr>
            <a:r>
              <a:rPr lang="fr-FR" sz="3200" dirty="0"/>
              <a:t>};</a:t>
            </a:r>
          </a:p>
        </p:txBody>
      </p:sp>
    </p:spTree>
    <p:extLst>
      <p:ext uri="{BB962C8B-B14F-4D97-AF65-F5344CB8AC3E}">
        <p14:creationId xmlns:p14="http://schemas.microsoft.com/office/powerpoint/2010/main" val="12302560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31294"/>
          </a:xfrm>
          <a:prstGeom prst="rect">
            <a:avLst/>
          </a:prstGeom>
        </p:spPr>
        <p:txBody>
          <a:bodyPr wrap="square">
            <a:spAutoFit/>
          </a:bodyPr>
          <a:lstStyle/>
          <a:p>
            <a:pPr algn="just">
              <a:lnSpc>
                <a:spcPct val="200000"/>
              </a:lnSpc>
            </a:pPr>
            <a:r>
              <a:rPr lang="fr-FR" sz="3200" dirty="0"/>
              <a:t>possède deux membres, actif qui est codé sur un seul bit, et valeur qui est codé sur 31 bits. Tout objet de type </a:t>
            </a:r>
            <a:r>
              <a:rPr lang="fr-FR" sz="3200" dirty="0" err="1"/>
              <a:t>struct</a:t>
            </a:r>
            <a:r>
              <a:rPr lang="fr-FR" sz="3200" dirty="0"/>
              <a:t> registre est donc codé sur 32 bits. Toutefois, l’ordre dans lequel les champs sont placés à l’intérieur de ce mot de 32 bits dépend de l’implémentation. Le champ actif de la structure ne peut prendre que les valeurs 0 et 1. Aussi, si r est un objet de type </a:t>
            </a:r>
            <a:r>
              <a:rPr lang="fr-FR" sz="3200" dirty="0" err="1"/>
              <a:t>struct</a:t>
            </a:r>
            <a:r>
              <a:rPr lang="fr-FR" sz="3200" dirty="0"/>
              <a:t> registre, l’opération</a:t>
            </a:r>
          </a:p>
        </p:txBody>
      </p:sp>
    </p:spTree>
    <p:extLst>
      <p:ext uri="{BB962C8B-B14F-4D97-AF65-F5344CB8AC3E}">
        <p14:creationId xmlns:p14="http://schemas.microsoft.com/office/powerpoint/2010/main" val="13461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4861524"/>
          </a:xfrm>
          <a:prstGeom prst="rect">
            <a:avLst/>
          </a:prstGeom>
        </p:spPr>
        <p:txBody>
          <a:bodyPr wrap="square">
            <a:spAutoFit/>
          </a:bodyPr>
          <a:lstStyle/>
          <a:p>
            <a:pPr algn="just">
              <a:lnSpc>
                <a:spcPct val="200000"/>
              </a:lnSpc>
            </a:pPr>
            <a:r>
              <a:rPr lang="fr-FR" sz="3200" dirty="0" err="1"/>
              <a:t>r.actif</a:t>
            </a:r>
            <a:r>
              <a:rPr lang="fr-FR" sz="3200" dirty="0"/>
              <a:t> += 2; </a:t>
            </a:r>
          </a:p>
          <a:p>
            <a:pPr algn="just">
              <a:lnSpc>
                <a:spcPct val="200000"/>
              </a:lnSpc>
            </a:pPr>
            <a:r>
              <a:rPr lang="fr-FR" sz="3200" dirty="0"/>
              <a:t>ne modifie pas la valeur du champ. La taille d’un champ de bits doit être inférieure au nombre de bits d’un entier. Notons enfin qu’un champ de bits n’a pas d’adresse ; on ne peut donc pas lui appliquer l’opérateur &amp;.</a:t>
            </a:r>
          </a:p>
        </p:txBody>
      </p:sp>
    </p:spTree>
    <p:extLst>
      <p:ext uri="{BB962C8B-B14F-4D97-AF65-F5344CB8AC3E}">
        <p14:creationId xmlns:p14="http://schemas.microsoft.com/office/powerpoint/2010/main" val="4208532809"/>
      </p:ext>
    </p:extLst>
  </p:cSld>
  <p:clrMapOvr>
    <a:masterClrMapping/>
  </p:clrMapOvr>
  <p:transition spd="slow">
    <p:pull/>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001643"/>
          </a:xfrm>
          <a:prstGeom prst="rect">
            <a:avLst/>
          </a:prstGeom>
        </p:spPr>
        <p:txBody>
          <a:bodyPr wrap="square">
            <a:spAutoFit/>
          </a:bodyPr>
          <a:lstStyle/>
          <a:p>
            <a:pPr algn="just">
              <a:lnSpc>
                <a:spcPct val="200000"/>
              </a:lnSpc>
            </a:pPr>
            <a:r>
              <a:rPr lang="fr-FR" sz="3200" b="1" dirty="0"/>
              <a:t>2.4 Les unions</a:t>
            </a:r>
          </a:p>
          <a:p>
            <a:pPr algn="just">
              <a:lnSpc>
                <a:spcPct val="200000"/>
              </a:lnSpc>
            </a:pPr>
            <a:r>
              <a:rPr lang="fr-FR" sz="3200" dirty="0"/>
              <a:t>Une </a:t>
            </a:r>
            <a:r>
              <a:rPr lang="fr-FR" sz="3200" i="1" dirty="0"/>
              <a:t>union </a:t>
            </a:r>
            <a:r>
              <a:rPr lang="fr-FR" sz="3200" dirty="0"/>
              <a:t>désigne un ensemble de variables de types différents susceptibles d’occuper </a:t>
            </a:r>
            <a:r>
              <a:rPr lang="fr-FR" sz="3200" i="1" dirty="0"/>
              <a:t>alternativement </a:t>
            </a:r>
            <a:r>
              <a:rPr lang="fr-FR" sz="3200" dirty="0"/>
              <a:t>une même zone mémoire. Une union permet donc de définir un objet comme pouvant être d’un type au choix parmi un ensemble fini de </a:t>
            </a:r>
            <a:r>
              <a:rPr lang="fr-FR" sz="3200" dirty="0" smtClean="0"/>
              <a:t>types.</a:t>
            </a:r>
            <a:endParaRPr lang="fr-FR" sz="3200" dirty="0"/>
          </a:p>
        </p:txBody>
      </p:sp>
    </p:spTree>
    <p:extLst>
      <p:ext uri="{BB962C8B-B14F-4D97-AF65-F5344CB8AC3E}">
        <p14:creationId xmlns:p14="http://schemas.microsoft.com/office/powerpoint/2010/main" val="2415038075"/>
      </p:ext>
    </p:extLst>
  </p:cSld>
  <p:clrMapOvr>
    <a:masterClrMapping/>
  </p:clrMapOvr>
  <p:transition spd="slow">
    <p:pull/>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4861524"/>
          </a:xfrm>
          <a:prstGeom prst="rect">
            <a:avLst/>
          </a:prstGeom>
        </p:spPr>
        <p:txBody>
          <a:bodyPr wrap="square">
            <a:spAutoFit/>
          </a:bodyPr>
          <a:lstStyle/>
          <a:p>
            <a:pPr algn="just">
              <a:lnSpc>
                <a:spcPct val="200000"/>
              </a:lnSpc>
            </a:pPr>
            <a:r>
              <a:rPr lang="fr-FR" sz="3200" dirty="0"/>
              <a:t>Si les membres d’une union sont de longueurs différentes, la place réservée en mémoire pour la représenter correspond à la taille du membre le plus grand. Les déclarations et les opérations sur les objets de type union sont les mêmes que celles sur les objets de type </a:t>
            </a:r>
            <a:r>
              <a:rPr lang="fr-FR" sz="3200" dirty="0" err="1"/>
              <a:t>struct</a:t>
            </a:r>
            <a:r>
              <a:rPr lang="fr-FR" sz="3200" dirty="0"/>
              <a:t>.</a:t>
            </a:r>
          </a:p>
        </p:txBody>
      </p:sp>
    </p:spTree>
    <p:extLst>
      <p:ext uri="{BB962C8B-B14F-4D97-AF65-F5344CB8AC3E}">
        <p14:creationId xmlns:p14="http://schemas.microsoft.com/office/powerpoint/2010/main" val="2302773542"/>
      </p:ext>
    </p:extLst>
  </p:cSld>
  <p:clrMapOvr>
    <a:masterClrMapping/>
  </p:clrMapOvr>
  <p:transition spd="slow">
    <p:cove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986528"/>
          </a:xfrm>
          <a:prstGeom prst="rect">
            <a:avLst/>
          </a:prstGeom>
        </p:spPr>
        <p:txBody>
          <a:bodyPr wrap="square">
            <a:spAutoFit/>
          </a:bodyPr>
          <a:lstStyle/>
          <a:p>
            <a:pPr algn="just">
              <a:lnSpc>
                <a:spcPct val="200000"/>
              </a:lnSpc>
            </a:pPr>
            <a:r>
              <a:rPr lang="fr-FR" sz="3200" dirty="0"/>
              <a:t>Dans l’exemple suivant, la variable hier de type union jour peut être soit un entier, soit un caractère.</a:t>
            </a:r>
          </a:p>
          <a:p>
            <a:pPr lvl="1" algn="just">
              <a:lnSpc>
                <a:spcPct val="200000"/>
              </a:lnSpc>
            </a:pPr>
            <a:r>
              <a:rPr lang="fr-FR" sz="3200" dirty="0"/>
              <a:t>union jour</a:t>
            </a:r>
          </a:p>
          <a:p>
            <a:pPr lvl="1" algn="just">
              <a:lnSpc>
                <a:spcPct val="200000"/>
              </a:lnSpc>
            </a:pPr>
            <a:r>
              <a:rPr lang="fr-FR" sz="3200" dirty="0"/>
              <a:t>{</a:t>
            </a:r>
          </a:p>
          <a:p>
            <a:pPr lvl="2" algn="just">
              <a:lnSpc>
                <a:spcPct val="200000"/>
              </a:lnSpc>
            </a:pPr>
            <a:r>
              <a:rPr lang="fr-FR" sz="3200" dirty="0"/>
              <a:t>char lettre;</a:t>
            </a:r>
          </a:p>
          <a:p>
            <a:pPr lvl="2" algn="just">
              <a:lnSpc>
                <a:spcPct val="200000"/>
              </a:lnSpc>
            </a:pPr>
            <a:r>
              <a:rPr lang="fr-FR" sz="3200" dirty="0" err="1"/>
              <a:t>int</a:t>
            </a:r>
            <a:r>
              <a:rPr lang="fr-FR" sz="3200" dirty="0"/>
              <a:t> </a:t>
            </a:r>
            <a:r>
              <a:rPr lang="fr-FR" sz="3200" dirty="0" err="1"/>
              <a:t>numero</a:t>
            </a:r>
            <a:r>
              <a:rPr lang="fr-FR" sz="3200" dirty="0"/>
              <a:t>;</a:t>
            </a:r>
          </a:p>
          <a:p>
            <a:pPr lvl="1" algn="just">
              <a:lnSpc>
                <a:spcPct val="200000"/>
              </a:lnSpc>
            </a:pPr>
            <a:r>
              <a:rPr lang="fr-FR" sz="3200" dirty="0"/>
              <a:t>};</a:t>
            </a:r>
          </a:p>
        </p:txBody>
      </p:sp>
    </p:spTree>
    <p:extLst>
      <p:ext uri="{BB962C8B-B14F-4D97-AF65-F5344CB8AC3E}">
        <p14:creationId xmlns:p14="http://schemas.microsoft.com/office/powerpoint/2010/main" val="3076113287"/>
      </p:ext>
    </p:extLst>
  </p:cSld>
  <p:clrMapOvr>
    <a:masterClrMapping/>
  </p:clrMapOvr>
  <p:transition spd="slow">
    <p:cover/>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1717"/>
            <a:ext cx="12192000" cy="6740307"/>
          </a:xfrm>
          <a:prstGeom prst="rect">
            <a:avLst/>
          </a:prstGeom>
        </p:spPr>
        <p:txBody>
          <a:bodyPr wrap="square">
            <a:spAutoFit/>
          </a:bodyPr>
          <a:lstStyle/>
          <a:p>
            <a:pPr lvl="1" algn="just">
              <a:lnSpc>
                <a:spcPct val="150000"/>
              </a:lnSpc>
            </a:pPr>
            <a:r>
              <a:rPr lang="fr-FR" sz="3200" dirty="0"/>
              <a:t>main()</a:t>
            </a:r>
          </a:p>
          <a:p>
            <a:pPr lvl="1" algn="just">
              <a:lnSpc>
                <a:spcPct val="150000"/>
              </a:lnSpc>
            </a:pPr>
            <a:r>
              <a:rPr lang="fr-FR" sz="3200" dirty="0"/>
              <a:t>{</a:t>
            </a:r>
          </a:p>
          <a:p>
            <a:pPr lvl="2" algn="just">
              <a:lnSpc>
                <a:spcPct val="150000"/>
              </a:lnSpc>
            </a:pPr>
            <a:r>
              <a:rPr lang="fr-FR" sz="3200" dirty="0"/>
              <a:t>union jour hier, demain;</a:t>
            </a:r>
          </a:p>
          <a:p>
            <a:pPr lvl="2" algn="just">
              <a:lnSpc>
                <a:spcPct val="150000"/>
              </a:lnSpc>
            </a:pPr>
            <a:r>
              <a:rPr lang="fr-FR" sz="3200" dirty="0" err="1"/>
              <a:t>hier.lettre</a:t>
            </a:r>
            <a:r>
              <a:rPr lang="fr-FR" sz="3200" dirty="0"/>
              <a:t> = ’J’;</a:t>
            </a:r>
          </a:p>
          <a:p>
            <a:pPr lvl="2" algn="just">
              <a:lnSpc>
                <a:spcPct val="150000"/>
              </a:lnSpc>
            </a:pPr>
            <a:r>
              <a:rPr lang="fr-FR" sz="3200" dirty="0" err="1"/>
              <a:t>printf</a:t>
            </a:r>
            <a:r>
              <a:rPr lang="fr-FR" sz="3200" dirty="0"/>
              <a:t>("hier = %c\n",</a:t>
            </a:r>
            <a:r>
              <a:rPr lang="fr-FR" sz="3200" dirty="0" err="1"/>
              <a:t>hier.lettre</a:t>
            </a:r>
            <a:r>
              <a:rPr lang="fr-FR" sz="3200" dirty="0"/>
              <a:t>);</a:t>
            </a:r>
          </a:p>
          <a:p>
            <a:pPr lvl="2" algn="just">
              <a:lnSpc>
                <a:spcPct val="150000"/>
              </a:lnSpc>
            </a:pPr>
            <a:r>
              <a:rPr lang="en-US" sz="3200" dirty="0" err="1"/>
              <a:t>hier.numero</a:t>
            </a:r>
            <a:r>
              <a:rPr lang="en-US" sz="3200" dirty="0"/>
              <a:t> = 4;</a:t>
            </a:r>
            <a:endParaRPr lang="fr-FR" sz="3200" dirty="0"/>
          </a:p>
          <a:p>
            <a:pPr lvl="2" algn="just">
              <a:lnSpc>
                <a:spcPct val="150000"/>
              </a:lnSpc>
            </a:pPr>
            <a:r>
              <a:rPr lang="en-US" sz="3200" dirty="0" err="1"/>
              <a:t>demain.numero</a:t>
            </a:r>
            <a:r>
              <a:rPr lang="en-US" sz="3200" dirty="0"/>
              <a:t> = (</a:t>
            </a:r>
            <a:r>
              <a:rPr lang="en-US" sz="3200" dirty="0" err="1"/>
              <a:t>hier.numero</a:t>
            </a:r>
            <a:r>
              <a:rPr lang="en-US" sz="3200" dirty="0"/>
              <a:t> + 2) % 7;</a:t>
            </a:r>
            <a:endParaRPr lang="fr-FR" sz="3200" dirty="0"/>
          </a:p>
          <a:p>
            <a:pPr lvl="2" algn="just">
              <a:lnSpc>
                <a:spcPct val="150000"/>
              </a:lnSpc>
            </a:pPr>
            <a:r>
              <a:rPr lang="fr-FR" sz="3200" dirty="0" err="1"/>
              <a:t>printf</a:t>
            </a:r>
            <a:r>
              <a:rPr lang="fr-FR" sz="3200" dirty="0"/>
              <a:t>("demain = %d\n",</a:t>
            </a:r>
            <a:r>
              <a:rPr lang="fr-FR" sz="3200" dirty="0" err="1"/>
              <a:t>demain.numero</a:t>
            </a:r>
            <a:r>
              <a:rPr lang="fr-FR" sz="3200" dirty="0"/>
              <a:t>);</a:t>
            </a:r>
          </a:p>
          <a:p>
            <a:pPr lvl="1" algn="just">
              <a:lnSpc>
                <a:spcPct val="150000"/>
              </a:lnSpc>
            </a:pPr>
            <a:r>
              <a:rPr lang="fr-FR" sz="3200" dirty="0"/>
              <a:t>}</a:t>
            </a:r>
          </a:p>
        </p:txBody>
      </p:sp>
    </p:spTree>
    <p:extLst>
      <p:ext uri="{BB962C8B-B14F-4D97-AF65-F5344CB8AC3E}">
        <p14:creationId xmlns:p14="http://schemas.microsoft.com/office/powerpoint/2010/main" val="1752187374"/>
      </p:ext>
    </p:extLst>
  </p:cSld>
  <p:clrMapOvr>
    <a:masterClrMapping/>
  </p:clrMapOvr>
  <p:transition spd="slow">
    <p:cover/>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3"/>
            <a:ext cx="12192000" cy="6831294"/>
          </a:xfrm>
          <a:prstGeom prst="rect">
            <a:avLst/>
          </a:prstGeom>
        </p:spPr>
        <p:txBody>
          <a:bodyPr wrap="square">
            <a:spAutoFit/>
          </a:bodyPr>
          <a:lstStyle/>
          <a:p>
            <a:pPr algn="just">
              <a:lnSpc>
                <a:spcPct val="200000"/>
              </a:lnSpc>
            </a:pPr>
            <a:r>
              <a:rPr lang="fr-FR" sz="3200" dirty="0"/>
              <a:t>Les unions peuvent être utiles lorsqu’on a besoin de voir un objet sous des types différents (mais en général de même taille). Par exemple, le programme suivant permet de manipuler en même temps les deux champs de type </a:t>
            </a:r>
            <a:r>
              <a:rPr lang="fr-FR" sz="3200" dirty="0" err="1"/>
              <a:t>unsigned</a:t>
            </a:r>
            <a:r>
              <a:rPr lang="fr-FR" sz="3200" dirty="0"/>
              <a:t> </a:t>
            </a:r>
            <a:r>
              <a:rPr lang="fr-FR" sz="3200" dirty="0" err="1"/>
              <a:t>int</a:t>
            </a:r>
            <a:r>
              <a:rPr lang="fr-FR" sz="3200" dirty="0"/>
              <a:t> d’une structure en les identifiant à un objet de type </a:t>
            </a:r>
            <a:r>
              <a:rPr lang="fr-FR" sz="3200" dirty="0" err="1"/>
              <a:t>unsigned</a:t>
            </a:r>
            <a:r>
              <a:rPr lang="fr-FR" sz="3200" dirty="0"/>
              <a:t> long (en supposant que la taille d’un entier long est deux fois celle d’un </a:t>
            </a:r>
            <a:r>
              <a:rPr lang="fr-FR" sz="3200" dirty="0" err="1"/>
              <a:t>int</a:t>
            </a:r>
            <a:r>
              <a:rPr lang="fr-FR" sz="3200" dirty="0"/>
              <a:t>).</a:t>
            </a:r>
          </a:p>
        </p:txBody>
      </p:sp>
    </p:spTree>
    <p:extLst>
      <p:ext uri="{BB962C8B-B14F-4D97-AF65-F5344CB8AC3E}">
        <p14:creationId xmlns:p14="http://schemas.microsoft.com/office/powerpoint/2010/main" val="281091864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3"/>
            <a:ext cx="4295800" cy="5016758"/>
          </a:xfrm>
          <a:prstGeom prst="rect">
            <a:avLst/>
          </a:prstGeom>
        </p:spPr>
        <p:txBody>
          <a:bodyPr wrap="square">
            <a:spAutoFit/>
          </a:bodyPr>
          <a:lstStyle/>
          <a:p>
            <a:pPr algn="just">
              <a:lnSpc>
                <a:spcPct val="200000"/>
              </a:lnSpc>
            </a:pPr>
            <a:r>
              <a:rPr lang="en-US" sz="3200" dirty="0" err="1"/>
              <a:t>struct</a:t>
            </a:r>
            <a:r>
              <a:rPr lang="en-US" sz="3200" dirty="0"/>
              <a:t> </a:t>
            </a:r>
            <a:r>
              <a:rPr lang="en-US" sz="3200" dirty="0" err="1"/>
              <a:t>coordonnees</a:t>
            </a:r>
            <a:endParaRPr lang="fr-FR" sz="3200" dirty="0"/>
          </a:p>
          <a:p>
            <a:pPr algn="just">
              <a:lnSpc>
                <a:spcPct val="200000"/>
              </a:lnSpc>
            </a:pPr>
            <a:r>
              <a:rPr lang="en-US" sz="3200" dirty="0"/>
              <a:t>{</a:t>
            </a:r>
            <a:endParaRPr lang="fr-FR" sz="3200" dirty="0"/>
          </a:p>
          <a:p>
            <a:pPr lvl="1" algn="just">
              <a:lnSpc>
                <a:spcPct val="200000"/>
              </a:lnSpc>
            </a:pPr>
            <a:r>
              <a:rPr lang="en-US" sz="3200" dirty="0"/>
              <a:t>unsigned </a:t>
            </a:r>
            <a:r>
              <a:rPr lang="en-US" sz="3200" dirty="0" err="1"/>
              <a:t>int</a:t>
            </a:r>
            <a:r>
              <a:rPr lang="en-US" sz="3200" dirty="0"/>
              <a:t> x;</a:t>
            </a:r>
            <a:endParaRPr lang="fr-FR" sz="3200" dirty="0"/>
          </a:p>
          <a:p>
            <a:pPr lvl="1" algn="just">
              <a:lnSpc>
                <a:spcPct val="200000"/>
              </a:lnSpc>
            </a:pPr>
            <a:r>
              <a:rPr lang="en-US" sz="3200" dirty="0"/>
              <a:t>unsigned </a:t>
            </a:r>
            <a:r>
              <a:rPr lang="en-US" sz="3200" dirty="0" err="1"/>
              <a:t>int</a:t>
            </a:r>
            <a:r>
              <a:rPr lang="en-US" sz="3200" dirty="0"/>
              <a:t> y;</a:t>
            </a:r>
            <a:endParaRPr lang="fr-FR" sz="3200" dirty="0"/>
          </a:p>
          <a:p>
            <a:pPr algn="just">
              <a:lnSpc>
                <a:spcPct val="200000"/>
              </a:lnSpc>
            </a:pPr>
            <a:r>
              <a:rPr lang="en-US" sz="3200" dirty="0"/>
              <a:t>};</a:t>
            </a:r>
            <a:endParaRPr lang="fr-FR" sz="3200" dirty="0"/>
          </a:p>
        </p:txBody>
      </p:sp>
      <p:sp>
        <p:nvSpPr>
          <p:cNvPr id="3" name="Rectangle 2"/>
          <p:cNvSpPr/>
          <p:nvPr/>
        </p:nvSpPr>
        <p:spPr>
          <a:xfrm>
            <a:off x="5519936" y="-133888"/>
            <a:ext cx="6096000" cy="5286640"/>
          </a:xfrm>
          <a:prstGeom prst="rect">
            <a:avLst/>
          </a:prstGeom>
        </p:spPr>
        <p:txBody>
          <a:bodyPr>
            <a:spAutoFit/>
          </a:bodyPr>
          <a:lstStyle/>
          <a:p>
            <a:pPr marL="449580" algn="just">
              <a:lnSpc>
                <a:spcPct val="200000"/>
              </a:lnSpc>
              <a:spcAft>
                <a:spcPts val="80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union point</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200000"/>
              </a:lnSpc>
              <a:spcAft>
                <a:spcPts val="80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marL="449580" indent="449580" algn="just">
              <a:lnSpc>
                <a:spcPct val="200000"/>
              </a:lnSpc>
              <a:spcAft>
                <a:spcPts val="800"/>
              </a:spcAft>
            </a:pPr>
            <a:r>
              <a:rPr lang="en-US" sz="3200" dirty="0" err="1">
                <a:latin typeface="Times New Roman" panose="02020603050405020304" pitchFamily="18" charset="0"/>
                <a:ea typeface="Calibri" panose="020F0502020204030204" pitchFamily="34" charset="0"/>
                <a:cs typeface="Times New Roman" panose="02020603050405020304" pitchFamily="18" charset="0"/>
              </a:rPr>
              <a:t>struct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coordonnees</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coord</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marL="449580" indent="449580" algn="just">
              <a:lnSpc>
                <a:spcPct val="200000"/>
              </a:lnSpc>
              <a:spcAft>
                <a:spcPts val="80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unsigned long mot;</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200000"/>
              </a:lnSpc>
              <a:spcAft>
                <a:spcPts val="80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52682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24000" y="116633"/>
            <a:ext cx="9144000" cy="646331"/>
          </a:xfrm>
          <a:prstGeom prst="rect">
            <a:avLst/>
          </a:prstGeom>
          <a:noFill/>
        </p:spPr>
        <p:txBody>
          <a:bodyPr wrap="square" rtlCol="0">
            <a:spAutoFit/>
          </a:bodyPr>
          <a:lstStyle/>
          <a:p>
            <a:pPr algn="ctr"/>
            <a:r>
              <a:rPr lang="fr-FR" sz="3600" b="1" dirty="0"/>
              <a:t>QUESTIONS DE DISCERNEMENT.</a:t>
            </a:r>
            <a:endParaRPr lang="fr-FR" sz="3600" dirty="0"/>
          </a:p>
        </p:txBody>
      </p:sp>
      <p:sp>
        <p:nvSpPr>
          <p:cNvPr id="3" name="ZoneTexte 2"/>
          <p:cNvSpPr txBox="1"/>
          <p:nvPr/>
        </p:nvSpPr>
        <p:spPr>
          <a:xfrm>
            <a:off x="0" y="1124744"/>
            <a:ext cx="12191999" cy="5078313"/>
          </a:xfrm>
          <a:prstGeom prst="rect">
            <a:avLst/>
          </a:prstGeom>
          <a:noFill/>
        </p:spPr>
        <p:txBody>
          <a:bodyPr wrap="square" rtlCol="0">
            <a:spAutoFit/>
          </a:bodyPr>
          <a:lstStyle/>
          <a:p>
            <a:pPr marL="742950" indent="-742950" algn="just">
              <a:buFont typeface="+mj-lt"/>
              <a:buAutoNum type="arabicPeriod"/>
            </a:pPr>
            <a:r>
              <a:rPr lang="fr-FR" sz="3600" dirty="0">
                <a:latin typeface="Times New Roman" panose="02020603050405020304" pitchFamily="18" charset="0"/>
                <a:cs typeface="Times New Roman" panose="02020603050405020304" pitchFamily="18" charset="0"/>
              </a:rPr>
              <a:t>Faire télécom: Choix ou Contrainte? Justifie</a:t>
            </a:r>
          </a:p>
          <a:p>
            <a:pPr marL="742950" indent="-742950" algn="just">
              <a:buFont typeface="+mj-lt"/>
              <a:buAutoNum type="arabicPeriod"/>
            </a:pPr>
            <a:endParaRPr lang="fr-FR" sz="3600" dirty="0">
              <a:latin typeface="Times New Roman" panose="02020603050405020304" pitchFamily="18" charset="0"/>
              <a:cs typeface="Times New Roman" panose="02020603050405020304" pitchFamily="18" charset="0"/>
            </a:endParaRPr>
          </a:p>
          <a:p>
            <a:pPr marL="742950" indent="-742950" algn="just">
              <a:buFont typeface="+mj-lt"/>
              <a:buAutoNum type="arabicPeriod"/>
            </a:pPr>
            <a:r>
              <a:rPr lang="fr-FR" sz="3600" dirty="0">
                <a:latin typeface="Times New Roman" panose="02020603050405020304" pitchFamily="18" charset="0"/>
                <a:cs typeface="Times New Roman" panose="02020603050405020304" pitchFamily="18" charset="0"/>
              </a:rPr>
              <a:t>Que comptez vous faire après les études?</a:t>
            </a:r>
          </a:p>
          <a:p>
            <a:pPr marL="742950" indent="-742950" algn="just">
              <a:buFont typeface="+mj-lt"/>
              <a:buAutoNum type="arabicPeriod"/>
            </a:pPr>
            <a:endParaRPr lang="fr-FR" sz="3600" dirty="0">
              <a:latin typeface="Times New Roman" panose="02020603050405020304" pitchFamily="18" charset="0"/>
              <a:cs typeface="Times New Roman" panose="02020603050405020304" pitchFamily="18" charset="0"/>
            </a:endParaRPr>
          </a:p>
          <a:p>
            <a:pPr marL="742950" indent="-742950" algn="just">
              <a:buFont typeface="+mj-lt"/>
              <a:buAutoNum type="arabicPeriod"/>
            </a:pPr>
            <a:r>
              <a:rPr lang="fr-FR" sz="3600" dirty="0">
                <a:latin typeface="Times New Roman" panose="02020603050405020304" pitchFamily="18" charset="0"/>
                <a:cs typeface="Times New Roman" panose="02020603050405020304" pitchFamily="18" charset="0"/>
              </a:rPr>
              <a:t>C’est quoi la télécommunication?</a:t>
            </a:r>
          </a:p>
          <a:p>
            <a:pPr marL="742950" indent="-742950" algn="just">
              <a:buFont typeface="+mj-lt"/>
              <a:buAutoNum type="arabicPeriod"/>
            </a:pPr>
            <a:endParaRPr lang="fr-FR" sz="3600" dirty="0">
              <a:latin typeface="Times New Roman" panose="02020603050405020304" pitchFamily="18" charset="0"/>
              <a:cs typeface="Times New Roman" panose="02020603050405020304" pitchFamily="18" charset="0"/>
            </a:endParaRPr>
          </a:p>
          <a:p>
            <a:pPr marL="742950" indent="-742950" algn="just">
              <a:buFont typeface="+mj-lt"/>
              <a:buAutoNum type="arabicPeriod"/>
            </a:pPr>
            <a:r>
              <a:rPr lang="fr-FR" sz="3600" dirty="0">
                <a:latin typeface="Times New Roman" panose="02020603050405020304" pitchFamily="18" charset="0"/>
                <a:cs typeface="Times New Roman" panose="02020603050405020304" pitchFamily="18" charset="0"/>
              </a:rPr>
              <a:t>Télécom: Quels sont les débouchés</a:t>
            </a:r>
            <a:r>
              <a:rPr lang="fr-FR" sz="3600" dirty="0" smtClean="0">
                <a:latin typeface="Times New Roman" panose="02020603050405020304" pitchFamily="18" charset="0"/>
                <a:cs typeface="Times New Roman" panose="02020603050405020304" pitchFamily="18" charset="0"/>
              </a:rPr>
              <a:t>?</a:t>
            </a:r>
          </a:p>
          <a:p>
            <a:pPr marL="742950" indent="-742950" algn="just">
              <a:buFont typeface="+mj-lt"/>
              <a:buAutoNum type="arabicPeriod"/>
            </a:pPr>
            <a:endParaRPr lang="fr-FR" sz="3600" dirty="0" smtClean="0">
              <a:latin typeface="Times New Roman" panose="02020603050405020304" pitchFamily="18" charset="0"/>
              <a:cs typeface="Times New Roman" panose="02020603050405020304" pitchFamily="18" charset="0"/>
            </a:endParaRPr>
          </a:p>
          <a:p>
            <a:pPr marL="742950" indent="-742950" algn="just">
              <a:buFont typeface="+mj-lt"/>
              <a:buAutoNum type="arabicPeriod"/>
            </a:pPr>
            <a:r>
              <a:rPr lang="fr-FR" sz="3600" dirty="0" smtClean="0">
                <a:latin typeface="Times New Roman" panose="02020603050405020304" pitchFamily="18" charset="0"/>
                <a:cs typeface="Times New Roman" panose="02020603050405020304" pitchFamily="18" charset="0"/>
              </a:rPr>
              <a:t>Pourquoi beaucoup de diplômé au chômage?</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52500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p:cTn id="33"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34"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 calcmode="lin" valueType="num">
                                      <p:cBhvr>
                                        <p:cTn id="40"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41"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12192000" cy="5909310"/>
          </a:xfrm>
          <a:prstGeom prst="rect">
            <a:avLst/>
          </a:prstGeom>
          <a:noFill/>
        </p:spPr>
        <p:txBody>
          <a:bodyPr wrap="square" rtlCol="0">
            <a:spAutoFit/>
          </a:bodyPr>
          <a:lstStyle/>
          <a:p>
            <a:pPr marL="742950" indent="-742950" algn="just">
              <a:lnSpc>
                <a:spcPct val="150000"/>
              </a:lnSpc>
              <a:buFont typeface="+mj-lt"/>
              <a:buAutoNum type="arabicPeriod" startAt="4"/>
            </a:pPr>
            <a:r>
              <a:rPr lang="fr-FR" sz="3600" dirty="0" smtClean="0">
                <a:solidFill>
                  <a:srgbClr val="FFFF00"/>
                </a:solidFill>
                <a:latin typeface="Aharoni" panose="02010803020104030203" pitchFamily="2" charset="-79"/>
                <a:cs typeface="Aharoni" panose="02010803020104030203" pitchFamily="2" charset="-79"/>
              </a:rPr>
              <a:t>Gérer la récolte.</a:t>
            </a:r>
          </a:p>
          <a:p>
            <a:pPr marL="1200150" lvl="1" indent="-742950" algn="just">
              <a:lnSpc>
                <a:spcPct val="150000"/>
              </a:lnSpc>
              <a:buFont typeface="+mj-lt"/>
              <a:buAutoNum type="alphaLcPeriod"/>
            </a:pPr>
            <a:r>
              <a:rPr lang="fr-FR" sz="3600" dirty="0" smtClean="0">
                <a:solidFill>
                  <a:schemeClr val="accent6">
                    <a:lumMod val="40000"/>
                    <a:lumOff val="60000"/>
                  </a:schemeClr>
                </a:solidFill>
                <a:latin typeface="Aharoni" panose="02010803020104030203" pitchFamily="2" charset="-79"/>
                <a:cs typeface="Aharoni" panose="02010803020104030203" pitchFamily="2" charset="-79"/>
              </a:rPr>
              <a:t>Étudiant.</a:t>
            </a:r>
          </a:p>
          <a:p>
            <a:pPr marL="1657350" lvl="2" indent="-742950" algn="just">
              <a:lnSpc>
                <a:spcPct val="150000"/>
              </a:lnSpc>
              <a:buFont typeface="Wingdings" panose="05000000000000000000" pitchFamily="2" charset="2"/>
              <a:buChar char="ü"/>
            </a:pPr>
            <a:r>
              <a:rPr lang="fr-FR" sz="3600" dirty="0" smtClean="0">
                <a:latin typeface="Aharoni" panose="02010803020104030203" pitchFamily="2" charset="-79"/>
                <a:cs typeface="Aharoni" panose="02010803020104030203" pitchFamily="2" charset="-79"/>
              </a:rPr>
              <a:t>Faire de sorte que les cours puissent avoir un impact positif sur sa vie.</a:t>
            </a:r>
          </a:p>
          <a:p>
            <a:pPr algn="ctr">
              <a:lnSpc>
                <a:spcPct val="150000"/>
              </a:lnSpc>
            </a:pPr>
            <a:r>
              <a:rPr lang="fr-FR" sz="3600" dirty="0" smtClean="0">
                <a:latin typeface="Aharoni" panose="02010803020104030203" pitchFamily="2" charset="-79"/>
                <a:cs typeface="Aharoni" panose="02010803020104030203" pitchFamily="2" charset="-79"/>
              </a:rPr>
              <a:t>BILAN</a:t>
            </a:r>
          </a:p>
          <a:p>
            <a:pPr algn="just">
              <a:lnSpc>
                <a:spcPct val="150000"/>
              </a:lnSpc>
            </a:pPr>
            <a:endParaRPr lang="fr-FR" sz="3600" dirty="0">
              <a:latin typeface="Aharoni" panose="02010803020104030203" pitchFamily="2" charset="-79"/>
              <a:cs typeface="Aharoni" panose="02010803020104030203" pitchFamily="2" charset="-79"/>
            </a:endParaRPr>
          </a:p>
          <a:p>
            <a:pPr algn="just">
              <a:lnSpc>
                <a:spcPct val="150000"/>
              </a:lnSpc>
            </a:pPr>
            <a:endParaRPr lang="fr-FR" sz="3600" dirty="0" smtClean="0">
              <a:latin typeface="Aharoni" panose="02010803020104030203" pitchFamily="2" charset="-79"/>
              <a:cs typeface="Aharoni" panose="02010803020104030203" pitchFamily="2" charset="-79"/>
            </a:endParaRPr>
          </a:p>
        </p:txBody>
      </p:sp>
      <p:graphicFrame>
        <p:nvGraphicFramePr>
          <p:cNvPr id="3" name="Tableau 2"/>
          <p:cNvGraphicFramePr>
            <a:graphicFrameLocks noGrp="1"/>
          </p:cNvGraphicFramePr>
          <p:nvPr>
            <p:extLst/>
          </p:nvPr>
        </p:nvGraphicFramePr>
        <p:xfrm>
          <a:off x="1775520" y="4629150"/>
          <a:ext cx="8127999" cy="1280160"/>
        </p:xfrm>
        <a:graphic>
          <a:graphicData uri="http://schemas.openxmlformats.org/drawingml/2006/table">
            <a:tbl>
              <a:tblPr firstRow="1" bandRow="1">
                <a:tableStyleId>{5C22544A-7EE6-4342-B048-85BDC9FD1C3A}</a:tableStyleId>
              </a:tblPr>
              <a:tblGrid>
                <a:gridCol w="2709333"/>
                <a:gridCol w="2709333"/>
                <a:gridCol w="2709333"/>
              </a:tblGrid>
              <a:tr h="370840">
                <a:tc>
                  <a:txBody>
                    <a:bodyPr/>
                    <a:lstStyle/>
                    <a:p>
                      <a:pPr algn="ctr"/>
                      <a:r>
                        <a:rPr lang="fr-FR" sz="3600" dirty="0" smtClean="0"/>
                        <a:t>Ecole</a:t>
                      </a:r>
                      <a:endParaRPr lang="fr-FR" sz="3600" dirty="0"/>
                    </a:p>
                  </a:txBody>
                  <a:tcPr/>
                </a:tc>
                <a:tc>
                  <a:txBody>
                    <a:bodyPr/>
                    <a:lstStyle/>
                    <a:p>
                      <a:pPr algn="ctr"/>
                      <a:r>
                        <a:rPr lang="fr-FR" sz="3600" dirty="0" smtClean="0"/>
                        <a:t>Etudiant</a:t>
                      </a:r>
                      <a:endParaRPr lang="fr-FR" sz="3600" dirty="0"/>
                    </a:p>
                  </a:txBody>
                  <a:tcPr/>
                </a:tc>
                <a:tc>
                  <a:txBody>
                    <a:bodyPr/>
                    <a:lstStyle/>
                    <a:p>
                      <a:pPr algn="ctr"/>
                      <a:r>
                        <a:rPr lang="fr-FR" sz="3600" dirty="0" smtClean="0"/>
                        <a:t>Enseignant</a:t>
                      </a:r>
                      <a:endParaRPr lang="fr-FR" sz="3600" dirty="0"/>
                    </a:p>
                  </a:txBody>
                  <a:tcPr/>
                </a:tc>
              </a:tr>
              <a:tr h="370840">
                <a:tc>
                  <a:txBody>
                    <a:bodyPr/>
                    <a:lstStyle/>
                    <a:p>
                      <a:pPr algn="ctr"/>
                      <a:r>
                        <a:rPr lang="fr-FR" sz="3600" dirty="0" smtClean="0"/>
                        <a:t>25%</a:t>
                      </a:r>
                      <a:endParaRPr lang="fr-FR" sz="3600" dirty="0"/>
                    </a:p>
                  </a:txBody>
                  <a:tcPr/>
                </a:tc>
                <a:tc>
                  <a:txBody>
                    <a:bodyPr/>
                    <a:lstStyle/>
                    <a:p>
                      <a:pPr algn="ctr"/>
                      <a:r>
                        <a:rPr lang="fr-FR" sz="3600" dirty="0" smtClean="0"/>
                        <a:t>50%</a:t>
                      </a:r>
                      <a:endParaRPr lang="fr-FR" sz="3600" dirty="0"/>
                    </a:p>
                  </a:txBody>
                  <a:tcPr/>
                </a:tc>
                <a:tc>
                  <a:txBody>
                    <a:bodyPr/>
                    <a:lstStyle/>
                    <a:p>
                      <a:pPr algn="ctr"/>
                      <a:r>
                        <a:rPr lang="fr-FR" sz="3600" dirty="0" smtClean="0"/>
                        <a:t>25%</a:t>
                      </a:r>
                      <a:endParaRPr lang="fr-FR" sz="3600" dirty="0"/>
                    </a:p>
                  </a:txBody>
                  <a:tcPr/>
                </a:tc>
              </a:tr>
            </a:tbl>
          </a:graphicData>
        </a:graphic>
      </p:graphicFrame>
    </p:spTree>
    <p:extLst>
      <p:ext uri="{BB962C8B-B14F-4D97-AF65-F5344CB8AC3E}">
        <p14:creationId xmlns:p14="http://schemas.microsoft.com/office/powerpoint/2010/main" val="291986551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3"/>
            <a:ext cx="12192000" cy="5509200"/>
          </a:xfrm>
          <a:prstGeom prst="rect">
            <a:avLst/>
          </a:prstGeom>
        </p:spPr>
        <p:txBody>
          <a:bodyPr wrap="square">
            <a:spAutoFit/>
          </a:bodyPr>
          <a:lstStyle/>
          <a:p>
            <a:pPr lvl="1" algn="just"/>
            <a:r>
              <a:rPr lang="en-US" sz="3200" dirty="0"/>
              <a:t>main()</a:t>
            </a:r>
            <a:endParaRPr lang="fr-FR" sz="3200" dirty="0"/>
          </a:p>
          <a:p>
            <a:pPr lvl="1" algn="just"/>
            <a:r>
              <a:rPr lang="en-US" sz="3200" dirty="0"/>
              <a:t>{</a:t>
            </a:r>
            <a:endParaRPr lang="fr-FR" sz="3200" dirty="0"/>
          </a:p>
          <a:p>
            <a:pPr lvl="2" algn="just"/>
            <a:r>
              <a:rPr lang="en-US" sz="3200" dirty="0"/>
              <a:t>union point p1, p2, p3;</a:t>
            </a:r>
            <a:endParaRPr lang="fr-FR" sz="3200" dirty="0"/>
          </a:p>
          <a:p>
            <a:pPr lvl="2" algn="just"/>
            <a:r>
              <a:rPr lang="en-US" sz="3200" dirty="0"/>
              <a:t>p1.coord.x = 0xf;</a:t>
            </a:r>
            <a:endParaRPr lang="fr-FR" sz="3200" dirty="0"/>
          </a:p>
          <a:p>
            <a:pPr lvl="2" algn="just"/>
            <a:r>
              <a:rPr lang="en-US" sz="3200" dirty="0"/>
              <a:t>p1.coord.y = 0x1;</a:t>
            </a:r>
            <a:endParaRPr lang="fr-FR" sz="3200" dirty="0"/>
          </a:p>
          <a:p>
            <a:pPr lvl="2" algn="just"/>
            <a:r>
              <a:rPr lang="en-US" sz="3200" dirty="0"/>
              <a:t>p2.coord.x = 0x8;</a:t>
            </a:r>
            <a:endParaRPr lang="fr-FR" sz="3200" dirty="0"/>
          </a:p>
          <a:p>
            <a:pPr lvl="2" algn="just"/>
            <a:r>
              <a:rPr lang="en-US" sz="3200" dirty="0"/>
              <a:t>p2.coord.y = 0x8;</a:t>
            </a:r>
            <a:endParaRPr lang="fr-FR" sz="3200" dirty="0"/>
          </a:p>
          <a:p>
            <a:pPr lvl="2" algn="just"/>
            <a:r>
              <a:rPr lang="fr-FR" sz="3200" dirty="0"/>
              <a:t>p3.mot = p1.mot ^ p2.mot;</a:t>
            </a:r>
          </a:p>
          <a:p>
            <a:pPr lvl="2" algn="just"/>
            <a:r>
              <a:rPr lang="en-US" sz="3200" dirty="0" err="1"/>
              <a:t>printf</a:t>
            </a:r>
            <a:r>
              <a:rPr lang="en-US" sz="3200" dirty="0"/>
              <a:t>("p3.coord.x = %x \t p3.coord.y = %x\n", p3.coord.x, p3.coord.y);</a:t>
            </a:r>
            <a:endParaRPr lang="fr-FR" sz="3200" dirty="0"/>
          </a:p>
          <a:p>
            <a:pPr lvl="1" algn="just"/>
            <a:r>
              <a:rPr lang="fr-FR" sz="3200" dirty="0"/>
              <a:t>}</a:t>
            </a:r>
            <a:endParaRPr lang="fr-FR" sz="3200" dirty="0" smtClean="0"/>
          </a:p>
        </p:txBody>
      </p:sp>
    </p:spTree>
    <p:extLst>
      <p:ext uri="{BB962C8B-B14F-4D97-AF65-F5344CB8AC3E}">
        <p14:creationId xmlns:p14="http://schemas.microsoft.com/office/powerpoint/2010/main" val="41984138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3"/>
            <a:ext cx="12192000" cy="2891754"/>
          </a:xfrm>
          <a:prstGeom prst="rect">
            <a:avLst/>
          </a:prstGeom>
        </p:spPr>
        <p:txBody>
          <a:bodyPr wrap="square">
            <a:spAutoFit/>
          </a:bodyPr>
          <a:lstStyle/>
          <a:p>
            <a:pPr marL="285750" indent="-285750" algn="just">
              <a:lnSpc>
                <a:spcPct val="200000"/>
              </a:lnSpc>
              <a:buFont typeface="Wingdings" panose="05000000000000000000" pitchFamily="2" charset="2"/>
              <a:buChar char="Ø"/>
            </a:pPr>
            <a:r>
              <a:rPr lang="fr-FR" sz="3200" b="1" i="1" dirty="0" smtClean="0"/>
              <a:t>Le registre d’adresse</a:t>
            </a:r>
            <a:r>
              <a:rPr lang="fr-FR" sz="3200" dirty="0" smtClean="0"/>
              <a:t> sert d’interface entre le bus des données internes et le bus d’adresse. Son contenu pointe la zone mémoire utile au microprocesseur.</a:t>
            </a:r>
            <a:endParaRPr lang="fr-FR" sz="3200" dirty="0"/>
          </a:p>
        </p:txBody>
      </p:sp>
    </p:spTree>
    <p:extLst>
      <p:ext uri="{BB962C8B-B14F-4D97-AF65-F5344CB8AC3E}">
        <p14:creationId xmlns:p14="http://schemas.microsoft.com/office/powerpoint/2010/main" val="166554646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4031873"/>
          </a:xfrm>
          <a:prstGeom prst="rect">
            <a:avLst/>
          </a:prstGeom>
        </p:spPr>
        <p:txBody>
          <a:bodyPr wrap="square">
            <a:spAutoFit/>
          </a:bodyPr>
          <a:lstStyle/>
          <a:p>
            <a:pPr algn="just">
              <a:lnSpc>
                <a:spcPct val="200000"/>
              </a:lnSpc>
            </a:pPr>
            <a:r>
              <a:rPr lang="fr-FR" sz="3200" b="1" dirty="0"/>
              <a:t>IV.4.1.2. L’unité de traitement.</a:t>
            </a:r>
            <a:endParaRPr lang="fr-FR" sz="3200" dirty="0"/>
          </a:p>
          <a:p>
            <a:pPr algn="just">
              <a:lnSpc>
                <a:spcPct val="200000"/>
              </a:lnSpc>
            </a:pPr>
            <a:r>
              <a:rPr lang="fr-FR" sz="3200" dirty="0" smtClean="0"/>
              <a:t>Elle </a:t>
            </a:r>
            <a:r>
              <a:rPr lang="fr-FR" sz="3200" dirty="0"/>
              <a:t>regroupe les circuits qui assurent les traitements nécessaires à l'exécution des instructions (accumulateurs, unité arithmétique et logique, registre d’état</a:t>
            </a:r>
            <a:r>
              <a:rPr lang="fr-FR" sz="3200" dirty="0" smtClean="0"/>
              <a:t>).</a:t>
            </a:r>
            <a:endParaRPr lang="fr-FR" sz="3200" dirty="0"/>
          </a:p>
        </p:txBody>
      </p:sp>
    </p:spTree>
    <p:extLst>
      <p:ext uri="{BB962C8B-B14F-4D97-AF65-F5344CB8AC3E}">
        <p14:creationId xmlns:p14="http://schemas.microsoft.com/office/powerpoint/2010/main" val="250598010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extLst>
              <a:ext uri="{28A0092B-C50C-407E-A947-70E740481C1C}">
                <a14:useLocalDpi xmlns:a14="http://schemas.microsoft.com/office/drawing/2010/main" val="0"/>
              </a:ext>
            </a:extLst>
          </a:blip>
          <a:srcRect/>
          <a:stretch>
            <a:fillRect/>
          </a:stretch>
        </p:blipFill>
        <p:spPr bwMode="auto">
          <a:xfrm>
            <a:off x="3431704" y="116633"/>
            <a:ext cx="5976665" cy="6408711"/>
          </a:xfrm>
          <a:prstGeom prst="rect">
            <a:avLst/>
          </a:prstGeom>
          <a:noFill/>
          <a:ln>
            <a:noFill/>
          </a:ln>
        </p:spPr>
      </p:pic>
    </p:spTree>
    <p:extLst>
      <p:ext uri="{BB962C8B-B14F-4D97-AF65-F5344CB8AC3E}">
        <p14:creationId xmlns:p14="http://schemas.microsoft.com/office/powerpoint/2010/main" val="23748798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2891754"/>
          </a:xfrm>
          <a:prstGeom prst="rect">
            <a:avLst/>
          </a:prstGeom>
        </p:spPr>
        <p:txBody>
          <a:bodyPr wrap="square">
            <a:spAutoFit/>
          </a:bodyPr>
          <a:lstStyle/>
          <a:p>
            <a:pPr marL="285750" indent="-285750" algn="just">
              <a:lnSpc>
                <a:spcPct val="200000"/>
              </a:lnSpc>
              <a:buFont typeface="Wingdings" panose="05000000000000000000" pitchFamily="2" charset="2"/>
              <a:buChar char="Ø"/>
            </a:pPr>
            <a:r>
              <a:rPr lang="fr-FR" sz="3200" b="1" i="1" dirty="0" smtClean="0"/>
              <a:t>Les </a:t>
            </a:r>
            <a:r>
              <a:rPr lang="fr-FR" sz="3200" b="1" i="1" dirty="0"/>
              <a:t>accumulateurs</a:t>
            </a:r>
            <a:r>
              <a:rPr lang="fr-FR" sz="3200" b="1" dirty="0"/>
              <a:t> </a:t>
            </a:r>
            <a:r>
              <a:rPr lang="fr-FR" sz="3200" dirty="0"/>
              <a:t>sont des registres de travail qui servent à stocker un opérande au début d'une opération arithmétique et le résultat à la fin de l'opération</a:t>
            </a:r>
            <a:r>
              <a:rPr lang="fr-FR" sz="3200" dirty="0" smtClean="0"/>
              <a:t>.</a:t>
            </a:r>
            <a:endParaRPr lang="fr-FR" sz="3200" dirty="0"/>
          </a:p>
        </p:txBody>
      </p:sp>
    </p:spTree>
    <p:extLst>
      <p:ext uri="{BB962C8B-B14F-4D97-AF65-F5344CB8AC3E}">
        <p14:creationId xmlns:p14="http://schemas.microsoft.com/office/powerpoint/2010/main" val="421496260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4861524"/>
          </a:xfrm>
          <a:prstGeom prst="rect">
            <a:avLst/>
          </a:prstGeom>
        </p:spPr>
        <p:txBody>
          <a:bodyPr wrap="square">
            <a:spAutoFit/>
          </a:bodyPr>
          <a:lstStyle/>
          <a:p>
            <a:pPr marL="285750" indent="-285750" algn="just">
              <a:lnSpc>
                <a:spcPct val="200000"/>
              </a:lnSpc>
              <a:buFont typeface="Wingdings" panose="05000000000000000000" pitchFamily="2" charset="2"/>
              <a:buChar char="Ø"/>
            </a:pPr>
            <a:r>
              <a:rPr lang="fr-FR" sz="3200" b="1" i="1" dirty="0" smtClean="0"/>
              <a:t>L’Unité </a:t>
            </a:r>
            <a:r>
              <a:rPr lang="fr-FR" sz="3200" b="1" i="1" dirty="0"/>
              <a:t>Arithmétique et Logique (UAL),</a:t>
            </a:r>
            <a:r>
              <a:rPr lang="fr-FR" sz="3200" b="1" dirty="0"/>
              <a:t> </a:t>
            </a:r>
            <a:r>
              <a:rPr lang="fr-FR" sz="3200" b="1" i="1" dirty="0"/>
              <a:t>ou ALU (</a:t>
            </a:r>
            <a:r>
              <a:rPr lang="fr-FR" sz="3200" b="1" i="1" dirty="0" err="1"/>
              <a:t>Arithmetic</a:t>
            </a:r>
            <a:r>
              <a:rPr lang="fr-FR" sz="3200" b="1" i="1" dirty="0"/>
              <a:t> and </a:t>
            </a:r>
            <a:r>
              <a:rPr lang="fr-FR" sz="3200" b="1" i="1" dirty="0" err="1"/>
              <a:t>Logic</a:t>
            </a:r>
            <a:r>
              <a:rPr lang="fr-FR" sz="3200" b="1" i="1" dirty="0"/>
              <a:t> </a:t>
            </a:r>
            <a:r>
              <a:rPr lang="fr-FR" sz="3200" b="1" i="1" dirty="0" smtClean="0"/>
              <a:t>Unit)</a:t>
            </a:r>
            <a:r>
              <a:rPr lang="fr-FR" sz="3200" dirty="0" smtClean="0"/>
              <a:t> assure </a:t>
            </a:r>
            <a:r>
              <a:rPr lang="fr-FR" sz="3200" dirty="0"/>
              <a:t>les fonctions logiques (ET, OU, Comparaison, Décalage, etc…) ou arithmétique (Addition, soustraction…). Toute instruction qui modifie une donnée fait toujours appel à l’ALU</a:t>
            </a:r>
            <a:r>
              <a:rPr lang="fr-FR" sz="3200" dirty="0" smtClean="0"/>
              <a:t>.</a:t>
            </a:r>
            <a:endParaRPr lang="fr-FR" sz="3200" dirty="0"/>
          </a:p>
        </p:txBody>
      </p:sp>
    </p:spTree>
    <p:extLst>
      <p:ext uri="{BB962C8B-B14F-4D97-AF65-F5344CB8AC3E}">
        <p14:creationId xmlns:p14="http://schemas.microsoft.com/office/powerpoint/2010/main" val="210283185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001643"/>
          </a:xfrm>
          <a:prstGeom prst="rect">
            <a:avLst/>
          </a:prstGeom>
        </p:spPr>
        <p:txBody>
          <a:bodyPr wrap="square">
            <a:spAutoFit/>
          </a:bodyPr>
          <a:lstStyle/>
          <a:p>
            <a:pPr marL="285750" indent="-285750" algn="just">
              <a:lnSpc>
                <a:spcPct val="200000"/>
              </a:lnSpc>
              <a:buFont typeface="Wingdings" panose="05000000000000000000" pitchFamily="2" charset="2"/>
              <a:buChar char="Ø"/>
            </a:pPr>
            <a:r>
              <a:rPr lang="fr-FR" sz="3200" b="1" i="1" dirty="0" smtClean="0"/>
              <a:t>Le </a:t>
            </a:r>
            <a:r>
              <a:rPr lang="fr-FR" sz="3200" b="1" i="1" dirty="0"/>
              <a:t>registre d'état</a:t>
            </a:r>
            <a:r>
              <a:rPr lang="fr-FR" sz="3200" b="1" dirty="0"/>
              <a:t> </a:t>
            </a:r>
            <a:r>
              <a:rPr lang="fr-FR" sz="3200" dirty="0"/>
              <a:t>est un registre pour lequel chacun de ses bits est un indicateur dont l'état dépend du résultat de la dernière opération effectuée par l’UAL. On les appelle </a:t>
            </a:r>
            <a:r>
              <a:rPr lang="fr-FR" sz="3200" i="1" dirty="0"/>
              <a:t>indicateur d’état </a:t>
            </a:r>
            <a:r>
              <a:rPr lang="fr-FR" sz="3200" dirty="0"/>
              <a:t>ou </a:t>
            </a:r>
            <a:r>
              <a:rPr lang="fr-FR" sz="3200" i="1" dirty="0"/>
              <a:t>flag </a:t>
            </a:r>
            <a:r>
              <a:rPr lang="fr-FR" sz="3200" dirty="0"/>
              <a:t>ou </a:t>
            </a:r>
            <a:r>
              <a:rPr lang="fr-FR" sz="3200" i="1" dirty="0"/>
              <a:t>drapeaux</a:t>
            </a:r>
            <a:r>
              <a:rPr lang="fr-FR" sz="3200" dirty="0"/>
              <a:t>. Dans un programme, le résultat du test de leur état conditionne souvent le déroulement de la suite du </a:t>
            </a:r>
            <a:r>
              <a:rPr lang="fr-FR" sz="3200" dirty="0" smtClean="0"/>
              <a:t>programme.</a:t>
            </a:r>
            <a:endParaRPr lang="fr-FR" sz="3200" dirty="0"/>
          </a:p>
        </p:txBody>
      </p:sp>
    </p:spTree>
    <p:extLst>
      <p:ext uri="{BB962C8B-B14F-4D97-AF65-F5344CB8AC3E}">
        <p14:creationId xmlns:p14="http://schemas.microsoft.com/office/powerpoint/2010/main" val="257978301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extLst>
              <a:ext uri="{28A0092B-C50C-407E-A947-70E740481C1C}">
                <a14:useLocalDpi xmlns:a14="http://schemas.microsoft.com/office/drawing/2010/main" val="0"/>
              </a:ext>
            </a:extLst>
          </a:blip>
          <a:srcRect/>
          <a:stretch>
            <a:fillRect/>
          </a:stretch>
        </p:blipFill>
        <p:spPr bwMode="auto">
          <a:xfrm>
            <a:off x="1631504" y="0"/>
            <a:ext cx="8856984" cy="6858000"/>
          </a:xfrm>
          <a:prstGeom prst="rect">
            <a:avLst/>
          </a:prstGeom>
          <a:noFill/>
          <a:ln>
            <a:noFill/>
          </a:ln>
        </p:spPr>
      </p:pic>
    </p:spTree>
    <p:extLst>
      <p:ext uri="{BB962C8B-B14F-4D97-AF65-F5344CB8AC3E}">
        <p14:creationId xmlns:p14="http://schemas.microsoft.com/office/powerpoint/2010/main" val="17456770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a:off x="6816080" y="2780928"/>
            <a:ext cx="216024" cy="0"/>
          </a:xfrm>
          <a:prstGeom prst="line">
            <a:avLst/>
          </a:prstGeom>
        </p:spPr>
        <p:style>
          <a:lnRef idx="1">
            <a:schemeClr val="dk1"/>
          </a:lnRef>
          <a:fillRef idx="0">
            <a:schemeClr val="dk1"/>
          </a:fillRef>
          <a:effectRef idx="0">
            <a:schemeClr val="dk1"/>
          </a:effectRef>
          <a:fontRef idx="minor">
            <a:schemeClr val="tx1"/>
          </a:fontRef>
        </p:style>
      </p:cxn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1271464" y="0"/>
            <a:ext cx="9396536" cy="6858000"/>
          </a:xfrm>
          <a:prstGeom prst="rect">
            <a:avLst/>
          </a:prstGeom>
          <a:noFill/>
          <a:ln>
            <a:noFill/>
          </a:ln>
        </p:spPr>
      </p:pic>
    </p:spTree>
    <p:extLst>
      <p:ext uri="{BB962C8B-B14F-4D97-AF65-F5344CB8AC3E}">
        <p14:creationId xmlns:p14="http://schemas.microsoft.com/office/powerpoint/2010/main" val="241116085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82"/>
            <a:ext cx="12192000" cy="921727"/>
          </a:xfrm>
          <a:prstGeom prst="rect">
            <a:avLst/>
          </a:prstGeom>
        </p:spPr>
        <p:txBody>
          <a:bodyPr wrap="square">
            <a:spAutoFit/>
          </a:bodyPr>
          <a:lstStyle/>
          <a:p>
            <a:pPr algn="just">
              <a:lnSpc>
                <a:spcPct val="200000"/>
              </a:lnSpc>
            </a:pPr>
            <a:r>
              <a:rPr lang="fr-FR" sz="3200" b="1" dirty="0" smtClean="0"/>
              <a:t>Architecture </a:t>
            </a:r>
            <a:r>
              <a:rPr lang="fr-FR" sz="3200" b="1" dirty="0"/>
              <a:t>des systèmes à base de micro-processeur</a:t>
            </a:r>
            <a:r>
              <a:rPr lang="fr-FR" sz="3200" b="1" dirty="0" smtClean="0"/>
              <a:t>.</a:t>
            </a:r>
            <a:endParaRPr lang="fr-FR" sz="3200" dirty="0"/>
          </a:p>
        </p:txBody>
      </p:sp>
      <p:pic>
        <p:nvPicPr>
          <p:cNvPr id="3" name="Image 2"/>
          <p:cNvPicPr/>
          <p:nvPr/>
        </p:nvPicPr>
        <p:blipFill>
          <a:blip r:embed="rId2">
            <a:extLst>
              <a:ext uri="{28A0092B-C50C-407E-A947-70E740481C1C}">
                <a14:useLocalDpi xmlns:a14="http://schemas.microsoft.com/office/drawing/2010/main" val="0"/>
              </a:ext>
            </a:extLst>
          </a:blip>
          <a:srcRect/>
          <a:stretch>
            <a:fillRect/>
          </a:stretch>
        </p:blipFill>
        <p:spPr bwMode="auto">
          <a:xfrm>
            <a:off x="1199456" y="1196752"/>
            <a:ext cx="9144000" cy="5256584"/>
          </a:xfrm>
          <a:prstGeom prst="rect">
            <a:avLst/>
          </a:prstGeom>
          <a:noFill/>
          <a:ln>
            <a:noFill/>
          </a:ln>
        </p:spPr>
      </p:pic>
    </p:spTree>
    <p:extLst>
      <p:ext uri="{BB962C8B-B14F-4D97-AF65-F5344CB8AC3E}">
        <p14:creationId xmlns:p14="http://schemas.microsoft.com/office/powerpoint/2010/main" val="174838318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996952"/>
            <a:ext cx="12192000" cy="646331"/>
          </a:xfrm>
          <a:prstGeom prst="rect">
            <a:avLst/>
          </a:prstGeom>
          <a:noFill/>
        </p:spPr>
        <p:txBody>
          <a:bodyPr wrap="square" rtlCol="0">
            <a:spAutoFit/>
          </a:bodyPr>
          <a:lstStyle/>
          <a:p>
            <a:pPr algn="ctr"/>
            <a:r>
              <a:rPr lang="fr-FR" sz="3600" b="1" dirty="0">
                <a:solidFill>
                  <a:srgbClr val="FFFF00"/>
                </a:solidFill>
              </a:rPr>
              <a:t>PRESENTATION DU COURS.</a:t>
            </a:r>
            <a:endParaRPr lang="fr-FR" sz="3600" dirty="0">
              <a:solidFill>
                <a:srgbClr val="FFFF00"/>
              </a:solidFill>
            </a:endParaRPr>
          </a:p>
        </p:txBody>
      </p:sp>
    </p:spTree>
    <p:extLst>
      <p:ext uri="{BB962C8B-B14F-4D97-AF65-F5344CB8AC3E}">
        <p14:creationId xmlns:p14="http://schemas.microsoft.com/office/powerpoint/2010/main" val="428134180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2"/>
            <a:ext cx="12192000" cy="6001643"/>
          </a:xfrm>
          <a:prstGeom prst="rect">
            <a:avLst/>
          </a:prstGeom>
        </p:spPr>
        <p:txBody>
          <a:bodyPr wrap="square">
            <a:spAutoFit/>
          </a:bodyPr>
          <a:lstStyle/>
          <a:p>
            <a:pPr algn="just">
              <a:lnSpc>
                <a:spcPct val="200000"/>
              </a:lnSpc>
            </a:pPr>
            <a:r>
              <a:rPr lang="fr-FR" sz="3200" b="1" dirty="0" smtClean="0"/>
              <a:t>Le jeu </a:t>
            </a:r>
            <a:r>
              <a:rPr lang="fr-FR" sz="3200" b="1" dirty="0"/>
              <a:t>d'Instructions.</a:t>
            </a:r>
            <a:endParaRPr lang="fr-FR" sz="3200" dirty="0"/>
          </a:p>
          <a:p>
            <a:pPr algn="just">
              <a:lnSpc>
                <a:spcPct val="200000"/>
              </a:lnSpc>
            </a:pPr>
            <a:r>
              <a:rPr lang="fr-FR" sz="3200" dirty="0" smtClean="0"/>
              <a:t>Le </a:t>
            </a:r>
            <a:r>
              <a:rPr lang="fr-FR" sz="3200" dirty="0"/>
              <a:t>programme que doit exécuter un microprocesseur est une succession d'instructions ordonnées (chaque instruction pouvant prend plusieurs octets) qui se trouve rangé dans une zone mémoire, généralement à des adresses successives</a:t>
            </a:r>
            <a:r>
              <a:rPr lang="fr-FR" sz="3200" dirty="0" smtClean="0"/>
              <a:t>.</a:t>
            </a:r>
            <a:endParaRPr lang="fr-FR" sz="3200" dirty="0"/>
          </a:p>
        </p:txBody>
      </p:sp>
    </p:spTree>
    <p:extLst>
      <p:ext uri="{BB962C8B-B14F-4D97-AF65-F5344CB8AC3E}">
        <p14:creationId xmlns:p14="http://schemas.microsoft.com/office/powerpoint/2010/main" val="255288477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2"/>
            <a:ext cx="12192000" cy="6986528"/>
          </a:xfrm>
          <a:prstGeom prst="rect">
            <a:avLst/>
          </a:prstGeom>
        </p:spPr>
        <p:txBody>
          <a:bodyPr wrap="square">
            <a:spAutoFit/>
          </a:bodyPr>
          <a:lstStyle/>
          <a:p>
            <a:pPr marL="457200" indent="-457200" algn="just">
              <a:lnSpc>
                <a:spcPct val="200000"/>
              </a:lnSpc>
              <a:buFont typeface="Wingdings" panose="05000000000000000000" pitchFamily="2" charset="2"/>
              <a:buChar char="ü"/>
            </a:pPr>
            <a:r>
              <a:rPr lang="fr-FR" sz="3200" b="1" dirty="0" smtClean="0"/>
              <a:t>Durée </a:t>
            </a:r>
            <a:r>
              <a:rPr lang="fr-FR" sz="3200" b="1" dirty="0"/>
              <a:t>d'une instruction.</a:t>
            </a:r>
            <a:endParaRPr lang="fr-FR" sz="3200" dirty="0"/>
          </a:p>
          <a:p>
            <a:pPr algn="just">
              <a:lnSpc>
                <a:spcPct val="200000"/>
              </a:lnSpc>
            </a:pPr>
            <a:r>
              <a:rPr lang="fr-FR" sz="3200" dirty="0" smtClean="0"/>
              <a:t>L'unité </a:t>
            </a:r>
            <a:r>
              <a:rPr lang="fr-FR" sz="3200" dirty="0"/>
              <a:t>de mesure </a:t>
            </a:r>
            <a:r>
              <a:rPr lang="fr-FR" sz="3200" dirty="0" smtClean="0"/>
              <a:t>de la durée d’une instruction est </a:t>
            </a:r>
            <a:r>
              <a:rPr lang="fr-FR" sz="3200" dirty="0"/>
              <a:t>la </a:t>
            </a:r>
            <a:r>
              <a:rPr lang="fr-FR" sz="3200" b="1" dirty="0"/>
              <a:t>période </a:t>
            </a:r>
            <a:r>
              <a:rPr lang="fr-FR" sz="3200" dirty="0"/>
              <a:t>de l'</a:t>
            </a:r>
            <a:r>
              <a:rPr lang="fr-FR" sz="3200" b="1" dirty="0"/>
              <a:t>horloge</a:t>
            </a:r>
            <a:r>
              <a:rPr lang="fr-FR" sz="3200" dirty="0"/>
              <a:t> encore appelé "Cycle Machine". La durée d’une instruction dépend de la complexité de l'instruction. Son expression est </a:t>
            </a:r>
            <a:r>
              <a:rPr lang="fr-FR" sz="3200" dirty="0" smtClean="0"/>
              <a:t>:</a:t>
            </a:r>
            <a:r>
              <a:rPr lang="fr-FR" sz="3200" dirty="0"/>
              <a:t> </a:t>
            </a:r>
          </a:p>
          <a:p>
            <a:pPr algn="ctr">
              <a:lnSpc>
                <a:spcPct val="200000"/>
              </a:lnSpc>
            </a:pPr>
            <a:r>
              <a:rPr lang="fr-FR" sz="3200" dirty="0" err="1"/>
              <a:t>T</a:t>
            </a:r>
            <a:r>
              <a:rPr lang="fr-FR" sz="3200" baseline="-25000" dirty="0" err="1"/>
              <a:t>instruction</a:t>
            </a:r>
            <a:r>
              <a:rPr lang="fr-FR" sz="3200" dirty="0"/>
              <a:t> = </a:t>
            </a:r>
            <a:r>
              <a:rPr lang="fr-FR" sz="3200" dirty="0" err="1"/>
              <a:t>n.T</a:t>
            </a:r>
            <a:r>
              <a:rPr lang="fr-FR" sz="3200" baseline="-25000" dirty="0" err="1"/>
              <a:t>cycle</a:t>
            </a:r>
            <a:r>
              <a:rPr lang="fr-FR" sz="3200" dirty="0" smtClean="0"/>
              <a:t>.</a:t>
            </a:r>
          </a:p>
          <a:p>
            <a:pPr algn="just">
              <a:lnSpc>
                <a:spcPct val="200000"/>
              </a:lnSpc>
            </a:pPr>
            <a:r>
              <a:rPr lang="fr-FR" sz="3200" b="1" dirty="0" smtClean="0"/>
              <a:t>n:</a:t>
            </a:r>
            <a:r>
              <a:rPr lang="fr-FR" sz="3200" dirty="0" smtClean="0"/>
              <a:t>  </a:t>
            </a:r>
            <a:r>
              <a:rPr lang="fr-FR" sz="3200" dirty="0"/>
              <a:t>nombre de cycle que peut prendre l’instruction</a:t>
            </a:r>
            <a:r>
              <a:rPr lang="fr-FR" sz="3200" dirty="0" smtClean="0"/>
              <a:t>.</a:t>
            </a:r>
            <a:endParaRPr lang="fr-FR" sz="3200" dirty="0"/>
          </a:p>
        </p:txBody>
      </p:sp>
    </p:spTree>
    <p:extLst>
      <p:ext uri="{BB962C8B-B14F-4D97-AF65-F5344CB8AC3E}">
        <p14:creationId xmlns:p14="http://schemas.microsoft.com/office/powerpoint/2010/main" val="175935149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2"/>
            <a:ext cx="12192000" cy="6001643"/>
          </a:xfrm>
          <a:prstGeom prst="rect">
            <a:avLst/>
          </a:prstGeom>
        </p:spPr>
        <p:txBody>
          <a:bodyPr wrap="square">
            <a:spAutoFit/>
          </a:bodyPr>
          <a:lstStyle/>
          <a:p>
            <a:pPr marL="457200" indent="-457200" algn="just">
              <a:lnSpc>
                <a:spcPct val="200000"/>
              </a:lnSpc>
              <a:buFont typeface="Wingdings" panose="05000000000000000000" pitchFamily="2" charset="2"/>
              <a:buChar char="ü"/>
            </a:pPr>
            <a:r>
              <a:rPr lang="fr-FR" sz="3200" dirty="0"/>
              <a:t> </a:t>
            </a:r>
            <a:r>
              <a:rPr lang="fr-FR" sz="3200" b="1" dirty="0" smtClean="0"/>
              <a:t> </a:t>
            </a:r>
            <a:r>
              <a:rPr lang="fr-FR" sz="3200" b="1" dirty="0"/>
              <a:t>Mode de fonctionnement d'une instruction.</a:t>
            </a:r>
            <a:endParaRPr lang="fr-FR" sz="3200" dirty="0"/>
          </a:p>
          <a:p>
            <a:pPr algn="just">
              <a:lnSpc>
                <a:spcPct val="200000"/>
              </a:lnSpc>
            </a:pPr>
            <a:r>
              <a:rPr lang="fr-FR" sz="3200" dirty="0" smtClean="0"/>
              <a:t>Exécuter </a:t>
            </a:r>
            <a:r>
              <a:rPr lang="fr-FR" sz="3200" dirty="0"/>
              <a:t>une instruction c'est réaliser le cycle extraction-exécution.</a:t>
            </a:r>
          </a:p>
          <a:p>
            <a:pPr marL="1200150" lvl="2" indent="-285750" algn="just">
              <a:lnSpc>
                <a:spcPct val="200000"/>
              </a:lnSpc>
              <a:buFont typeface="Wingdings" panose="05000000000000000000" pitchFamily="2" charset="2"/>
              <a:buChar char="Ø"/>
            </a:pPr>
            <a:r>
              <a:rPr lang="fr-FR" sz="3200" i="1" dirty="0"/>
              <a:t>L’extraction </a:t>
            </a:r>
            <a:r>
              <a:rPr lang="fr-FR" sz="3200" dirty="0"/>
              <a:t>consiste à lire les données en mémoire.</a:t>
            </a:r>
          </a:p>
          <a:p>
            <a:pPr marL="1200150" lvl="2" indent="-285750" algn="just">
              <a:lnSpc>
                <a:spcPct val="200000"/>
              </a:lnSpc>
              <a:buFont typeface="Wingdings" panose="05000000000000000000" pitchFamily="2" charset="2"/>
              <a:buChar char="Ø"/>
            </a:pPr>
            <a:r>
              <a:rPr lang="fr-FR" sz="3200" i="1" dirty="0"/>
              <a:t>L’exécution </a:t>
            </a:r>
            <a:r>
              <a:rPr lang="fr-FR" sz="3200" dirty="0"/>
              <a:t>consiste à traduire et à interpréter les données une fois traduite</a:t>
            </a:r>
          </a:p>
        </p:txBody>
      </p:sp>
    </p:spTree>
    <p:extLst>
      <p:ext uri="{BB962C8B-B14F-4D97-AF65-F5344CB8AC3E}">
        <p14:creationId xmlns:p14="http://schemas.microsoft.com/office/powerpoint/2010/main" val="206286514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84"/>
            <a:ext cx="12192000" cy="6001643"/>
          </a:xfrm>
          <a:prstGeom prst="rect">
            <a:avLst/>
          </a:prstGeom>
        </p:spPr>
        <p:txBody>
          <a:bodyPr wrap="square">
            <a:spAutoFit/>
          </a:bodyPr>
          <a:lstStyle/>
          <a:p>
            <a:pPr algn="just">
              <a:lnSpc>
                <a:spcPct val="200000"/>
              </a:lnSpc>
            </a:pPr>
            <a:r>
              <a:rPr lang="fr-FR" sz="3200" b="1" dirty="0" smtClean="0"/>
              <a:t>Classification </a:t>
            </a:r>
            <a:r>
              <a:rPr lang="fr-FR" sz="3200" b="1" dirty="0"/>
              <a:t>des instructions.</a:t>
            </a:r>
            <a:endParaRPr lang="fr-FR" sz="3200" dirty="0"/>
          </a:p>
          <a:p>
            <a:pPr algn="just">
              <a:lnSpc>
                <a:spcPct val="200000"/>
              </a:lnSpc>
            </a:pPr>
            <a:r>
              <a:rPr lang="fr-FR" sz="3200" dirty="0" smtClean="0"/>
              <a:t>Les </a:t>
            </a:r>
            <a:r>
              <a:rPr lang="fr-FR" sz="3200" dirty="0"/>
              <a:t>instructions sont réparties en groupes déterminés par leurs caractéristiques.</a:t>
            </a:r>
          </a:p>
          <a:p>
            <a:pPr marL="342900" indent="-342900" algn="just">
              <a:lnSpc>
                <a:spcPct val="200000"/>
              </a:lnSpc>
              <a:buFont typeface="+mj-lt"/>
              <a:buAutoNum type="arabicPeriod"/>
            </a:pPr>
            <a:r>
              <a:rPr lang="fr-FR" sz="3200" b="1" dirty="0"/>
              <a:t>Instructions de traitement des données.</a:t>
            </a:r>
            <a:endParaRPr lang="fr-FR" sz="3200" dirty="0"/>
          </a:p>
          <a:p>
            <a:pPr marL="914400" lvl="1" indent="-457200" algn="just">
              <a:lnSpc>
                <a:spcPct val="200000"/>
              </a:lnSpc>
              <a:buFont typeface="+mj-lt"/>
              <a:buAutoNum type="alphaLcPeriod"/>
            </a:pPr>
            <a:r>
              <a:rPr lang="fr-FR" sz="3200" b="1" dirty="0"/>
              <a:t>Instructions arithmétiques.</a:t>
            </a:r>
            <a:endParaRPr lang="fr-FR" sz="3200" dirty="0"/>
          </a:p>
          <a:p>
            <a:pPr marL="1257300" lvl="2" indent="-342900" algn="just">
              <a:lnSpc>
                <a:spcPct val="200000"/>
              </a:lnSpc>
              <a:buFont typeface="Wingdings" panose="05000000000000000000" pitchFamily="2" charset="2"/>
              <a:buChar char="Ø"/>
            </a:pPr>
            <a:r>
              <a:rPr lang="fr-FR" sz="3200" dirty="0" smtClean="0"/>
              <a:t>Addition, Multiplication, Soustraction.</a:t>
            </a:r>
            <a:endParaRPr lang="fr-FR" sz="3200" dirty="0"/>
          </a:p>
        </p:txBody>
      </p:sp>
    </p:spTree>
    <p:extLst>
      <p:ext uri="{BB962C8B-B14F-4D97-AF65-F5344CB8AC3E}">
        <p14:creationId xmlns:p14="http://schemas.microsoft.com/office/powerpoint/2010/main" val="411132545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84"/>
            <a:ext cx="12192000" cy="6001643"/>
          </a:xfrm>
          <a:prstGeom prst="rect">
            <a:avLst/>
          </a:prstGeom>
        </p:spPr>
        <p:txBody>
          <a:bodyPr wrap="square">
            <a:spAutoFit/>
          </a:bodyPr>
          <a:lstStyle/>
          <a:p>
            <a:pPr lvl="1" algn="just">
              <a:lnSpc>
                <a:spcPct val="200000"/>
              </a:lnSpc>
            </a:pPr>
            <a:r>
              <a:rPr lang="fr-FR" sz="3200" b="1" dirty="0" smtClean="0"/>
              <a:t>b</a:t>
            </a:r>
            <a:r>
              <a:rPr lang="fr-FR" sz="3200" b="1" dirty="0"/>
              <a:t>. Instructions logiques.</a:t>
            </a:r>
            <a:endParaRPr lang="fr-FR" sz="3200" dirty="0"/>
          </a:p>
          <a:p>
            <a:pPr marL="1200150" lvl="2" indent="-285750" algn="just">
              <a:lnSpc>
                <a:spcPct val="200000"/>
              </a:lnSpc>
              <a:buFont typeface="Wingdings" panose="05000000000000000000" pitchFamily="2" charset="2"/>
              <a:buChar char="Ø"/>
            </a:pPr>
            <a:r>
              <a:rPr lang="fr-FR" sz="3200" dirty="0"/>
              <a:t>Rotation à droite et à gauche.</a:t>
            </a:r>
          </a:p>
          <a:p>
            <a:pPr marL="1200150" lvl="2" indent="-285750" algn="just">
              <a:lnSpc>
                <a:spcPct val="200000"/>
              </a:lnSpc>
              <a:buFont typeface="Wingdings" panose="05000000000000000000" pitchFamily="2" charset="2"/>
              <a:buChar char="Ø"/>
            </a:pPr>
            <a:r>
              <a:rPr lang="fr-FR" sz="3200" dirty="0"/>
              <a:t>Décalage à droite et à gauche.</a:t>
            </a:r>
          </a:p>
          <a:p>
            <a:pPr marL="1200150" lvl="2" indent="-285750" algn="just">
              <a:lnSpc>
                <a:spcPct val="200000"/>
              </a:lnSpc>
              <a:buFont typeface="Wingdings" panose="05000000000000000000" pitchFamily="2" charset="2"/>
              <a:buChar char="Ø"/>
            </a:pPr>
            <a:r>
              <a:rPr lang="fr-FR" sz="3200" dirty="0"/>
              <a:t>Les fonctions logiques de base (AND, OR, XOR, …).</a:t>
            </a:r>
          </a:p>
          <a:p>
            <a:pPr marL="1200150" lvl="2" indent="-285750" algn="just">
              <a:lnSpc>
                <a:spcPct val="200000"/>
              </a:lnSpc>
              <a:buFont typeface="Wingdings" panose="05000000000000000000" pitchFamily="2" charset="2"/>
              <a:buChar char="Ø"/>
            </a:pPr>
            <a:r>
              <a:rPr lang="fr-FR" sz="3200" dirty="0" smtClean="0"/>
              <a:t>L'incrémentation/décrémentation.</a:t>
            </a:r>
          </a:p>
          <a:p>
            <a:pPr marL="1200150" lvl="2" indent="-285750" algn="just">
              <a:lnSpc>
                <a:spcPct val="200000"/>
              </a:lnSpc>
              <a:buFont typeface="Wingdings" panose="05000000000000000000" pitchFamily="2" charset="2"/>
              <a:buChar char="Ø"/>
            </a:pPr>
            <a:r>
              <a:rPr lang="fr-FR" sz="3200" dirty="0" smtClean="0"/>
              <a:t>Complémentation.</a:t>
            </a:r>
            <a:endParaRPr lang="fr-FR" sz="3200" dirty="0"/>
          </a:p>
        </p:txBody>
      </p:sp>
    </p:spTree>
    <p:extLst>
      <p:ext uri="{BB962C8B-B14F-4D97-AF65-F5344CB8AC3E}">
        <p14:creationId xmlns:p14="http://schemas.microsoft.com/office/powerpoint/2010/main" val="336286587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84"/>
            <a:ext cx="12192000" cy="6986528"/>
          </a:xfrm>
          <a:prstGeom prst="rect">
            <a:avLst/>
          </a:prstGeom>
        </p:spPr>
        <p:txBody>
          <a:bodyPr wrap="square">
            <a:spAutoFit/>
          </a:bodyPr>
          <a:lstStyle/>
          <a:p>
            <a:pPr lvl="0" algn="just">
              <a:lnSpc>
                <a:spcPct val="200000"/>
              </a:lnSpc>
            </a:pPr>
            <a:r>
              <a:rPr lang="fr-FR" sz="3200" b="1" dirty="0" smtClean="0"/>
              <a:t>2</a:t>
            </a:r>
            <a:r>
              <a:rPr lang="fr-FR" sz="3200" b="1" dirty="0"/>
              <a:t>. Instruction de transfert de données.</a:t>
            </a:r>
            <a:endParaRPr lang="fr-FR" sz="3200" dirty="0"/>
          </a:p>
          <a:p>
            <a:pPr marL="742950" lvl="1" indent="-285750" algn="just">
              <a:lnSpc>
                <a:spcPct val="200000"/>
              </a:lnSpc>
              <a:buFont typeface="Wingdings" panose="05000000000000000000" pitchFamily="2" charset="2"/>
              <a:buChar char="Ø"/>
            </a:pPr>
            <a:r>
              <a:rPr lang="fr-FR" sz="3200" dirty="0"/>
              <a:t>Transferts internes entre registres.</a:t>
            </a:r>
          </a:p>
          <a:p>
            <a:pPr marL="742950" lvl="1" indent="-285750" algn="just">
              <a:lnSpc>
                <a:spcPct val="200000"/>
              </a:lnSpc>
              <a:buFont typeface="Wingdings" panose="05000000000000000000" pitchFamily="2" charset="2"/>
              <a:buChar char="Ø"/>
            </a:pPr>
            <a:r>
              <a:rPr lang="fr-FR" sz="3200" dirty="0"/>
              <a:t>Transferts externes avec la mémoire</a:t>
            </a:r>
            <a:r>
              <a:rPr lang="fr-FR" sz="3200" dirty="0" smtClean="0"/>
              <a:t>.</a:t>
            </a:r>
          </a:p>
          <a:p>
            <a:pPr lvl="0" algn="just">
              <a:lnSpc>
                <a:spcPct val="200000"/>
              </a:lnSpc>
            </a:pPr>
            <a:r>
              <a:rPr lang="fr-FR" sz="3200" b="1" dirty="0"/>
              <a:t>3. Instructions de tests et de branchements.</a:t>
            </a:r>
            <a:endParaRPr lang="fr-FR" sz="3200" dirty="0"/>
          </a:p>
          <a:p>
            <a:pPr marL="742950" lvl="1" indent="-285750" algn="just">
              <a:lnSpc>
                <a:spcPct val="200000"/>
              </a:lnSpc>
              <a:buFont typeface="Wingdings" panose="05000000000000000000" pitchFamily="2" charset="2"/>
              <a:buChar char="Ø"/>
            </a:pPr>
            <a:r>
              <a:rPr lang="fr-FR" sz="3200" dirty="0"/>
              <a:t>Instructions de tests sur un bit ou un octet.</a:t>
            </a:r>
          </a:p>
          <a:p>
            <a:pPr marL="742950" lvl="1" indent="-285750" algn="just">
              <a:lnSpc>
                <a:spcPct val="200000"/>
              </a:lnSpc>
              <a:buFont typeface="Wingdings" panose="05000000000000000000" pitchFamily="2" charset="2"/>
              <a:buChar char="Ø"/>
            </a:pPr>
            <a:r>
              <a:rPr lang="fr-FR" sz="3200" dirty="0"/>
              <a:t>Instruction de comparaison.</a:t>
            </a:r>
          </a:p>
          <a:p>
            <a:pPr marL="742950" lvl="1" indent="-285750" algn="just">
              <a:lnSpc>
                <a:spcPct val="200000"/>
              </a:lnSpc>
              <a:buFont typeface="Wingdings" panose="05000000000000000000" pitchFamily="2" charset="2"/>
              <a:buChar char="Ø"/>
            </a:pPr>
            <a:r>
              <a:rPr lang="fr-FR" sz="3200" dirty="0"/>
              <a:t>Instruction de branchement conditionnel</a:t>
            </a:r>
            <a:r>
              <a:rPr lang="fr-FR" sz="3200" dirty="0" smtClean="0"/>
              <a:t>.</a:t>
            </a:r>
            <a:endParaRPr lang="fr-FR" sz="3200" dirty="0"/>
          </a:p>
        </p:txBody>
      </p:sp>
    </p:spTree>
    <p:extLst>
      <p:ext uri="{BB962C8B-B14F-4D97-AF65-F5344CB8AC3E}">
        <p14:creationId xmlns:p14="http://schemas.microsoft.com/office/powerpoint/2010/main" val="407583777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746"/>
            <a:ext cx="12192000" cy="6986528"/>
          </a:xfrm>
          <a:prstGeom prst="rect">
            <a:avLst/>
          </a:prstGeom>
        </p:spPr>
        <p:txBody>
          <a:bodyPr wrap="square">
            <a:spAutoFit/>
          </a:bodyPr>
          <a:lstStyle/>
          <a:p>
            <a:pPr algn="just">
              <a:lnSpc>
                <a:spcPct val="200000"/>
              </a:lnSpc>
            </a:pPr>
            <a:r>
              <a:rPr lang="fr-FR" sz="3200" dirty="0"/>
              <a:t> </a:t>
            </a:r>
            <a:r>
              <a:rPr lang="fr-FR" sz="3200" b="1" dirty="0" smtClean="0"/>
              <a:t>4</a:t>
            </a:r>
            <a:r>
              <a:rPr lang="fr-FR" sz="3200" b="1" dirty="0"/>
              <a:t>. Instructions de branchement inconditionnel et de saut.</a:t>
            </a:r>
            <a:endParaRPr lang="fr-FR" sz="3200" dirty="0"/>
          </a:p>
          <a:p>
            <a:pPr algn="just">
              <a:lnSpc>
                <a:spcPct val="200000"/>
              </a:lnSpc>
            </a:pPr>
            <a:r>
              <a:rPr lang="fr-FR" sz="3200" dirty="0"/>
              <a:t>Ces instructions provoquent la rupture de la séquence sans condition.</a:t>
            </a:r>
          </a:p>
          <a:p>
            <a:pPr algn="just">
              <a:lnSpc>
                <a:spcPct val="200000"/>
              </a:lnSpc>
            </a:pPr>
            <a:r>
              <a:rPr lang="fr-FR" sz="3200" dirty="0"/>
              <a:t> </a:t>
            </a:r>
            <a:r>
              <a:rPr lang="fr-FR" sz="3200" b="1" dirty="0" smtClean="0"/>
              <a:t>5</a:t>
            </a:r>
            <a:r>
              <a:rPr lang="fr-FR" sz="3200" b="1" dirty="0"/>
              <a:t>. Instructions d’appel et de retour de sous-programme.</a:t>
            </a:r>
            <a:endParaRPr lang="fr-FR" sz="3200" dirty="0"/>
          </a:p>
          <a:p>
            <a:pPr algn="just">
              <a:lnSpc>
                <a:spcPct val="200000"/>
              </a:lnSpc>
            </a:pPr>
            <a:r>
              <a:rPr lang="fr-FR" sz="3200" dirty="0"/>
              <a:t> </a:t>
            </a:r>
            <a:r>
              <a:rPr lang="fr-FR" sz="3200" dirty="0" smtClean="0"/>
              <a:t>Avec </a:t>
            </a:r>
            <a:r>
              <a:rPr lang="fr-FR" sz="3200" dirty="0"/>
              <a:t>ces instructions, le contenu du PC sauvegardé dans la pile est restitué dans le registre du PC ce qui entraîne la reprise du programme à l’endroit où il a été interrompu</a:t>
            </a:r>
            <a:r>
              <a:rPr lang="fr-FR" sz="3200" dirty="0" smtClean="0"/>
              <a:t>.</a:t>
            </a:r>
            <a:endParaRPr lang="fr-FR" sz="3200" dirty="0"/>
          </a:p>
        </p:txBody>
      </p:sp>
    </p:spTree>
    <p:extLst>
      <p:ext uri="{BB962C8B-B14F-4D97-AF65-F5344CB8AC3E}">
        <p14:creationId xmlns:p14="http://schemas.microsoft.com/office/powerpoint/2010/main" val="160362475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746"/>
            <a:ext cx="12192000" cy="3046988"/>
          </a:xfrm>
          <a:prstGeom prst="rect">
            <a:avLst/>
          </a:prstGeom>
        </p:spPr>
        <p:txBody>
          <a:bodyPr wrap="square">
            <a:spAutoFit/>
          </a:bodyPr>
          <a:lstStyle/>
          <a:p>
            <a:pPr algn="just">
              <a:lnSpc>
                <a:spcPct val="200000"/>
              </a:lnSpc>
            </a:pPr>
            <a:r>
              <a:rPr lang="fr-FR" sz="3200" dirty="0"/>
              <a:t> </a:t>
            </a:r>
            <a:r>
              <a:rPr lang="fr-FR" sz="3200" b="1" dirty="0" smtClean="0"/>
              <a:t>6</a:t>
            </a:r>
            <a:r>
              <a:rPr lang="fr-FR" sz="3200" b="1" dirty="0"/>
              <a:t>. Instructions opérant sur les pointeurs.</a:t>
            </a:r>
            <a:endParaRPr lang="fr-FR" sz="3200" dirty="0"/>
          </a:p>
          <a:p>
            <a:pPr algn="just">
              <a:lnSpc>
                <a:spcPct val="200000"/>
              </a:lnSpc>
            </a:pPr>
            <a:r>
              <a:rPr lang="fr-FR" sz="3200" dirty="0"/>
              <a:t>Ces instructions permettent de manipuler des données représentant généralement des adresses.</a:t>
            </a:r>
          </a:p>
        </p:txBody>
      </p:sp>
    </p:spTree>
    <p:extLst>
      <p:ext uri="{BB962C8B-B14F-4D97-AF65-F5344CB8AC3E}">
        <p14:creationId xmlns:p14="http://schemas.microsoft.com/office/powerpoint/2010/main" val="72479421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534"/>
            <a:ext cx="12192000" cy="5845959"/>
          </a:xfrm>
          <a:prstGeom prst="rect">
            <a:avLst/>
          </a:prstGeom>
        </p:spPr>
        <p:txBody>
          <a:bodyPr wrap="square">
            <a:spAutoFit/>
          </a:bodyPr>
          <a:lstStyle/>
          <a:p>
            <a:pPr algn="just">
              <a:lnSpc>
                <a:spcPct val="200000"/>
              </a:lnSpc>
            </a:pPr>
            <a:r>
              <a:rPr lang="fr-FR" sz="3200" dirty="0"/>
              <a:t> Les instructions utilisent toutes une méthode particulière d’accéder aux informations qu’elles manipulent. Ces méthodes sont appelées </a:t>
            </a:r>
            <a:r>
              <a:rPr lang="fr-FR" sz="3200" b="1" i="1" dirty="0"/>
              <a:t>« modes d’adressage »</a:t>
            </a:r>
            <a:r>
              <a:rPr lang="fr-FR" sz="3200" dirty="0"/>
              <a:t> et sous souvent fournies dans les fiches techniques des microprocesseurs. Le code correspondant aux modes d’adressage est appelé </a:t>
            </a:r>
            <a:r>
              <a:rPr lang="fr-FR" sz="3200" b="1" i="1" dirty="0"/>
              <a:t>« le code mnémonique </a:t>
            </a:r>
            <a:r>
              <a:rPr lang="fr-FR" sz="3200" b="1" i="1" dirty="0" smtClean="0"/>
              <a:t>».</a:t>
            </a:r>
            <a:endParaRPr lang="fr-FR" sz="3200" dirty="0"/>
          </a:p>
        </p:txBody>
      </p:sp>
    </p:spTree>
    <p:extLst>
      <p:ext uri="{BB962C8B-B14F-4D97-AF65-F5344CB8AC3E}">
        <p14:creationId xmlns:p14="http://schemas.microsoft.com/office/powerpoint/2010/main" val="16407658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534"/>
            <a:ext cx="12192000" cy="2891754"/>
          </a:xfrm>
          <a:prstGeom prst="rect">
            <a:avLst/>
          </a:prstGeom>
        </p:spPr>
        <p:txBody>
          <a:bodyPr wrap="square">
            <a:spAutoFit/>
          </a:bodyPr>
          <a:lstStyle/>
          <a:p>
            <a:pPr algn="just">
              <a:lnSpc>
                <a:spcPct val="200000"/>
              </a:lnSpc>
            </a:pPr>
            <a:r>
              <a:rPr lang="fr-FR" sz="3200" dirty="0" smtClean="0"/>
              <a:t>La </a:t>
            </a:r>
            <a:r>
              <a:rPr lang="fr-FR" sz="3200" b="1" i="1" dirty="0"/>
              <a:t>« pile »</a:t>
            </a:r>
            <a:r>
              <a:rPr lang="fr-FR" sz="3200" dirty="0"/>
              <a:t> est la zone mémoire RAM gérée par des pointeurs qui permettent de transférer rapidement des données dans des cases mémoires selon un protocole bien établi.</a:t>
            </a:r>
          </a:p>
        </p:txBody>
      </p:sp>
    </p:spTree>
    <p:extLst>
      <p:ext uri="{BB962C8B-B14F-4D97-AF65-F5344CB8AC3E}">
        <p14:creationId xmlns:p14="http://schemas.microsoft.com/office/powerpoint/2010/main" val="29944834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24000" y="116633"/>
            <a:ext cx="9144000" cy="646331"/>
          </a:xfrm>
          <a:prstGeom prst="rect">
            <a:avLst/>
          </a:prstGeom>
          <a:noFill/>
        </p:spPr>
        <p:txBody>
          <a:bodyPr wrap="square" rtlCol="0">
            <a:spAutoFit/>
          </a:bodyPr>
          <a:lstStyle/>
          <a:p>
            <a:pPr algn="ctr"/>
            <a:r>
              <a:rPr lang="fr-FR" sz="3600" b="1" dirty="0"/>
              <a:t>PRESENTATION DU COURS.</a:t>
            </a:r>
            <a:endParaRPr lang="fr-FR" sz="3600" dirty="0"/>
          </a:p>
        </p:txBody>
      </p:sp>
      <p:sp>
        <p:nvSpPr>
          <p:cNvPr id="3" name="ZoneTexte 2"/>
          <p:cNvSpPr txBox="1"/>
          <p:nvPr/>
        </p:nvSpPr>
        <p:spPr>
          <a:xfrm>
            <a:off x="0" y="1124745"/>
            <a:ext cx="12192000" cy="4524315"/>
          </a:xfrm>
          <a:prstGeom prst="rect">
            <a:avLst/>
          </a:prstGeom>
          <a:noFill/>
        </p:spPr>
        <p:txBody>
          <a:bodyPr wrap="square" rtlCol="0">
            <a:spAutoFit/>
          </a:bodyPr>
          <a:lstStyle/>
          <a:p>
            <a:pPr algn="just"/>
            <a:r>
              <a:rPr lang="fr-FR" sz="3600" b="1" i="1" dirty="0" smtClean="0">
                <a:solidFill>
                  <a:srgbClr val="FF0000"/>
                </a:solidFill>
                <a:latin typeface="Times New Roman" panose="02020603050405020304" pitchFamily="18" charset="0"/>
                <a:cs typeface="Times New Roman" panose="02020603050405020304" pitchFamily="18" charset="0"/>
              </a:rPr>
              <a:t>LA PROGRAMMATION</a:t>
            </a:r>
            <a:r>
              <a:rPr lang="fr-FR" sz="3600" b="1" i="1" dirty="0" smtClean="0">
                <a:latin typeface="Times New Roman" panose="02020603050405020304" pitchFamily="18" charset="0"/>
                <a:cs typeface="Times New Roman" panose="02020603050405020304" pitchFamily="18" charset="0"/>
              </a:rPr>
              <a:t>. </a:t>
            </a:r>
            <a:r>
              <a:rPr lang="fr-FR" sz="3600" b="1" i="1" dirty="0">
                <a:latin typeface="Times New Roman" panose="02020603050405020304" pitchFamily="18" charset="0"/>
                <a:cs typeface="Times New Roman" panose="02020603050405020304" pitchFamily="18" charset="0"/>
              </a:rPr>
              <a:t>C’est quoi</a:t>
            </a:r>
            <a:r>
              <a:rPr lang="fr-FR" sz="3600" b="1" i="1" dirty="0" smtClean="0">
                <a:latin typeface="Times New Roman" panose="02020603050405020304" pitchFamily="18" charset="0"/>
                <a:cs typeface="Times New Roman" panose="02020603050405020304" pitchFamily="18" charset="0"/>
              </a:rPr>
              <a:t>?</a:t>
            </a:r>
          </a:p>
          <a:p>
            <a:pPr lvl="2" algn="just"/>
            <a:r>
              <a:rPr lang="fr-FR" sz="3600" b="1" i="1" dirty="0" smtClean="0">
                <a:latin typeface="Times New Roman" panose="02020603050405020304" pitchFamily="18" charset="0"/>
                <a:cs typeface="Times New Roman" panose="02020603050405020304" pitchFamily="18" charset="0"/>
              </a:rPr>
              <a:t>Une partie de l’informatique qui s’occupe de la description et de l’édition du comportement d’un système automatique. Le fichier ainsi édité est transféré dans un circuit de traitement d’information (microprocesseur) qui pilote le système automatique conformément au programme édité.</a:t>
            </a:r>
            <a:endParaRPr lang="fr-FR" sz="3600" b="1" i="1" dirty="0">
              <a:latin typeface="Times New Roman" panose="02020603050405020304" pitchFamily="18" charset="0"/>
              <a:cs typeface="Times New Roman" panose="02020603050405020304" pitchFamily="18" charset="0"/>
            </a:endParaRPr>
          </a:p>
          <a:p>
            <a:pPr lvl="1" algn="just"/>
            <a:r>
              <a:rPr lang="fr-FR" sz="3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8528019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67" y="8617"/>
            <a:ext cx="12192000" cy="6986528"/>
          </a:xfrm>
          <a:prstGeom prst="rect">
            <a:avLst/>
          </a:prstGeom>
        </p:spPr>
        <p:txBody>
          <a:bodyPr wrap="square">
            <a:spAutoFit/>
          </a:bodyPr>
          <a:lstStyle/>
          <a:p>
            <a:pPr algn="just">
              <a:lnSpc>
                <a:spcPct val="200000"/>
              </a:lnSpc>
            </a:pPr>
            <a:r>
              <a:rPr lang="fr-FR" sz="3200" b="1" dirty="0" smtClean="0"/>
              <a:t>Architecture </a:t>
            </a:r>
            <a:r>
              <a:rPr lang="fr-FR" sz="3200" b="1" dirty="0"/>
              <a:t>des instructions.</a:t>
            </a:r>
            <a:endParaRPr lang="fr-FR" sz="3200" dirty="0"/>
          </a:p>
          <a:p>
            <a:pPr algn="just">
              <a:lnSpc>
                <a:spcPct val="200000"/>
              </a:lnSpc>
            </a:pPr>
            <a:r>
              <a:rPr lang="fr-FR" sz="3200" dirty="0" smtClean="0"/>
              <a:t>Actuellement </a:t>
            </a:r>
            <a:r>
              <a:rPr lang="fr-FR" sz="3200" dirty="0"/>
              <a:t>l’architecture des microprocesseurs se composent de deux grandes familles:</a:t>
            </a:r>
          </a:p>
          <a:p>
            <a:pPr marL="285750" indent="-285750" algn="just">
              <a:lnSpc>
                <a:spcPct val="200000"/>
              </a:lnSpc>
              <a:buFont typeface="Wingdings" panose="05000000000000000000" pitchFamily="2" charset="2"/>
              <a:buChar char="Ø"/>
            </a:pPr>
            <a:r>
              <a:rPr lang="fr-FR" sz="3200" b="1" i="1" dirty="0"/>
              <a:t>L’architecture CISC (</a:t>
            </a:r>
            <a:r>
              <a:rPr lang="fr-FR" sz="3200" b="1" i="1" dirty="0" err="1"/>
              <a:t>Complex</a:t>
            </a:r>
            <a:r>
              <a:rPr lang="fr-FR" sz="3200" b="1" i="1" dirty="0"/>
              <a:t> Instruction Set Computer). </a:t>
            </a:r>
            <a:r>
              <a:rPr lang="fr-FR" sz="3200" dirty="0"/>
              <a:t>Ce type de microprocesseur possède un nombre important  d’instructions. Chacune d’elles s’exécute en plusieurs périodes d’horloges</a:t>
            </a:r>
            <a:r>
              <a:rPr lang="fr-FR" sz="3200" dirty="0" smtClean="0"/>
              <a:t>.</a:t>
            </a:r>
            <a:endParaRPr lang="fr-FR" sz="3200" dirty="0"/>
          </a:p>
        </p:txBody>
      </p:sp>
    </p:spTree>
    <p:extLst>
      <p:ext uri="{BB962C8B-B14F-4D97-AF65-F5344CB8AC3E}">
        <p14:creationId xmlns:p14="http://schemas.microsoft.com/office/powerpoint/2010/main" val="25416341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67" y="8617"/>
            <a:ext cx="12192000" cy="3876639"/>
          </a:xfrm>
          <a:prstGeom prst="rect">
            <a:avLst/>
          </a:prstGeom>
        </p:spPr>
        <p:txBody>
          <a:bodyPr wrap="square">
            <a:spAutoFit/>
          </a:bodyPr>
          <a:lstStyle/>
          <a:p>
            <a:pPr marL="285750" indent="-285750" algn="just">
              <a:lnSpc>
                <a:spcPct val="200000"/>
              </a:lnSpc>
              <a:buFont typeface="Wingdings" panose="05000000000000000000" pitchFamily="2" charset="2"/>
              <a:buChar char="Ø"/>
            </a:pPr>
            <a:r>
              <a:rPr lang="en-US" sz="3200" b="1" i="1" dirty="0" err="1" smtClean="0"/>
              <a:t>L’architecture</a:t>
            </a:r>
            <a:r>
              <a:rPr lang="en-US" sz="3200" b="1" i="1" dirty="0" smtClean="0"/>
              <a:t> </a:t>
            </a:r>
            <a:r>
              <a:rPr lang="en-US" sz="3200" b="1" i="1" dirty="0"/>
              <a:t>RISC (Reduced Instruction Set Computer). </a:t>
            </a:r>
            <a:r>
              <a:rPr lang="fr-FR" sz="3200" dirty="0"/>
              <a:t>Ces microprocesseurs possèdent un nombre réduit d’instructions. Chacune d’elles s’exécute en une période d’horloge.</a:t>
            </a:r>
          </a:p>
        </p:txBody>
      </p:sp>
    </p:spTree>
    <p:extLst>
      <p:ext uri="{BB962C8B-B14F-4D97-AF65-F5344CB8AC3E}">
        <p14:creationId xmlns:p14="http://schemas.microsoft.com/office/powerpoint/2010/main" val="24917778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911424" y="184666"/>
            <a:ext cx="10297143" cy="5908630"/>
          </a:xfrm>
          <a:prstGeom prst="rect">
            <a:avLst/>
          </a:prstGeom>
          <a:noFill/>
          <a:ln>
            <a:noFill/>
          </a:ln>
        </p:spPr>
      </p:pic>
    </p:spTree>
    <p:extLst>
      <p:ext uri="{BB962C8B-B14F-4D97-AF65-F5344CB8AC3E}">
        <p14:creationId xmlns:p14="http://schemas.microsoft.com/office/powerpoint/2010/main" val="33501753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0" y="0"/>
            <a:ext cx="12192000" cy="6986528"/>
          </a:xfrm>
          <a:prstGeom prst="rect">
            <a:avLst/>
          </a:prstGeom>
        </p:spPr>
        <p:txBody>
          <a:bodyPr wrap="square">
            <a:spAutoFit/>
          </a:bodyPr>
          <a:lstStyle/>
          <a:p>
            <a:pPr algn="just">
              <a:lnSpc>
                <a:spcPct val="200000"/>
              </a:lnSpc>
            </a:pPr>
            <a:r>
              <a:rPr lang="fr-FR" sz="3200" b="1" dirty="0" smtClean="0"/>
              <a:t>Les </a:t>
            </a:r>
            <a:r>
              <a:rPr lang="fr-FR" sz="3200" b="1" dirty="0"/>
              <a:t>interruptions.</a:t>
            </a:r>
            <a:endParaRPr lang="fr-FR" sz="3200" dirty="0"/>
          </a:p>
          <a:p>
            <a:pPr algn="just">
              <a:lnSpc>
                <a:spcPct val="200000"/>
              </a:lnSpc>
            </a:pPr>
            <a:r>
              <a:rPr lang="fr-FR" sz="3200" dirty="0" smtClean="0"/>
              <a:t>Une </a:t>
            </a:r>
            <a:r>
              <a:rPr lang="fr-FR" sz="3200" dirty="0"/>
              <a:t>interruption est une rupture de séquence </a:t>
            </a:r>
            <a:r>
              <a:rPr lang="fr-FR" sz="3200" dirty="0" smtClean="0"/>
              <a:t>asynchrone. Autrement dit, c’est </a:t>
            </a:r>
            <a:r>
              <a:rPr lang="fr-FR" sz="3200" dirty="0"/>
              <a:t>un sous-programme particulier, déclenché par l’apparition d’un événement spécifique</a:t>
            </a:r>
            <a:r>
              <a:rPr lang="fr-FR" sz="3200" dirty="0" smtClean="0"/>
              <a:t>.</a:t>
            </a:r>
          </a:p>
          <a:p>
            <a:pPr algn="just">
              <a:lnSpc>
                <a:spcPct val="200000"/>
              </a:lnSpc>
            </a:pPr>
            <a:r>
              <a:rPr lang="fr-FR" sz="3200" dirty="0"/>
              <a:t>Voici donc comment cela fonctionne :</a:t>
            </a:r>
          </a:p>
          <a:p>
            <a:pPr marL="742950" lvl="1" indent="-285750" algn="just">
              <a:lnSpc>
                <a:spcPct val="200000"/>
              </a:lnSpc>
              <a:buFont typeface="Wingdings" panose="05000000000000000000" pitchFamily="2" charset="2"/>
              <a:buChar char="Ø"/>
            </a:pPr>
            <a:r>
              <a:rPr lang="fr-FR" sz="3200" dirty="0"/>
              <a:t>Le programme se déroule normalement.</a:t>
            </a:r>
          </a:p>
          <a:p>
            <a:pPr marL="742950" lvl="1" indent="-285750" algn="just">
              <a:lnSpc>
                <a:spcPct val="200000"/>
              </a:lnSpc>
              <a:buFont typeface="Wingdings" panose="05000000000000000000" pitchFamily="2" charset="2"/>
              <a:buChar char="Ø"/>
            </a:pPr>
            <a:r>
              <a:rPr lang="fr-FR" sz="3200" dirty="0"/>
              <a:t>L’événement survient</a:t>
            </a:r>
            <a:r>
              <a:rPr lang="fr-FR" sz="3200" dirty="0" smtClean="0"/>
              <a:t>.</a:t>
            </a:r>
            <a:endParaRPr lang="fr-FR" sz="3200" dirty="0"/>
          </a:p>
        </p:txBody>
      </p:sp>
    </p:spTree>
    <p:extLst>
      <p:ext uri="{BB962C8B-B14F-4D97-AF65-F5344CB8AC3E}">
        <p14:creationId xmlns:p14="http://schemas.microsoft.com/office/powerpoint/2010/main" val="38430156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0" y="0"/>
            <a:ext cx="12192000" cy="6831294"/>
          </a:xfrm>
          <a:prstGeom prst="rect">
            <a:avLst/>
          </a:prstGeom>
        </p:spPr>
        <p:txBody>
          <a:bodyPr wrap="square">
            <a:spAutoFit/>
          </a:bodyPr>
          <a:lstStyle/>
          <a:p>
            <a:pPr marL="742950" lvl="1" indent="-285750" algn="just">
              <a:lnSpc>
                <a:spcPct val="200000"/>
              </a:lnSpc>
              <a:buFont typeface="Wingdings" panose="05000000000000000000" pitchFamily="2" charset="2"/>
              <a:buChar char="Ø"/>
            </a:pPr>
            <a:r>
              <a:rPr lang="fr-FR" sz="3200" dirty="0" smtClean="0"/>
              <a:t>Le </a:t>
            </a:r>
            <a:r>
              <a:rPr lang="fr-FR" sz="3200" dirty="0"/>
              <a:t>programme achève l’instruction en cours de traitement.</a:t>
            </a:r>
          </a:p>
          <a:p>
            <a:pPr marL="742950" lvl="1" indent="-285750" algn="just">
              <a:lnSpc>
                <a:spcPct val="200000"/>
              </a:lnSpc>
              <a:buFont typeface="Wingdings" panose="05000000000000000000" pitchFamily="2" charset="2"/>
              <a:buChar char="Ø"/>
            </a:pPr>
            <a:r>
              <a:rPr lang="fr-FR" sz="3200" dirty="0"/>
              <a:t>Le programme saute à l’adresse de traitement de l’interruption.</a:t>
            </a:r>
          </a:p>
          <a:p>
            <a:pPr marL="742950" lvl="1" indent="-285750" algn="just">
              <a:lnSpc>
                <a:spcPct val="200000"/>
              </a:lnSpc>
              <a:buFont typeface="Wingdings" panose="05000000000000000000" pitchFamily="2" charset="2"/>
              <a:buChar char="Ø"/>
            </a:pPr>
            <a:r>
              <a:rPr lang="fr-FR" sz="3200" dirty="0"/>
              <a:t>Le programme traite l’interruption.</a:t>
            </a:r>
          </a:p>
          <a:p>
            <a:pPr marL="742950" lvl="1" indent="-285750" algn="just">
              <a:lnSpc>
                <a:spcPct val="200000"/>
              </a:lnSpc>
              <a:buFont typeface="Wingdings" panose="05000000000000000000" pitchFamily="2" charset="2"/>
              <a:buChar char="Ø"/>
            </a:pPr>
            <a:r>
              <a:rPr lang="fr-FR" sz="3200" dirty="0"/>
              <a:t>Le programme saute à l’instruction qui suit la dernière exécutée dans le programme principal.</a:t>
            </a:r>
          </a:p>
        </p:txBody>
      </p:sp>
    </p:spTree>
    <p:extLst>
      <p:ext uri="{BB962C8B-B14F-4D97-AF65-F5344CB8AC3E}">
        <p14:creationId xmlns:p14="http://schemas.microsoft.com/office/powerpoint/2010/main" val="10072312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0" y="1"/>
            <a:ext cx="12192000" cy="6001643"/>
          </a:xfrm>
          <a:prstGeom prst="rect">
            <a:avLst/>
          </a:prstGeom>
        </p:spPr>
        <p:txBody>
          <a:bodyPr wrap="square">
            <a:spAutoFit/>
          </a:bodyPr>
          <a:lstStyle/>
          <a:p>
            <a:pPr algn="just">
              <a:lnSpc>
                <a:spcPct val="200000"/>
              </a:lnSpc>
            </a:pPr>
            <a:r>
              <a:rPr lang="fr-FR" sz="3200" dirty="0"/>
              <a:t> Il va bien sûr de soi que n’importe quel événement ne peut pas déclencher une interruption. Il faut que 2 conditions principales soient remplies :</a:t>
            </a:r>
          </a:p>
          <a:p>
            <a:pPr marL="800100" lvl="1" indent="-342900" algn="just">
              <a:lnSpc>
                <a:spcPct val="200000"/>
              </a:lnSpc>
              <a:buFont typeface="+mj-lt"/>
              <a:buAutoNum type="arabicPeriod"/>
            </a:pPr>
            <a:r>
              <a:rPr lang="fr-FR" sz="3200" dirty="0"/>
              <a:t>L’événement en question doit figurer dans la liste des événements susceptibles de provoquer une interruption pour le processeur sur lequel on travaille</a:t>
            </a:r>
            <a:r>
              <a:rPr lang="fr-FR" sz="3200" dirty="0" smtClean="0"/>
              <a:t>.</a:t>
            </a:r>
            <a:endParaRPr lang="fr-FR" sz="3200" dirty="0"/>
          </a:p>
        </p:txBody>
      </p:sp>
    </p:spTree>
    <p:extLst>
      <p:ext uri="{BB962C8B-B14F-4D97-AF65-F5344CB8AC3E}">
        <p14:creationId xmlns:p14="http://schemas.microsoft.com/office/powerpoint/2010/main" val="2307210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0" y="1"/>
            <a:ext cx="12192000" cy="2891754"/>
          </a:xfrm>
          <a:prstGeom prst="rect">
            <a:avLst/>
          </a:prstGeom>
        </p:spPr>
        <p:txBody>
          <a:bodyPr wrap="square">
            <a:spAutoFit/>
          </a:bodyPr>
          <a:lstStyle/>
          <a:p>
            <a:pPr marL="971550" lvl="1" indent="-514350" algn="just">
              <a:lnSpc>
                <a:spcPct val="200000"/>
              </a:lnSpc>
              <a:buFont typeface="+mj-lt"/>
              <a:buAutoNum type="arabicPeriod" startAt="2"/>
            </a:pPr>
            <a:r>
              <a:rPr lang="fr-FR" sz="3200" dirty="0" smtClean="0"/>
              <a:t>L’utilisateur </a:t>
            </a:r>
            <a:r>
              <a:rPr lang="fr-FR" sz="3200" dirty="0"/>
              <a:t>doit avoir autorisé l’interruption, c’est à dire doit avoir signalé que l’événement en question devrait générer une interruption.</a:t>
            </a:r>
          </a:p>
        </p:txBody>
      </p:sp>
    </p:spTree>
    <p:extLst>
      <p:ext uri="{BB962C8B-B14F-4D97-AF65-F5344CB8AC3E}">
        <p14:creationId xmlns:p14="http://schemas.microsoft.com/office/powerpoint/2010/main" val="21939053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22"/>
            <a:ext cx="12192000" cy="4524315"/>
          </a:xfrm>
          <a:prstGeom prst="rect">
            <a:avLst/>
          </a:prstGeom>
        </p:spPr>
        <p:txBody>
          <a:bodyPr wrap="square">
            <a:spAutoFit/>
          </a:bodyPr>
          <a:lstStyle/>
          <a:p>
            <a:pPr algn="ctr">
              <a:lnSpc>
                <a:spcPct val="150000"/>
              </a:lnSpc>
            </a:pPr>
            <a:r>
              <a:rPr lang="fr-FR" sz="3200" b="1" dirty="0"/>
              <a:t>Questions.</a:t>
            </a:r>
          </a:p>
          <a:p>
            <a:pPr marL="457200" indent="-457200" algn="just">
              <a:lnSpc>
                <a:spcPct val="150000"/>
              </a:lnSpc>
              <a:buFont typeface="Wingdings" panose="05000000000000000000" pitchFamily="2" charset="2"/>
              <a:buChar char="Ø"/>
            </a:pPr>
            <a:r>
              <a:rPr lang="fr-FR" sz="3200" dirty="0" smtClean="0"/>
              <a:t>Définition, principales fonction et performance d’un CPU?</a:t>
            </a:r>
            <a:endParaRPr lang="fr-FR" sz="3200" dirty="0"/>
          </a:p>
          <a:p>
            <a:pPr marL="457200" indent="-457200" algn="just">
              <a:lnSpc>
                <a:spcPct val="150000"/>
              </a:lnSpc>
              <a:buFont typeface="Wingdings" panose="05000000000000000000" pitchFamily="2" charset="2"/>
              <a:buChar char="Ø"/>
            </a:pPr>
            <a:r>
              <a:rPr lang="fr-FR" sz="3200" dirty="0" smtClean="0"/>
              <a:t>Architecture interne et externe d’un CPU?</a:t>
            </a:r>
          </a:p>
          <a:p>
            <a:pPr marL="457200" indent="-457200" algn="just">
              <a:lnSpc>
                <a:spcPct val="150000"/>
              </a:lnSpc>
              <a:buFont typeface="Wingdings" panose="05000000000000000000" pitchFamily="2" charset="2"/>
              <a:buChar char="Ø"/>
            </a:pPr>
            <a:r>
              <a:rPr lang="fr-FR" sz="3200" dirty="0" smtClean="0"/>
              <a:t>Instruction: durée, fonction, classification, architectures?</a:t>
            </a:r>
          </a:p>
          <a:p>
            <a:pPr marL="457200" indent="-457200" algn="just">
              <a:lnSpc>
                <a:spcPct val="150000"/>
              </a:lnSpc>
              <a:buFont typeface="Wingdings" panose="05000000000000000000" pitchFamily="2" charset="2"/>
              <a:buChar char="Ø"/>
            </a:pPr>
            <a:r>
              <a:rPr lang="fr-FR" sz="3200" dirty="0" smtClean="0"/>
              <a:t>Définition: mode d’adressage, code mnémonique?</a:t>
            </a:r>
          </a:p>
          <a:p>
            <a:pPr marL="457200" indent="-457200" algn="just">
              <a:lnSpc>
                <a:spcPct val="150000"/>
              </a:lnSpc>
              <a:buFont typeface="Wingdings" panose="05000000000000000000" pitchFamily="2" charset="2"/>
              <a:buChar char="Ø"/>
            </a:pPr>
            <a:r>
              <a:rPr lang="fr-FR" sz="3200" dirty="0" smtClean="0"/>
              <a:t>Interruption: définition, fonctionnement et conditions?</a:t>
            </a:r>
            <a:endParaRPr lang="fr-FR" sz="3200" dirty="0"/>
          </a:p>
        </p:txBody>
      </p:sp>
    </p:spTree>
    <p:extLst>
      <p:ext uri="{BB962C8B-B14F-4D97-AF65-F5344CB8AC3E}">
        <p14:creationId xmlns:p14="http://schemas.microsoft.com/office/powerpoint/2010/main" val="860310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000"/>
                                        <p:tgtEl>
                                          <p:spTgt spid="2">
                                            <p:txEl>
                                              <p:pRg st="2" end="2"/>
                                            </p:txEl>
                                          </p:spTgt>
                                        </p:tgtEl>
                                      </p:cBhvr>
                                    </p:animEffect>
                                    <p:anim calcmode="lin" valueType="num">
                                      <p:cBhvr>
                                        <p:cTn id="1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1000"/>
                                        <p:tgtEl>
                                          <p:spTgt spid="2">
                                            <p:txEl>
                                              <p:pRg st="3" end="3"/>
                                            </p:txEl>
                                          </p:spTgt>
                                        </p:tgtEl>
                                      </p:cBhvr>
                                    </p:animEffect>
                                    <p:anim calcmode="lin" valueType="num">
                                      <p:cBhvr>
                                        <p:cTn id="2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fade">
                                      <p:cBhvr>
                                        <p:cTn id="39" dur="1000"/>
                                        <p:tgtEl>
                                          <p:spTgt spid="2">
                                            <p:txEl>
                                              <p:pRg st="5" end="5"/>
                                            </p:txEl>
                                          </p:spTgt>
                                        </p:tgtEl>
                                      </p:cBhvr>
                                    </p:animEffect>
                                    <p:anim calcmode="lin" valueType="num">
                                      <p:cBhvr>
                                        <p:cTn id="4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08920"/>
            <a:ext cx="12192000" cy="1323439"/>
          </a:xfrm>
          <a:prstGeom prst="rect">
            <a:avLst/>
          </a:prstGeom>
        </p:spPr>
        <p:txBody>
          <a:bodyPr wrap="square">
            <a:spAutoFit/>
          </a:bodyPr>
          <a:lstStyle/>
          <a:p>
            <a:pPr algn="ctr"/>
            <a:r>
              <a:rPr lang="fr-FR" sz="4800" b="1" dirty="0"/>
              <a:t>V</a:t>
            </a:r>
            <a:r>
              <a:rPr lang="fr-FR" sz="4800" b="1" dirty="0" smtClean="0"/>
              <a:t>. MICROCONTROLLEURS.</a:t>
            </a:r>
          </a:p>
          <a:p>
            <a:pPr algn="ctr"/>
            <a:r>
              <a:rPr lang="fr-FR" sz="3200" b="1" dirty="0" smtClean="0"/>
              <a:t>(Lundi 23/02 « reste 14 cours »)</a:t>
            </a:r>
            <a:endParaRPr lang="fr-FR" sz="3200" dirty="0"/>
          </a:p>
        </p:txBody>
      </p:sp>
    </p:spTree>
    <p:extLst>
      <p:ext uri="{BB962C8B-B14F-4D97-AF65-F5344CB8AC3E}">
        <p14:creationId xmlns:p14="http://schemas.microsoft.com/office/powerpoint/2010/main" val="2074259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0" y="25410"/>
            <a:ext cx="12192000" cy="6001643"/>
          </a:xfrm>
          <a:prstGeom prst="rect">
            <a:avLst/>
          </a:prstGeom>
        </p:spPr>
        <p:txBody>
          <a:bodyPr wrap="square">
            <a:spAutoFit/>
          </a:bodyPr>
          <a:lstStyle/>
          <a:p>
            <a:pPr algn="just">
              <a:lnSpc>
                <a:spcPct val="150000"/>
              </a:lnSpc>
            </a:pPr>
            <a:r>
              <a:rPr lang="fr-FR" sz="3200" b="1" dirty="0" smtClean="0"/>
              <a:t>V.1</a:t>
            </a:r>
            <a:r>
              <a:rPr lang="fr-FR" sz="3200" b="1" dirty="0"/>
              <a:t>. Introduction</a:t>
            </a:r>
            <a:endParaRPr lang="fr-FR" sz="3200" dirty="0"/>
          </a:p>
          <a:p>
            <a:pPr algn="just">
              <a:lnSpc>
                <a:spcPct val="150000"/>
              </a:lnSpc>
            </a:pPr>
            <a:r>
              <a:rPr lang="fr-FR" sz="3200" dirty="0" smtClean="0"/>
              <a:t>Très </a:t>
            </a:r>
            <a:r>
              <a:rPr lang="fr-FR" sz="3200" dirty="0"/>
              <a:t>souvent, dans des applications domestiques ou industrielles, on a besoin d'un système "intelligent" ,complet, puissant, facile à mettre en œuvre et d'une grande souplesse d'emploi ; le tout dans un seul boîtier</a:t>
            </a:r>
            <a:r>
              <a:rPr lang="fr-FR" sz="3200" dirty="0" smtClean="0"/>
              <a:t>.</a:t>
            </a:r>
          </a:p>
          <a:p>
            <a:pPr algn="just">
              <a:lnSpc>
                <a:spcPct val="150000"/>
              </a:lnSpc>
            </a:pPr>
            <a:r>
              <a:rPr lang="fr-FR" sz="3200" dirty="0" smtClean="0"/>
              <a:t>Ainsi, le microcontrôleur est un circuit renfermant, </a:t>
            </a:r>
            <a:r>
              <a:rPr lang="fr-FR" sz="3200" dirty="0"/>
              <a:t>dans un seul boîtier, tous les éléments nécessaire à la mise en œuvre d’un automatisme industriel. </a:t>
            </a:r>
          </a:p>
        </p:txBody>
      </p:sp>
    </p:spTree>
    <p:extLst>
      <p:ext uri="{BB962C8B-B14F-4D97-AF65-F5344CB8AC3E}">
        <p14:creationId xmlns:p14="http://schemas.microsoft.com/office/powerpoint/2010/main" val="15702974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24000" y="116633"/>
            <a:ext cx="9144000" cy="646331"/>
          </a:xfrm>
          <a:prstGeom prst="rect">
            <a:avLst/>
          </a:prstGeom>
          <a:noFill/>
        </p:spPr>
        <p:txBody>
          <a:bodyPr wrap="square" rtlCol="0">
            <a:spAutoFit/>
          </a:bodyPr>
          <a:lstStyle/>
          <a:p>
            <a:pPr algn="ctr"/>
            <a:r>
              <a:rPr lang="fr-FR" sz="3600" b="1" dirty="0"/>
              <a:t>PRESENTATION DU COURS.</a:t>
            </a:r>
            <a:endParaRPr lang="fr-FR" sz="3600" dirty="0"/>
          </a:p>
        </p:txBody>
      </p:sp>
      <p:sp>
        <p:nvSpPr>
          <p:cNvPr id="3" name="ZoneTexte 2"/>
          <p:cNvSpPr txBox="1"/>
          <p:nvPr/>
        </p:nvSpPr>
        <p:spPr>
          <a:xfrm>
            <a:off x="0" y="1124745"/>
            <a:ext cx="12192000" cy="1200329"/>
          </a:xfrm>
          <a:prstGeom prst="rect">
            <a:avLst/>
          </a:prstGeom>
          <a:noFill/>
        </p:spPr>
        <p:txBody>
          <a:bodyPr wrap="square" rtlCol="0">
            <a:spAutoFit/>
          </a:bodyPr>
          <a:lstStyle/>
          <a:p>
            <a:pPr algn="just"/>
            <a:r>
              <a:rPr lang="fr-FR" sz="3600" b="1" i="1" dirty="0" smtClean="0">
                <a:solidFill>
                  <a:srgbClr val="FF0000"/>
                </a:solidFill>
                <a:latin typeface="Times New Roman" panose="02020603050405020304" pitchFamily="18" charset="0"/>
                <a:cs typeface="Times New Roman" panose="02020603050405020304" pitchFamily="18" charset="0"/>
              </a:rPr>
              <a:t>LA PROGRAMMATION</a:t>
            </a:r>
            <a:r>
              <a:rPr lang="fr-FR" sz="3600" b="1" i="1" dirty="0" smtClean="0">
                <a:latin typeface="Times New Roman" panose="02020603050405020304" pitchFamily="18" charset="0"/>
                <a:cs typeface="Times New Roman" panose="02020603050405020304" pitchFamily="18" charset="0"/>
              </a:rPr>
              <a:t>. </a:t>
            </a:r>
            <a:r>
              <a:rPr lang="fr-FR" sz="3600" b="1" i="1" dirty="0">
                <a:latin typeface="Times New Roman" panose="02020603050405020304" pitchFamily="18" charset="0"/>
                <a:cs typeface="Times New Roman" panose="02020603050405020304" pitchFamily="18" charset="0"/>
              </a:rPr>
              <a:t>C’est </a:t>
            </a:r>
            <a:r>
              <a:rPr lang="fr-FR" sz="3600" b="1" i="1" dirty="0" smtClean="0">
                <a:latin typeface="Times New Roman" panose="02020603050405020304" pitchFamily="18" charset="0"/>
                <a:cs typeface="Times New Roman" panose="02020603050405020304" pitchFamily="18" charset="0"/>
              </a:rPr>
              <a:t>pour quoi?</a:t>
            </a:r>
          </a:p>
          <a:p>
            <a:pPr lvl="2" algn="just"/>
            <a:r>
              <a:rPr lang="fr-FR" sz="3600" b="1" i="1" dirty="0" smtClean="0">
                <a:latin typeface="Times New Roman" panose="02020603050405020304" pitchFamily="18" charset="0"/>
                <a:cs typeface="Times New Roman" panose="02020603050405020304" pitchFamily="18" charset="0"/>
              </a:rPr>
              <a:t>Mettre l’Homme dans son état idéal.</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10554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0" y="25410"/>
            <a:ext cx="12192000" cy="6740307"/>
          </a:xfrm>
          <a:prstGeom prst="rect">
            <a:avLst/>
          </a:prstGeom>
        </p:spPr>
        <p:txBody>
          <a:bodyPr wrap="square">
            <a:spAutoFit/>
          </a:bodyPr>
          <a:lstStyle/>
          <a:p>
            <a:pPr algn="just">
              <a:lnSpc>
                <a:spcPct val="150000"/>
              </a:lnSpc>
            </a:pPr>
            <a:r>
              <a:rPr lang="fr-FR" sz="3200" dirty="0" smtClean="0"/>
              <a:t>Grâce </a:t>
            </a:r>
            <a:r>
              <a:rPr lang="fr-FR" sz="3200" dirty="0"/>
              <a:t>à l'arrivée des microcontrôleurs, des cartes qui contenaient des dizaines de circuits intégrés logiques se sont vues réduites à un seul boîtier.</a:t>
            </a:r>
          </a:p>
          <a:p>
            <a:pPr algn="just">
              <a:lnSpc>
                <a:spcPct val="150000"/>
              </a:lnSpc>
            </a:pPr>
            <a:r>
              <a:rPr lang="fr-FR" sz="3200" dirty="0" smtClean="0"/>
              <a:t>On </a:t>
            </a:r>
            <a:r>
              <a:rPr lang="fr-FR" sz="3200" dirty="0"/>
              <a:t>définit </a:t>
            </a:r>
            <a:r>
              <a:rPr lang="fr-FR" sz="3200" dirty="0" smtClean="0"/>
              <a:t>donc </a:t>
            </a:r>
            <a:r>
              <a:rPr lang="fr-FR" sz="3200" dirty="0"/>
              <a:t>un microcontrôleur comme étant une unité de traitement de l’information de type microprocesseur à laquelle on a ajouté des périphériques internes permettant de réaliser des montages sans nécessiter l’ajout de composants externes.</a:t>
            </a:r>
          </a:p>
          <a:p>
            <a:pPr algn="just">
              <a:lnSpc>
                <a:spcPct val="150000"/>
              </a:lnSpc>
            </a:pPr>
            <a:r>
              <a:rPr lang="fr-FR" sz="3200" dirty="0"/>
              <a:t> </a:t>
            </a:r>
          </a:p>
        </p:txBody>
      </p:sp>
    </p:spTree>
    <p:extLst>
      <p:ext uri="{BB962C8B-B14F-4D97-AF65-F5344CB8AC3E}">
        <p14:creationId xmlns:p14="http://schemas.microsoft.com/office/powerpoint/2010/main" val="31078333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0" y="40794"/>
            <a:ext cx="12192000" cy="6001643"/>
          </a:xfrm>
          <a:prstGeom prst="rect">
            <a:avLst/>
          </a:prstGeom>
        </p:spPr>
        <p:txBody>
          <a:bodyPr wrap="square">
            <a:spAutoFit/>
          </a:bodyPr>
          <a:lstStyle/>
          <a:p>
            <a:pPr algn="just">
              <a:lnSpc>
                <a:spcPct val="150000"/>
              </a:lnSpc>
            </a:pPr>
            <a:r>
              <a:rPr lang="fr-FR" sz="3200" b="1" dirty="0"/>
              <a:t>V.2. Architecture d’un microcontrôleur.</a:t>
            </a:r>
            <a:endParaRPr lang="fr-FR" sz="3200" dirty="0"/>
          </a:p>
          <a:p>
            <a:pPr algn="just">
              <a:lnSpc>
                <a:spcPct val="150000"/>
              </a:lnSpc>
            </a:pPr>
            <a:r>
              <a:rPr lang="fr-FR" sz="3200" b="1" dirty="0"/>
              <a:t>V.2.1. Architecture </a:t>
            </a:r>
            <a:r>
              <a:rPr lang="fr-FR" sz="3200" b="1" dirty="0" smtClean="0"/>
              <a:t>externe.</a:t>
            </a:r>
            <a:endParaRPr lang="fr-FR" sz="3200" dirty="0" smtClean="0"/>
          </a:p>
          <a:p>
            <a:pPr algn="just">
              <a:lnSpc>
                <a:spcPct val="150000"/>
              </a:lnSpc>
            </a:pPr>
            <a:r>
              <a:rPr lang="fr-FR" sz="3200" dirty="0" smtClean="0"/>
              <a:t>Les fabricants de microcontrôleurs intègrent autant que possible dans un seul boîtier l'ensemble des fonctions de la structure d’un système à microprocesseur. Cette intégration poussée est généralement réalisée en technologie HCMOS.</a:t>
            </a:r>
          </a:p>
          <a:p>
            <a:pPr algn="just">
              <a:lnSpc>
                <a:spcPct val="150000"/>
              </a:lnSpc>
            </a:pPr>
            <a:r>
              <a:rPr lang="fr-FR" sz="3200" dirty="0" smtClean="0"/>
              <a:t>Ainsi </a:t>
            </a:r>
            <a:r>
              <a:rPr lang="fr-FR" sz="3200" dirty="0"/>
              <a:t>la structure générale d’un système à microcontrôleur est donnée à la figure ci-dessous.</a:t>
            </a:r>
          </a:p>
        </p:txBody>
      </p:sp>
    </p:spTree>
    <p:extLst>
      <p:ext uri="{BB962C8B-B14F-4D97-AF65-F5344CB8AC3E}">
        <p14:creationId xmlns:p14="http://schemas.microsoft.com/office/powerpoint/2010/main" val="41502607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2" name="Image 1" descr="cours_circuit_prog - Microsoft Word (Échec de l’activation du produit)"/>
          <p:cNvPicPr>
            <a:picLocks noChangeAspect="1"/>
          </p:cNvPicPr>
          <p:nvPr/>
        </p:nvPicPr>
        <p:blipFill rotWithShape="1">
          <a:blip r:embed="rId2">
            <a:extLst>
              <a:ext uri="{28A0092B-C50C-407E-A947-70E740481C1C}">
                <a14:useLocalDpi xmlns:a14="http://schemas.microsoft.com/office/drawing/2010/main" val="0"/>
              </a:ext>
            </a:extLst>
          </a:blip>
          <a:srcRect l="4934" t="34380" r="13376" b="11342"/>
          <a:stretch/>
        </p:blipFill>
        <p:spPr>
          <a:xfrm>
            <a:off x="191344" y="764704"/>
            <a:ext cx="11887951" cy="4252446"/>
          </a:xfrm>
          <a:prstGeom prst="rect">
            <a:avLst/>
          </a:prstGeom>
        </p:spPr>
      </p:pic>
    </p:spTree>
    <p:extLst>
      <p:ext uri="{BB962C8B-B14F-4D97-AF65-F5344CB8AC3E}">
        <p14:creationId xmlns:p14="http://schemas.microsoft.com/office/powerpoint/2010/main" val="6723968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0" y="12680"/>
            <a:ext cx="12192000" cy="5262979"/>
          </a:xfrm>
          <a:prstGeom prst="rect">
            <a:avLst/>
          </a:prstGeom>
        </p:spPr>
        <p:txBody>
          <a:bodyPr wrap="square">
            <a:spAutoFit/>
          </a:bodyPr>
          <a:lstStyle/>
          <a:p>
            <a:pPr algn="just">
              <a:lnSpc>
                <a:spcPct val="150000"/>
              </a:lnSpc>
            </a:pPr>
            <a:r>
              <a:rPr lang="fr-FR" sz="3200" b="1" dirty="0"/>
              <a:t>V.2.1. Architecture interne.</a:t>
            </a:r>
            <a:endParaRPr lang="fr-FR" sz="3200" dirty="0"/>
          </a:p>
          <a:p>
            <a:pPr algn="just">
              <a:lnSpc>
                <a:spcPct val="150000"/>
              </a:lnSpc>
            </a:pPr>
            <a:r>
              <a:rPr lang="fr-FR" sz="3200" dirty="0" smtClean="0"/>
              <a:t>La </a:t>
            </a:r>
            <a:r>
              <a:rPr lang="fr-FR" sz="3200" dirty="0"/>
              <a:t>structure interne d'un microcontrôleur comporte typiquement :</a:t>
            </a:r>
          </a:p>
          <a:p>
            <a:pPr marL="742950" lvl="1" indent="-285750" algn="just">
              <a:lnSpc>
                <a:spcPct val="150000"/>
              </a:lnSpc>
              <a:buFont typeface="Wingdings" panose="05000000000000000000" pitchFamily="2" charset="2"/>
              <a:buChar char="Ø"/>
            </a:pPr>
            <a:r>
              <a:rPr lang="fr-FR" sz="3200" dirty="0"/>
              <a:t>Une unité de calcul et de commande (CPU).</a:t>
            </a:r>
          </a:p>
          <a:p>
            <a:pPr marL="742950" lvl="1" indent="-285750" algn="just">
              <a:lnSpc>
                <a:spcPct val="150000"/>
              </a:lnSpc>
              <a:buFont typeface="Wingdings" panose="05000000000000000000" pitchFamily="2" charset="2"/>
              <a:buChar char="Ø"/>
            </a:pPr>
            <a:r>
              <a:rPr lang="fr-FR" sz="3200" dirty="0"/>
              <a:t>De la mémoire de donnée (RAM, EEPROM).</a:t>
            </a:r>
          </a:p>
          <a:p>
            <a:pPr marL="742950" lvl="1" indent="-285750" algn="just">
              <a:lnSpc>
                <a:spcPct val="150000"/>
              </a:lnSpc>
              <a:buFont typeface="Wingdings" panose="05000000000000000000" pitchFamily="2" charset="2"/>
              <a:buChar char="Ø"/>
            </a:pPr>
            <a:r>
              <a:rPr lang="fr-FR" sz="3200" dirty="0"/>
              <a:t>De la mémoire programme (ROM, PROM, EPROM, EEPROM</a:t>
            </a:r>
            <a:r>
              <a:rPr lang="fr-FR" sz="3200" dirty="0" smtClean="0"/>
              <a:t>).</a:t>
            </a:r>
            <a:endParaRPr lang="fr-FR" sz="3200" dirty="0"/>
          </a:p>
        </p:txBody>
      </p:sp>
    </p:spTree>
    <p:extLst>
      <p:ext uri="{BB962C8B-B14F-4D97-AF65-F5344CB8AC3E}">
        <p14:creationId xmlns:p14="http://schemas.microsoft.com/office/powerpoint/2010/main" val="14377619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0" y="12680"/>
            <a:ext cx="12192000" cy="5262979"/>
          </a:xfrm>
          <a:prstGeom prst="rect">
            <a:avLst/>
          </a:prstGeom>
        </p:spPr>
        <p:txBody>
          <a:bodyPr wrap="square">
            <a:spAutoFit/>
          </a:bodyPr>
          <a:lstStyle/>
          <a:p>
            <a:pPr marL="742950" lvl="1" indent="-285750" algn="just">
              <a:lnSpc>
                <a:spcPct val="150000"/>
              </a:lnSpc>
              <a:buFont typeface="Wingdings" panose="05000000000000000000" pitchFamily="2" charset="2"/>
              <a:buChar char="Ø"/>
            </a:pPr>
            <a:r>
              <a:rPr lang="fr-FR" sz="3200" dirty="0" smtClean="0"/>
              <a:t>Un </a:t>
            </a:r>
            <a:r>
              <a:rPr lang="fr-FR" sz="3200" dirty="0"/>
              <a:t>compteur/temporisateur (</a:t>
            </a:r>
            <a:r>
              <a:rPr lang="fr-FR" sz="3200" dirty="0" err="1"/>
              <a:t>timer</a:t>
            </a:r>
            <a:r>
              <a:rPr lang="fr-FR" sz="3200" dirty="0"/>
              <a:t>) pour générer ou mesurer des signaux avec une grande précision temporelle.</a:t>
            </a:r>
          </a:p>
          <a:p>
            <a:pPr marL="742950" lvl="1" indent="-285750" algn="just">
              <a:lnSpc>
                <a:spcPct val="150000"/>
              </a:lnSpc>
              <a:buFont typeface="Wingdings" panose="05000000000000000000" pitchFamily="2" charset="2"/>
              <a:buChar char="Ø"/>
            </a:pPr>
            <a:r>
              <a:rPr lang="fr-FR" sz="3200" dirty="0"/>
              <a:t>Des interfaces parallèles pour la connexion des entrées/sorties.</a:t>
            </a:r>
          </a:p>
          <a:p>
            <a:pPr marL="742950" lvl="1" indent="-285750" algn="just">
              <a:lnSpc>
                <a:spcPct val="150000"/>
              </a:lnSpc>
              <a:buFont typeface="Wingdings" panose="05000000000000000000" pitchFamily="2" charset="2"/>
              <a:buChar char="Ø"/>
            </a:pPr>
            <a:r>
              <a:rPr lang="fr-FR" sz="3200" dirty="0"/>
              <a:t>Des interfaces série (synchrones et asynchrones) pour le dialogue avec d’autres unités</a:t>
            </a:r>
            <a:r>
              <a:rPr lang="fr-FR" sz="3200" dirty="0" smtClean="0"/>
              <a:t>.</a:t>
            </a:r>
            <a:endParaRPr lang="fr-FR" sz="3200" dirty="0"/>
          </a:p>
        </p:txBody>
      </p:sp>
    </p:spTree>
    <p:extLst>
      <p:ext uri="{BB962C8B-B14F-4D97-AF65-F5344CB8AC3E}">
        <p14:creationId xmlns:p14="http://schemas.microsoft.com/office/powerpoint/2010/main" val="42503628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0" y="12680"/>
            <a:ext cx="12192000" cy="5907964"/>
          </a:xfrm>
          <a:prstGeom prst="rect">
            <a:avLst/>
          </a:prstGeom>
        </p:spPr>
        <p:txBody>
          <a:bodyPr wrap="square">
            <a:spAutoFit/>
          </a:bodyPr>
          <a:lstStyle/>
          <a:p>
            <a:pPr algn="just">
              <a:lnSpc>
                <a:spcPct val="150000"/>
              </a:lnSpc>
            </a:pPr>
            <a:r>
              <a:rPr lang="fr-FR" sz="3200" dirty="0" smtClean="0"/>
              <a:t> Il peut aussi posséder :</a:t>
            </a:r>
          </a:p>
          <a:p>
            <a:pPr marL="742950" lvl="1" indent="-285750" algn="just">
              <a:lnSpc>
                <a:spcPct val="150000"/>
              </a:lnSpc>
              <a:buFont typeface="Wingdings" panose="05000000000000000000" pitchFamily="2" charset="2"/>
              <a:buChar char="Ø"/>
            </a:pPr>
            <a:r>
              <a:rPr lang="fr-FR" sz="3200" dirty="0" smtClean="0"/>
              <a:t>Un </a:t>
            </a:r>
            <a:r>
              <a:rPr lang="fr-FR" sz="3200" dirty="0"/>
              <a:t>chien de garde (</a:t>
            </a:r>
            <a:r>
              <a:rPr lang="fr-FR" sz="3200" dirty="0" err="1"/>
              <a:t>Watchdog</a:t>
            </a:r>
            <a:r>
              <a:rPr lang="fr-FR" sz="3200" dirty="0"/>
              <a:t>) qui assure la surveillance du programme.</a:t>
            </a:r>
          </a:p>
          <a:p>
            <a:pPr marL="742950" lvl="1" indent="-285750" algn="just">
              <a:lnSpc>
                <a:spcPct val="150000"/>
              </a:lnSpc>
              <a:buFont typeface="Wingdings" panose="05000000000000000000" pitchFamily="2" charset="2"/>
              <a:buChar char="Ø"/>
            </a:pPr>
            <a:r>
              <a:rPr lang="fr-FR" sz="3200" dirty="0"/>
              <a:t>Une sortie PWM (Pulse </a:t>
            </a:r>
            <a:r>
              <a:rPr lang="fr-FR" sz="3200" dirty="0" err="1"/>
              <a:t>Width</a:t>
            </a:r>
            <a:r>
              <a:rPr lang="fr-FR" sz="3200" dirty="0"/>
              <a:t> Modulation) pour la modulation d’impulsion.</a:t>
            </a:r>
          </a:p>
          <a:p>
            <a:pPr marL="742950" lvl="1" indent="-285750" algn="just">
              <a:lnSpc>
                <a:spcPct val="150000"/>
              </a:lnSpc>
              <a:buFont typeface="Wingdings" panose="05000000000000000000" pitchFamily="2" charset="2"/>
              <a:buChar char="Ø"/>
            </a:pPr>
            <a:r>
              <a:rPr lang="fr-FR" sz="3200" dirty="0"/>
              <a:t>Un convertisseur analogique-numérique et numérique-analogique (CAN/CNA) pour le traitement des signaux analogiques.</a:t>
            </a:r>
          </a:p>
        </p:txBody>
      </p:sp>
    </p:spTree>
    <p:extLst>
      <p:ext uri="{BB962C8B-B14F-4D97-AF65-F5344CB8AC3E}">
        <p14:creationId xmlns:p14="http://schemas.microsoft.com/office/powerpoint/2010/main" val="386440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l="-1096" t="-1428" r="-1096" b="-734"/>
          <a:stretch>
            <a:fillRect/>
          </a:stretch>
        </p:blipFill>
        <p:spPr bwMode="auto">
          <a:xfrm>
            <a:off x="1524001" y="0"/>
            <a:ext cx="9144001" cy="6858000"/>
          </a:xfrm>
          <a:prstGeom prst="rect">
            <a:avLst/>
          </a:prstGeom>
          <a:solidFill>
            <a:schemeClr val="tx1"/>
          </a:solidFill>
          <a:ln>
            <a:noFill/>
          </a:ln>
        </p:spPr>
      </p:pic>
    </p:spTree>
    <p:extLst>
      <p:ext uri="{BB962C8B-B14F-4D97-AF65-F5344CB8AC3E}">
        <p14:creationId xmlns:p14="http://schemas.microsoft.com/office/powerpoint/2010/main" val="24809546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0" y="0"/>
            <a:ext cx="12192000" cy="6001643"/>
          </a:xfrm>
          <a:prstGeom prst="rect">
            <a:avLst/>
          </a:prstGeom>
        </p:spPr>
        <p:txBody>
          <a:bodyPr wrap="square">
            <a:spAutoFit/>
          </a:bodyPr>
          <a:lstStyle/>
          <a:p>
            <a:pPr algn="just">
              <a:lnSpc>
                <a:spcPct val="150000"/>
              </a:lnSpc>
            </a:pPr>
            <a:r>
              <a:rPr lang="fr-FR" sz="3200" b="1" dirty="0"/>
              <a:t>V.3. Etude du PIC16F628A.</a:t>
            </a:r>
            <a:endParaRPr lang="fr-FR" sz="3200" dirty="0"/>
          </a:p>
          <a:p>
            <a:pPr algn="just">
              <a:lnSpc>
                <a:spcPct val="150000"/>
              </a:lnSpc>
            </a:pPr>
            <a:r>
              <a:rPr lang="fr-FR" sz="3200" b="1" dirty="0"/>
              <a:t>V.3.1. Généralité sur les PIC.</a:t>
            </a:r>
            <a:endParaRPr lang="fr-FR" sz="3200" dirty="0"/>
          </a:p>
          <a:p>
            <a:pPr algn="just">
              <a:lnSpc>
                <a:spcPct val="150000"/>
              </a:lnSpc>
            </a:pPr>
            <a:r>
              <a:rPr lang="fr-FR" sz="3200" b="1" dirty="0"/>
              <a:t>V.3.1.1. Définition.</a:t>
            </a:r>
            <a:endParaRPr lang="fr-FR" sz="3200" dirty="0"/>
          </a:p>
          <a:p>
            <a:pPr algn="just">
              <a:lnSpc>
                <a:spcPct val="150000"/>
              </a:lnSpc>
            </a:pPr>
            <a:r>
              <a:rPr lang="fr-FR" sz="3200" dirty="0" smtClean="0"/>
              <a:t>Un </a:t>
            </a:r>
            <a:r>
              <a:rPr lang="fr-FR" sz="3200" dirty="0"/>
              <a:t>PIC n’est rien d’autre qu’un microcontrôleur. La dénomination PIC est sous copyright de </a:t>
            </a:r>
            <a:r>
              <a:rPr lang="fr-FR" sz="3200" dirty="0" err="1"/>
              <a:t>Microchip</a:t>
            </a:r>
            <a:r>
              <a:rPr lang="fr-FR" sz="3200" dirty="0"/>
              <a:t>. Ses caractéristiques principales sont :</a:t>
            </a:r>
          </a:p>
          <a:p>
            <a:pPr marL="742950" lvl="1" indent="-285750" algn="just">
              <a:lnSpc>
                <a:spcPct val="150000"/>
              </a:lnSpc>
              <a:buFont typeface="Wingdings" panose="05000000000000000000" pitchFamily="2" charset="2"/>
              <a:buChar char="Ø"/>
            </a:pPr>
            <a:r>
              <a:rPr lang="fr-FR" sz="3200" dirty="0"/>
              <a:t>Séparation des mémoires de programme et de données (architecture Harvard</a:t>
            </a:r>
            <a:r>
              <a:rPr lang="fr-FR" sz="3200" dirty="0" smtClean="0"/>
              <a:t>).</a:t>
            </a:r>
            <a:endParaRPr lang="fr-FR" sz="3200" dirty="0"/>
          </a:p>
        </p:txBody>
      </p:sp>
    </p:spTree>
    <p:extLst>
      <p:ext uri="{BB962C8B-B14F-4D97-AF65-F5344CB8AC3E}">
        <p14:creationId xmlns:p14="http://schemas.microsoft.com/office/powerpoint/2010/main" val="20891361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0" y="0"/>
            <a:ext cx="12192000" cy="5262979"/>
          </a:xfrm>
          <a:prstGeom prst="rect">
            <a:avLst/>
          </a:prstGeom>
        </p:spPr>
        <p:txBody>
          <a:bodyPr wrap="square">
            <a:spAutoFit/>
          </a:bodyPr>
          <a:lstStyle/>
          <a:p>
            <a:pPr marL="742950" lvl="1" indent="-285750" algn="just">
              <a:lnSpc>
                <a:spcPct val="150000"/>
              </a:lnSpc>
              <a:buFont typeface="Wingdings" panose="05000000000000000000" pitchFamily="2" charset="2"/>
              <a:buChar char="Ø"/>
            </a:pPr>
            <a:r>
              <a:rPr lang="fr-FR" sz="3200" dirty="0" smtClean="0"/>
              <a:t>Communication </a:t>
            </a:r>
            <a:r>
              <a:rPr lang="fr-FR" sz="3200" dirty="0"/>
              <a:t>avec l'extérieur seulement par des ports : il ne possède pas de bus d'adresses, de bus de données et de bus de contrôle comme la plupart des microprocesseurs.</a:t>
            </a:r>
          </a:p>
          <a:p>
            <a:pPr marL="742950" lvl="1" indent="-285750" algn="just">
              <a:lnSpc>
                <a:spcPct val="150000"/>
              </a:lnSpc>
              <a:buFont typeface="Wingdings" panose="05000000000000000000" pitchFamily="2" charset="2"/>
              <a:buChar char="Ø"/>
            </a:pPr>
            <a:r>
              <a:rPr lang="fr-FR" sz="3200" dirty="0"/>
              <a:t>Utilisation d'un jeu d'instructions </a:t>
            </a:r>
            <a:r>
              <a:rPr lang="fr-FR" sz="3200" dirty="0" smtClean="0"/>
              <a:t>réduit, d'où le nom de </a:t>
            </a:r>
            <a:r>
              <a:rPr lang="fr-FR" sz="3200" dirty="0"/>
              <a:t>son architecture : RISC (</a:t>
            </a:r>
            <a:r>
              <a:rPr lang="fr-FR" sz="3200" dirty="0" err="1"/>
              <a:t>Reduced</a:t>
            </a:r>
            <a:r>
              <a:rPr lang="fr-FR" sz="3200" dirty="0"/>
              <a:t> Instructions Set Construction</a:t>
            </a:r>
            <a:r>
              <a:rPr lang="fr-FR" sz="3200" dirty="0" smtClean="0"/>
              <a:t>).</a:t>
            </a:r>
            <a:endParaRPr lang="fr-FR" sz="3200" dirty="0"/>
          </a:p>
        </p:txBody>
      </p:sp>
    </p:spTree>
    <p:extLst>
      <p:ext uri="{BB962C8B-B14F-4D97-AF65-F5344CB8AC3E}">
        <p14:creationId xmlns:p14="http://schemas.microsoft.com/office/powerpoint/2010/main" val="1119480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Rectangle 5"/>
          <p:cNvSpPr/>
          <p:nvPr/>
        </p:nvSpPr>
        <p:spPr>
          <a:xfrm>
            <a:off x="0" y="18366"/>
            <a:ext cx="12192000" cy="6001643"/>
          </a:xfrm>
          <a:prstGeom prst="rect">
            <a:avLst/>
          </a:prstGeom>
        </p:spPr>
        <p:txBody>
          <a:bodyPr wrap="square">
            <a:spAutoFit/>
          </a:bodyPr>
          <a:lstStyle/>
          <a:p>
            <a:pPr algn="just">
              <a:lnSpc>
                <a:spcPct val="150000"/>
              </a:lnSpc>
            </a:pPr>
            <a:r>
              <a:rPr lang="fr-FR" sz="3200" b="1" dirty="0"/>
              <a:t>V.3.1.2 Les différentes familles des PIC.</a:t>
            </a:r>
            <a:endParaRPr lang="fr-FR" sz="3200" dirty="0"/>
          </a:p>
          <a:p>
            <a:pPr algn="just">
              <a:lnSpc>
                <a:spcPct val="150000"/>
              </a:lnSpc>
            </a:pPr>
            <a:r>
              <a:rPr lang="fr-FR" sz="3200" dirty="0"/>
              <a:t>    Il existe trois familles de PIC :</a:t>
            </a:r>
          </a:p>
          <a:p>
            <a:pPr marL="800100" lvl="1" indent="-342900" algn="just">
              <a:lnSpc>
                <a:spcPct val="150000"/>
              </a:lnSpc>
              <a:buFont typeface="+mj-lt"/>
              <a:buAutoNum type="arabicPeriod"/>
            </a:pPr>
            <a:r>
              <a:rPr lang="fr-FR" sz="3200" dirty="0"/>
              <a:t>La famille </a:t>
            </a:r>
            <a:r>
              <a:rPr lang="fr-FR" sz="3200" b="1" i="1" dirty="0" err="1"/>
              <a:t>Base-Line</a:t>
            </a:r>
            <a:r>
              <a:rPr lang="fr-FR" sz="3200" dirty="0"/>
              <a:t> pour laquelle les instructions sont codées sur 12 bits.</a:t>
            </a:r>
          </a:p>
          <a:p>
            <a:pPr marL="800100" lvl="1" indent="-342900" algn="just">
              <a:lnSpc>
                <a:spcPct val="150000"/>
              </a:lnSpc>
              <a:buFont typeface="+mj-lt"/>
              <a:buAutoNum type="arabicPeriod"/>
            </a:pPr>
            <a:r>
              <a:rPr lang="fr-FR" sz="3200" dirty="0"/>
              <a:t>La famille </a:t>
            </a:r>
            <a:r>
              <a:rPr lang="fr-FR" sz="3200" b="1" i="1" dirty="0" err="1"/>
              <a:t>Mid</a:t>
            </a:r>
            <a:r>
              <a:rPr lang="fr-FR" sz="3200" b="1" i="1" dirty="0"/>
              <a:t>-Range</a:t>
            </a:r>
            <a:r>
              <a:rPr lang="fr-FR" sz="3200" dirty="0"/>
              <a:t> pour laquelle les instructions sont codées sur 14 bits.</a:t>
            </a:r>
          </a:p>
          <a:p>
            <a:pPr marL="800100" lvl="1" indent="-342900" algn="just">
              <a:lnSpc>
                <a:spcPct val="150000"/>
              </a:lnSpc>
              <a:buFont typeface="+mj-lt"/>
              <a:buAutoNum type="arabicPeriod"/>
            </a:pPr>
            <a:r>
              <a:rPr lang="fr-FR" sz="3200" dirty="0"/>
              <a:t>La famille </a:t>
            </a:r>
            <a:r>
              <a:rPr lang="fr-FR" sz="3200" b="1" i="1" dirty="0"/>
              <a:t>High-End</a:t>
            </a:r>
            <a:r>
              <a:rPr lang="fr-FR" sz="3200" dirty="0"/>
              <a:t> pour laquelle les instructions sont codées sur 16 bits</a:t>
            </a:r>
            <a:r>
              <a:rPr lang="fr-FR" sz="3200" dirty="0" smtClean="0"/>
              <a:t>.</a:t>
            </a:r>
            <a:endParaRPr lang="fr-FR" sz="3200" dirty="0"/>
          </a:p>
        </p:txBody>
      </p:sp>
    </p:spTree>
    <p:extLst>
      <p:ext uri="{BB962C8B-B14F-4D97-AF65-F5344CB8AC3E}">
        <p14:creationId xmlns:p14="http://schemas.microsoft.com/office/powerpoint/2010/main" val="21039134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9810" y="0"/>
            <a:ext cx="12192000" cy="2308324"/>
          </a:xfrm>
          <a:prstGeom prst="rect">
            <a:avLst/>
          </a:prstGeom>
          <a:noFill/>
        </p:spPr>
        <p:txBody>
          <a:bodyPr wrap="square" rtlCol="0">
            <a:spAutoFit/>
          </a:bodyPr>
          <a:lstStyle/>
          <a:p>
            <a:pPr algn="just"/>
            <a:r>
              <a:rPr lang="fr-FR" sz="3600" b="1" i="1" dirty="0" smtClean="0">
                <a:solidFill>
                  <a:srgbClr val="FF0000"/>
                </a:solidFill>
                <a:latin typeface="Times New Roman" panose="02020603050405020304" pitchFamily="18" charset="0"/>
                <a:cs typeface="Times New Roman" panose="02020603050405020304" pitchFamily="18" charset="0"/>
              </a:rPr>
              <a:t>LA PROGRAMMATION</a:t>
            </a:r>
            <a:r>
              <a:rPr lang="fr-FR" sz="3600" b="1" i="1" dirty="0" smtClean="0">
                <a:latin typeface="Times New Roman" panose="02020603050405020304" pitchFamily="18" charset="0"/>
                <a:cs typeface="Times New Roman" panose="02020603050405020304" pitchFamily="18" charset="0"/>
              </a:rPr>
              <a:t>. C’est comment?</a:t>
            </a:r>
          </a:p>
          <a:p>
            <a:pPr marL="1485900" lvl="2" indent="-571500" algn="just">
              <a:buFont typeface="Wingdings" panose="05000000000000000000" pitchFamily="2" charset="2"/>
              <a:buChar char="Ø"/>
            </a:pPr>
            <a:r>
              <a:rPr lang="fr-FR" sz="3600" b="1" i="1" dirty="0" smtClean="0">
                <a:latin typeface="Times New Roman" panose="02020603050405020304" pitchFamily="18" charset="0"/>
                <a:cs typeface="Times New Roman" panose="02020603050405020304" pitchFamily="18" charset="0"/>
              </a:rPr>
              <a:t>Manuelle.</a:t>
            </a:r>
          </a:p>
          <a:p>
            <a:pPr marL="1485900" lvl="2" indent="-571500" algn="just">
              <a:buFont typeface="Wingdings" panose="05000000000000000000" pitchFamily="2" charset="2"/>
              <a:buChar char="Ø"/>
            </a:pPr>
            <a:r>
              <a:rPr lang="fr-FR" sz="3600" b="1" i="1" dirty="0" smtClean="0">
                <a:latin typeface="Times New Roman" panose="02020603050405020304" pitchFamily="18" charset="0"/>
                <a:cs typeface="Times New Roman" panose="02020603050405020304" pitchFamily="18" charset="0"/>
              </a:rPr>
              <a:t>Langage de bas niveau.</a:t>
            </a:r>
          </a:p>
          <a:p>
            <a:pPr marL="1485900" lvl="2" indent="-571500" algn="just">
              <a:buFont typeface="Wingdings" panose="05000000000000000000" pitchFamily="2" charset="2"/>
              <a:buChar char="Ø"/>
            </a:pPr>
            <a:r>
              <a:rPr lang="fr-FR" sz="3600" b="1" i="1" dirty="0" smtClean="0">
                <a:latin typeface="Times New Roman" panose="02020603050405020304" pitchFamily="18" charset="0"/>
                <a:cs typeface="Times New Roman" panose="02020603050405020304" pitchFamily="18" charset="0"/>
              </a:rPr>
              <a:t>Langage de haut niveau.</a:t>
            </a:r>
          </a:p>
        </p:txBody>
      </p:sp>
      <p:pic>
        <p:nvPicPr>
          <p:cNvPr id="4" name="Image 3"/>
          <p:cNvPicPr>
            <a:picLocks noChangeAspect="1"/>
          </p:cNvPicPr>
          <p:nvPr/>
        </p:nvPicPr>
        <p:blipFill>
          <a:blip r:embed="rId2"/>
          <a:stretch>
            <a:fillRect/>
          </a:stretch>
        </p:blipFill>
        <p:spPr>
          <a:xfrm>
            <a:off x="35969" y="2564904"/>
            <a:ext cx="6172230" cy="4293097"/>
          </a:xfrm>
          <a:prstGeom prst="rect">
            <a:avLst/>
          </a:prstGeom>
        </p:spPr>
      </p:pic>
      <p:pic>
        <p:nvPicPr>
          <p:cNvPr id="5" name="Image 4"/>
          <p:cNvPicPr>
            <a:picLocks noChangeAspect="1"/>
          </p:cNvPicPr>
          <p:nvPr/>
        </p:nvPicPr>
        <p:blipFill>
          <a:blip r:embed="rId3"/>
          <a:stretch>
            <a:fillRect/>
          </a:stretch>
        </p:blipFill>
        <p:spPr>
          <a:xfrm>
            <a:off x="6215980" y="548680"/>
            <a:ext cx="5956210" cy="6309320"/>
          </a:xfrm>
          <a:prstGeom prst="rect">
            <a:avLst/>
          </a:prstGeom>
        </p:spPr>
      </p:pic>
    </p:spTree>
    <p:extLst>
      <p:ext uri="{BB962C8B-B14F-4D97-AF65-F5344CB8AC3E}">
        <p14:creationId xmlns:p14="http://schemas.microsoft.com/office/powerpoint/2010/main" val="4055659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Rectangle 5"/>
          <p:cNvSpPr/>
          <p:nvPr/>
        </p:nvSpPr>
        <p:spPr>
          <a:xfrm>
            <a:off x="0" y="18366"/>
            <a:ext cx="12192000" cy="7385291"/>
          </a:xfrm>
          <a:prstGeom prst="rect">
            <a:avLst/>
          </a:prstGeom>
        </p:spPr>
        <p:txBody>
          <a:bodyPr wrap="square">
            <a:spAutoFit/>
          </a:bodyPr>
          <a:lstStyle/>
          <a:p>
            <a:pPr>
              <a:lnSpc>
                <a:spcPct val="150000"/>
              </a:lnSpc>
            </a:pPr>
            <a:r>
              <a:rPr lang="fr-FR" sz="3200" b="1" dirty="0" smtClean="0"/>
              <a:t>V.3.1.3 </a:t>
            </a:r>
            <a:r>
              <a:rPr lang="fr-FR" sz="3200" b="1" dirty="0"/>
              <a:t>Identification d’un PIC.</a:t>
            </a:r>
            <a:endParaRPr lang="fr-FR" sz="3200" dirty="0"/>
          </a:p>
          <a:p>
            <a:pPr>
              <a:lnSpc>
                <a:spcPct val="150000"/>
              </a:lnSpc>
            </a:pPr>
            <a:r>
              <a:rPr lang="fr-FR" sz="3200" dirty="0" smtClean="0"/>
              <a:t>Un </a:t>
            </a:r>
            <a:r>
              <a:rPr lang="fr-FR" sz="3200" dirty="0"/>
              <a:t>PIC est identifié par un numéro de la forme suivant : </a:t>
            </a:r>
            <a:r>
              <a:rPr lang="fr-FR" sz="3200" b="1" dirty="0"/>
              <a:t>xx(L)</a:t>
            </a:r>
            <a:r>
              <a:rPr lang="fr-FR" sz="3200" b="1" dirty="0" err="1"/>
              <a:t>XXyy</a:t>
            </a:r>
            <a:r>
              <a:rPr lang="fr-FR" sz="3200" b="1" dirty="0"/>
              <a:t> –</a:t>
            </a:r>
            <a:r>
              <a:rPr lang="fr-FR" sz="3200" b="1" dirty="0" err="1"/>
              <a:t>zz</a:t>
            </a:r>
            <a:r>
              <a:rPr lang="fr-FR" sz="3200" b="1" dirty="0"/>
              <a:t>.</a:t>
            </a:r>
            <a:endParaRPr lang="fr-FR" sz="3200" dirty="0"/>
          </a:p>
          <a:p>
            <a:pPr marL="742950" lvl="1" indent="-285750">
              <a:lnSpc>
                <a:spcPct val="150000"/>
              </a:lnSpc>
              <a:buFont typeface="Wingdings" panose="05000000000000000000" pitchFamily="2" charset="2"/>
              <a:buChar char="Ø"/>
            </a:pPr>
            <a:r>
              <a:rPr lang="fr-FR" sz="3200" b="1" dirty="0"/>
              <a:t>xx</a:t>
            </a:r>
            <a:r>
              <a:rPr lang="fr-FR" sz="3200" dirty="0"/>
              <a:t> : Famille du composant (</a:t>
            </a:r>
            <a:r>
              <a:rPr lang="fr-FR" sz="3200" b="1" dirty="0"/>
              <a:t>12</a:t>
            </a:r>
            <a:r>
              <a:rPr lang="fr-FR" sz="3200" dirty="0"/>
              <a:t> pour </a:t>
            </a:r>
            <a:r>
              <a:rPr lang="fr-FR" sz="3200" b="1" dirty="0" err="1"/>
              <a:t>Base-Line</a:t>
            </a:r>
            <a:r>
              <a:rPr lang="fr-FR" sz="3200" dirty="0"/>
              <a:t>, </a:t>
            </a:r>
            <a:r>
              <a:rPr lang="fr-FR" sz="3200" b="1" dirty="0"/>
              <a:t>16</a:t>
            </a:r>
            <a:r>
              <a:rPr lang="fr-FR" sz="3200" dirty="0"/>
              <a:t> pour </a:t>
            </a:r>
            <a:r>
              <a:rPr lang="fr-FR" sz="3200" b="1" dirty="0" err="1"/>
              <a:t>Mid</a:t>
            </a:r>
            <a:r>
              <a:rPr lang="fr-FR" sz="3200" b="1" dirty="0"/>
              <a:t>-Range</a:t>
            </a:r>
            <a:r>
              <a:rPr lang="fr-FR" sz="3200" dirty="0"/>
              <a:t>, </a:t>
            </a:r>
            <a:r>
              <a:rPr lang="fr-FR" sz="3200" b="1" dirty="0"/>
              <a:t>18</a:t>
            </a:r>
            <a:r>
              <a:rPr lang="fr-FR" sz="3200" dirty="0"/>
              <a:t> pour </a:t>
            </a:r>
            <a:r>
              <a:rPr lang="fr-FR" sz="3200" b="1" dirty="0"/>
              <a:t>High-End</a:t>
            </a:r>
            <a:r>
              <a:rPr lang="fr-FR" sz="3200" dirty="0"/>
              <a:t>).</a:t>
            </a:r>
          </a:p>
          <a:p>
            <a:pPr marL="742950" lvl="1" indent="-285750">
              <a:lnSpc>
                <a:spcPct val="150000"/>
              </a:lnSpc>
              <a:buFont typeface="Wingdings" panose="05000000000000000000" pitchFamily="2" charset="2"/>
              <a:buChar char="Ø"/>
            </a:pPr>
            <a:r>
              <a:rPr lang="fr-FR" sz="3200" b="1" dirty="0"/>
              <a:t>L</a:t>
            </a:r>
            <a:r>
              <a:rPr lang="fr-FR" sz="3200" dirty="0"/>
              <a:t> : Tolérance plus importante de la plage de tension.</a:t>
            </a:r>
          </a:p>
          <a:p>
            <a:pPr marL="742950" lvl="1" indent="-285750">
              <a:lnSpc>
                <a:spcPct val="150000"/>
              </a:lnSpc>
              <a:buFont typeface="Wingdings" panose="05000000000000000000" pitchFamily="2" charset="2"/>
              <a:buChar char="Ø"/>
            </a:pPr>
            <a:r>
              <a:rPr lang="fr-FR" sz="3200" b="1" dirty="0"/>
              <a:t>XX</a:t>
            </a:r>
            <a:r>
              <a:rPr lang="fr-FR" sz="3200" dirty="0"/>
              <a:t> : Type de mémoire de programme (C : EPROM ou EEPROM ; CR: PROM ; F : flash).</a:t>
            </a:r>
          </a:p>
          <a:p>
            <a:pPr marL="742950" lvl="1" indent="-285750">
              <a:lnSpc>
                <a:spcPct val="150000"/>
              </a:lnSpc>
              <a:buFont typeface="Wingdings" panose="05000000000000000000" pitchFamily="2" charset="2"/>
              <a:buChar char="Ø"/>
            </a:pPr>
            <a:r>
              <a:rPr lang="fr-FR" sz="3200" b="1" dirty="0" err="1"/>
              <a:t>yy</a:t>
            </a:r>
            <a:r>
              <a:rPr lang="fr-FR" sz="3200" b="1" dirty="0"/>
              <a:t> </a:t>
            </a:r>
            <a:r>
              <a:rPr lang="fr-FR" sz="3200" dirty="0"/>
              <a:t>: Identification.</a:t>
            </a:r>
          </a:p>
          <a:p>
            <a:pPr algn="just">
              <a:lnSpc>
                <a:spcPct val="150000"/>
              </a:lnSpc>
            </a:pPr>
            <a:endParaRPr lang="fr-FR" sz="3200" dirty="0"/>
          </a:p>
        </p:txBody>
      </p:sp>
    </p:spTree>
    <p:extLst>
      <p:ext uri="{BB962C8B-B14F-4D97-AF65-F5344CB8AC3E}">
        <p14:creationId xmlns:p14="http://schemas.microsoft.com/office/powerpoint/2010/main" val="35612194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Rectangle 5"/>
          <p:cNvSpPr/>
          <p:nvPr/>
        </p:nvSpPr>
        <p:spPr>
          <a:xfrm>
            <a:off x="0" y="18367"/>
            <a:ext cx="12192000" cy="6001643"/>
          </a:xfrm>
          <a:prstGeom prst="rect">
            <a:avLst/>
          </a:prstGeom>
        </p:spPr>
        <p:txBody>
          <a:bodyPr wrap="square">
            <a:spAutoFit/>
          </a:bodyPr>
          <a:lstStyle/>
          <a:p>
            <a:pPr lvl="1" indent="-457200" algn="just">
              <a:lnSpc>
                <a:spcPct val="150000"/>
              </a:lnSpc>
              <a:buFont typeface="Wingdings" panose="05000000000000000000" pitchFamily="2" charset="2"/>
              <a:buChar char="Ø"/>
            </a:pPr>
            <a:r>
              <a:rPr lang="fr-FR" sz="3200" b="1" dirty="0" err="1"/>
              <a:t>zz</a:t>
            </a:r>
            <a:r>
              <a:rPr lang="fr-FR" sz="3200" dirty="0"/>
              <a:t> : Vitesse maximum du quartz.</a:t>
            </a:r>
          </a:p>
          <a:p>
            <a:pPr algn="just">
              <a:lnSpc>
                <a:spcPct val="150000"/>
              </a:lnSpc>
            </a:pPr>
            <a:r>
              <a:rPr lang="fr-FR" sz="3200" b="1" dirty="0" smtClean="0"/>
              <a:t>V.3.2</a:t>
            </a:r>
            <a:r>
              <a:rPr lang="fr-FR" sz="3200" b="1" dirty="0"/>
              <a:t>. Description générale du PIC16F628A.</a:t>
            </a:r>
            <a:endParaRPr lang="fr-FR" sz="3200" dirty="0"/>
          </a:p>
          <a:p>
            <a:pPr algn="just">
              <a:lnSpc>
                <a:spcPct val="150000"/>
              </a:lnSpc>
            </a:pPr>
            <a:r>
              <a:rPr lang="fr-FR" sz="3200" b="1" dirty="0"/>
              <a:t>V.3.2.1. Introduction.</a:t>
            </a:r>
            <a:endParaRPr lang="fr-FR" sz="3200" dirty="0"/>
          </a:p>
          <a:p>
            <a:pPr algn="just">
              <a:lnSpc>
                <a:spcPct val="150000"/>
              </a:lnSpc>
            </a:pPr>
            <a:r>
              <a:rPr lang="fr-FR" sz="3200" dirty="0" smtClean="0"/>
              <a:t>Le </a:t>
            </a:r>
            <a:r>
              <a:rPr lang="fr-FR" sz="3200" dirty="0"/>
              <a:t>PIC16F628 est un microcontrôleur de la famille </a:t>
            </a:r>
            <a:r>
              <a:rPr lang="fr-FR" sz="3200" dirty="0" err="1"/>
              <a:t>mid</a:t>
            </a:r>
            <a:r>
              <a:rPr lang="fr-FR" sz="3200" dirty="0"/>
              <a:t>-range qui se présente sous la forme d’un circuit intégré disponible en boîtier DIL de 18 broches. Il est réalisé en technologie HCMOS FLASH, et est cadencé par une horloge interne ou externe pouvant avoir une fréquence de 0 à 20MHz</a:t>
            </a:r>
            <a:r>
              <a:rPr lang="fr-FR" sz="3200" dirty="0" smtClean="0"/>
              <a:t>.</a:t>
            </a:r>
            <a:endParaRPr lang="fr-FR" sz="3200" dirty="0"/>
          </a:p>
        </p:txBody>
      </p:sp>
    </p:spTree>
    <p:extLst>
      <p:ext uri="{BB962C8B-B14F-4D97-AF65-F5344CB8AC3E}">
        <p14:creationId xmlns:p14="http://schemas.microsoft.com/office/powerpoint/2010/main" val="19331090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Rectangle 5"/>
          <p:cNvSpPr/>
          <p:nvPr/>
        </p:nvSpPr>
        <p:spPr>
          <a:xfrm>
            <a:off x="0" y="18367"/>
            <a:ext cx="12192000" cy="6740307"/>
          </a:xfrm>
          <a:prstGeom prst="rect">
            <a:avLst/>
          </a:prstGeom>
        </p:spPr>
        <p:txBody>
          <a:bodyPr wrap="square">
            <a:spAutoFit/>
          </a:bodyPr>
          <a:lstStyle/>
          <a:p>
            <a:pPr algn="just">
              <a:lnSpc>
                <a:spcPct val="150000"/>
              </a:lnSpc>
            </a:pPr>
            <a:r>
              <a:rPr lang="fr-FR" sz="3200" dirty="0" smtClean="0"/>
              <a:t>Ce </a:t>
            </a:r>
            <a:r>
              <a:rPr lang="fr-FR" sz="3200" dirty="0"/>
              <a:t>composant dispose de :</a:t>
            </a:r>
          </a:p>
          <a:p>
            <a:pPr marL="742950" lvl="1" indent="-285750" algn="just">
              <a:lnSpc>
                <a:spcPct val="150000"/>
              </a:lnSpc>
              <a:buFont typeface="Wingdings" panose="05000000000000000000" pitchFamily="2" charset="2"/>
              <a:buChar char="Ø"/>
            </a:pPr>
            <a:r>
              <a:rPr lang="fr-FR" sz="3200" dirty="0"/>
              <a:t>Deux ports d’entrée sortie (RA et RB).</a:t>
            </a:r>
          </a:p>
          <a:p>
            <a:pPr marL="742950" lvl="1" indent="-285750" algn="just">
              <a:lnSpc>
                <a:spcPct val="150000"/>
              </a:lnSpc>
              <a:buFont typeface="Wingdings" panose="05000000000000000000" pitchFamily="2" charset="2"/>
              <a:buChar char="Ø"/>
            </a:pPr>
            <a:r>
              <a:rPr lang="fr-FR" sz="3200" dirty="0"/>
              <a:t>D’un module comparateur analogique (AN et CMP).</a:t>
            </a:r>
          </a:p>
          <a:p>
            <a:pPr marL="742950" lvl="1" indent="-285750" algn="just">
              <a:lnSpc>
                <a:spcPct val="150000"/>
              </a:lnSpc>
              <a:buFont typeface="Wingdings" panose="05000000000000000000" pitchFamily="2" charset="2"/>
              <a:buChar char="Ø"/>
            </a:pPr>
            <a:r>
              <a:rPr lang="fr-FR" sz="3200" dirty="0"/>
              <a:t>D’un module de capture et de comparaison de signaux PWM (CCP).</a:t>
            </a:r>
          </a:p>
          <a:p>
            <a:pPr algn="just">
              <a:lnSpc>
                <a:spcPct val="150000"/>
              </a:lnSpc>
            </a:pPr>
            <a:r>
              <a:rPr lang="fr-FR" sz="3200" dirty="0" smtClean="0"/>
              <a:t>Les principales caractéristiques des séries 16F6XX sont données dans le tableau ci-dessous</a:t>
            </a:r>
            <a:r>
              <a:rPr lang="fr-FR" sz="3200" dirty="0"/>
              <a:t>. </a:t>
            </a:r>
            <a:r>
              <a:rPr lang="fr-FR" sz="3200" dirty="0" smtClean="0"/>
              <a:t>Les différents boîtiers ainsi que le </a:t>
            </a:r>
            <a:r>
              <a:rPr lang="fr-FR" sz="3200" dirty="0"/>
              <a:t>schéma bloc </a:t>
            </a:r>
            <a:r>
              <a:rPr lang="fr-FR" sz="3200" dirty="0" smtClean="0"/>
              <a:t>sont donnés sur les figures </a:t>
            </a:r>
            <a:r>
              <a:rPr lang="fr-FR" sz="3200" dirty="0"/>
              <a:t>ci-dessous.</a:t>
            </a:r>
          </a:p>
        </p:txBody>
      </p:sp>
    </p:spTree>
    <p:extLst>
      <p:ext uri="{BB962C8B-B14F-4D97-AF65-F5344CB8AC3E}">
        <p14:creationId xmlns:p14="http://schemas.microsoft.com/office/powerpoint/2010/main" val="9017760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7" name="Image 6"/>
          <p:cNvPicPr/>
          <p:nvPr/>
        </p:nvPicPr>
        <p:blipFill rotWithShape="1">
          <a:blip r:embed="rId2">
            <a:extLst>
              <a:ext uri="{28A0092B-C50C-407E-A947-70E740481C1C}">
                <a14:useLocalDpi xmlns:a14="http://schemas.microsoft.com/office/drawing/2010/main" val="0"/>
              </a:ext>
            </a:extLst>
          </a:blip>
          <a:srcRect l="10480" t="12295" r="10751" b="3894"/>
          <a:stretch/>
        </p:blipFill>
        <p:spPr bwMode="auto">
          <a:xfrm>
            <a:off x="1524000" y="0"/>
            <a:ext cx="9144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215139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1509116" y="0"/>
            <a:ext cx="9144000" cy="369332"/>
          </a:xfrm>
          <a:prstGeom prst="rect">
            <a:avLst/>
          </a:prstGeom>
        </p:spPr>
        <p:txBody>
          <a:bodyPr wrap="square">
            <a:spAutoFit/>
          </a:bodyPr>
          <a:lstStyle/>
          <a:p>
            <a:pPr algn="just"/>
            <a:r>
              <a:rPr lang="fr-FR" dirty="0"/>
              <a:t> Les différents circuits de brochage sont donnés ci-dessous.</a:t>
            </a:r>
          </a:p>
        </p:txBody>
      </p:sp>
      <p:pic>
        <p:nvPicPr>
          <p:cNvPr id="8" name="Image 7"/>
          <p:cNvPicPr/>
          <p:nvPr/>
        </p:nvPicPr>
        <p:blipFill rotWithShape="1">
          <a:blip r:embed="rId2">
            <a:extLst>
              <a:ext uri="{28A0092B-C50C-407E-A947-70E740481C1C}">
                <a14:useLocalDpi xmlns:a14="http://schemas.microsoft.com/office/drawing/2010/main" val="0"/>
              </a:ext>
            </a:extLst>
          </a:blip>
          <a:srcRect l="32434" t="44877" r="25975" b="8197"/>
          <a:stretch/>
        </p:blipFill>
        <p:spPr bwMode="auto">
          <a:xfrm>
            <a:off x="27820" y="549352"/>
            <a:ext cx="5924164" cy="4679848"/>
          </a:xfrm>
          <a:prstGeom prst="rect">
            <a:avLst/>
          </a:prstGeom>
          <a:ln>
            <a:noFill/>
          </a:ln>
          <a:extLst>
            <a:ext uri="{53640926-AAD7-44D8-BBD7-CCE9431645EC}">
              <a14:shadowObscured xmlns:a14="http://schemas.microsoft.com/office/drawing/2010/main"/>
            </a:ext>
          </a:extLst>
        </p:spPr>
      </p:pic>
      <p:pic>
        <p:nvPicPr>
          <p:cNvPr id="9" name="Image 8"/>
          <p:cNvPicPr/>
          <p:nvPr/>
        </p:nvPicPr>
        <p:blipFill rotWithShape="1">
          <a:blip r:embed="rId3">
            <a:extLst>
              <a:ext uri="{28A0092B-C50C-407E-A947-70E740481C1C}">
                <a14:useLocalDpi xmlns:a14="http://schemas.microsoft.com/office/drawing/2010/main" val="0"/>
              </a:ext>
            </a:extLst>
          </a:blip>
          <a:srcRect l="21402" t="14140" r="9648" b="6967"/>
          <a:stretch/>
        </p:blipFill>
        <p:spPr bwMode="auto">
          <a:xfrm>
            <a:off x="6023992" y="547048"/>
            <a:ext cx="6168546" cy="46821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250229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0" name="Image 9"/>
          <p:cNvPicPr/>
          <p:nvPr/>
        </p:nvPicPr>
        <p:blipFill rotWithShape="1">
          <a:blip r:embed="rId2">
            <a:extLst>
              <a:ext uri="{28A0092B-C50C-407E-A947-70E740481C1C}">
                <a14:useLocalDpi xmlns:a14="http://schemas.microsoft.com/office/drawing/2010/main" val="0"/>
              </a:ext>
            </a:extLst>
          </a:blip>
          <a:srcRect l="25704" t="12295" r="25975" b="2665"/>
          <a:stretch/>
        </p:blipFill>
        <p:spPr bwMode="auto">
          <a:xfrm>
            <a:off x="2423592" y="1"/>
            <a:ext cx="6696744" cy="68951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174500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0" y="0"/>
            <a:ext cx="12192000" cy="8956298"/>
          </a:xfrm>
          <a:prstGeom prst="rect">
            <a:avLst/>
          </a:prstGeom>
        </p:spPr>
        <p:txBody>
          <a:bodyPr wrap="square">
            <a:spAutoFit/>
          </a:bodyPr>
          <a:lstStyle/>
          <a:p>
            <a:pPr algn="just">
              <a:lnSpc>
                <a:spcPct val="150000"/>
              </a:lnSpc>
            </a:pPr>
            <a:r>
              <a:rPr lang="fr-FR" sz="3200" b="1" dirty="0"/>
              <a:t>V.3.3. Les ports E/S.</a:t>
            </a:r>
            <a:endParaRPr lang="fr-FR" sz="3200" dirty="0"/>
          </a:p>
          <a:p>
            <a:pPr algn="just">
              <a:lnSpc>
                <a:spcPct val="150000"/>
              </a:lnSpc>
            </a:pPr>
            <a:r>
              <a:rPr lang="fr-FR" sz="3200" dirty="0" smtClean="0"/>
              <a:t>Le </a:t>
            </a:r>
            <a:r>
              <a:rPr lang="fr-FR" sz="3200" dirty="0"/>
              <a:t>PIC16F628 dispose de deux ports bidirectionnels d’E/S (port A et port B) de 8 bits. Certaines broches de ces ports sont multiplexées avec d’autres fonctions de périphériques internes (comparateur et référence de tension par exemple). Chaque borne du port a donc plusieurs rôles qui doivent être définis par des registres de configuration associés.</a:t>
            </a:r>
          </a:p>
          <a:p>
            <a:pPr algn="just">
              <a:lnSpc>
                <a:spcPct val="150000"/>
              </a:lnSpc>
            </a:pPr>
            <a:r>
              <a:rPr lang="fr-FR" sz="3200" dirty="0"/>
              <a:t> </a:t>
            </a:r>
          </a:p>
          <a:p>
            <a:pPr algn="just">
              <a:lnSpc>
                <a:spcPct val="150000"/>
              </a:lnSpc>
            </a:pPr>
            <a:r>
              <a:rPr lang="fr-FR" sz="3200" b="1" dirty="0"/>
              <a:t>V.3.3.1. Le port A.</a:t>
            </a:r>
            <a:endParaRPr lang="fr-FR" sz="3200" dirty="0"/>
          </a:p>
          <a:p>
            <a:pPr algn="just">
              <a:lnSpc>
                <a:spcPct val="150000"/>
              </a:lnSpc>
            </a:pPr>
            <a:r>
              <a:rPr lang="fr-FR" sz="3200" dirty="0"/>
              <a:t>    Le tableau ci-dessous décrit les différentes fonctions multiplexées sur le port A.</a:t>
            </a:r>
          </a:p>
        </p:txBody>
      </p:sp>
    </p:spTree>
    <p:extLst>
      <p:ext uri="{BB962C8B-B14F-4D97-AF65-F5344CB8AC3E}">
        <p14:creationId xmlns:p14="http://schemas.microsoft.com/office/powerpoint/2010/main" val="41175760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6" name="Image 5"/>
          <p:cNvPicPr/>
          <p:nvPr/>
        </p:nvPicPr>
        <p:blipFill rotWithShape="1">
          <a:blip r:embed="rId2">
            <a:extLst>
              <a:ext uri="{28A0092B-C50C-407E-A947-70E740481C1C}">
                <a14:useLocalDpi xmlns:a14="http://schemas.microsoft.com/office/drawing/2010/main" val="0"/>
              </a:ext>
            </a:extLst>
          </a:blip>
          <a:srcRect l="26919" t="12295" r="23107" b="1230"/>
          <a:stretch/>
        </p:blipFill>
        <p:spPr bwMode="auto">
          <a:xfrm>
            <a:off x="2855641" y="0"/>
            <a:ext cx="6480719"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5673246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0" y="6754"/>
            <a:ext cx="12192000" cy="1475981"/>
          </a:xfrm>
          <a:prstGeom prst="rect">
            <a:avLst/>
          </a:prstGeom>
        </p:spPr>
        <p:txBody>
          <a:bodyPr wrap="square">
            <a:spAutoFit/>
          </a:bodyPr>
          <a:lstStyle/>
          <a:p>
            <a:pPr algn="just">
              <a:lnSpc>
                <a:spcPct val="150000"/>
              </a:lnSpc>
            </a:pPr>
            <a:r>
              <a:rPr lang="fr-FR" sz="3200" dirty="0"/>
              <a:t> Les registres associés à la gestion du port A sont données dans le tableau ci-dessous.</a:t>
            </a:r>
          </a:p>
        </p:txBody>
      </p:sp>
      <p:pic>
        <p:nvPicPr>
          <p:cNvPr id="7" name="Image 6"/>
          <p:cNvPicPr/>
          <p:nvPr/>
        </p:nvPicPr>
        <p:blipFill rotWithShape="1">
          <a:blip r:embed="rId2">
            <a:extLst>
              <a:ext uri="{28A0092B-C50C-407E-A947-70E740481C1C}">
                <a14:useLocalDpi xmlns:a14="http://schemas.microsoft.com/office/drawing/2010/main" val="0"/>
              </a:ext>
            </a:extLst>
          </a:blip>
          <a:srcRect l="13790" t="39549" r="10641" b="17623"/>
          <a:stretch/>
        </p:blipFill>
        <p:spPr bwMode="auto">
          <a:xfrm>
            <a:off x="983432" y="1482735"/>
            <a:ext cx="10873208" cy="53739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83095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0" y="6753"/>
            <a:ext cx="12192000" cy="5262979"/>
          </a:xfrm>
          <a:prstGeom prst="rect">
            <a:avLst/>
          </a:prstGeom>
        </p:spPr>
        <p:txBody>
          <a:bodyPr wrap="square">
            <a:spAutoFit/>
          </a:bodyPr>
          <a:lstStyle/>
          <a:p>
            <a:pPr algn="just">
              <a:lnSpc>
                <a:spcPct val="150000"/>
              </a:lnSpc>
            </a:pPr>
            <a:r>
              <a:rPr lang="fr-FR" sz="3200" b="1" dirty="0"/>
              <a:t>a) Registre CMCON.</a:t>
            </a:r>
            <a:endParaRPr lang="fr-FR" sz="3200" dirty="0"/>
          </a:p>
          <a:p>
            <a:pPr algn="just">
              <a:lnSpc>
                <a:spcPct val="150000"/>
              </a:lnSpc>
            </a:pPr>
            <a:r>
              <a:rPr lang="fr-FR" sz="3200" dirty="0"/>
              <a:t>    Les broches du port A étant multiplexées avec les entrées du comparateur, il convient de définir leur rôle grâce au registre CMCON (</a:t>
            </a:r>
            <a:r>
              <a:rPr lang="fr-FR" sz="3200" dirty="0" err="1"/>
              <a:t>Comparator</a:t>
            </a:r>
            <a:r>
              <a:rPr lang="fr-FR" sz="3200" dirty="0"/>
              <a:t> Control </a:t>
            </a:r>
            <a:r>
              <a:rPr lang="fr-FR" sz="3200" dirty="0" err="1"/>
              <a:t>Register</a:t>
            </a:r>
            <a:r>
              <a:rPr lang="fr-FR" sz="3200" dirty="0" smtClean="0"/>
              <a:t>), le </a:t>
            </a:r>
            <a:r>
              <a:rPr lang="fr-FR" sz="3200" dirty="0"/>
              <a:t>registre de contrôle du comparateur.</a:t>
            </a:r>
          </a:p>
          <a:p>
            <a:pPr algn="just">
              <a:lnSpc>
                <a:spcPct val="150000"/>
              </a:lnSpc>
            </a:pPr>
            <a:r>
              <a:rPr lang="fr-FR" sz="3200" dirty="0" smtClean="0"/>
              <a:t>On </a:t>
            </a:r>
            <a:r>
              <a:rPr lang="fr-FR" sz="3200" dirty="0"/>
              <a:t>doit avoir : CMCON = 0b00000111 = 0x07 = 7 pour forcer toutes les entrées en entrées numériques</a:t>
            </a:r>
            <a:r>
              <a:rPr lang="fr-FR" sz="3200" dirty="0" smtClean="0"/>
              <a:t>.</a:t>
            </a:r>
            <a:endParaRPr lang="fr-FR" sz="3200" dirty="0"/>
          </a:p>
        </p:txBody>
      </p:sp>
    </p:spTree>
    <p:extLst>
      <p:ext uri="{BB962C8B-B14F-4D97-AF65-F5344CB8AC3E}">
        <p14:creationId xmlns:p14="http://schemas.microsoft.com/office/powerpoint/2010/main" val="405077197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24000" y="116633"/>
            <a:ext cx="9144000" cy="646331"/>
          </a:xfrm>
          <a:prstGeom prst="rect">
            <a:avLst/>
          </a:prstGeom>
          <a:noFill/>
        </p:spPr>
        <p:txBody>
          <a:bodyPr wrap="square" rtlCol="0">
            <a:spAutoFit/>
          </a:bodyPr>
          <a:lstStyle/>
          <a:p>
            <a:pPr algn="ctr"/>
            <a:r>
              <a:rPr lang="fr-FR" sz="3600" b="1" dirty="0"/>
              <a:t>PRESENTATION DU COURS.</a:t>
            </a:r>
            <a:endParaRPr lang="fr-FR" sz="3600" dirty="0"/>
          </a:p>
        </p:txBody>
      </p:sp>
      <p:sp>
        <p:nvSpPr>
          <p:cNvPr id="3" name="ZoneTexte 2"/>
          <p:cNvSpPr txBox="1"/>
          <p:nvPr/>
        </p:nvSpPr>
        <p:spPr>
          <a:xfrm>
            <a:off x="0" y="1124745"/>
            <a:ext cx="12192000" cy="2308324"/>
          </a:xfrm>
          <a:prstGeom prst="rect">
            <a:avLst/>
          </a:prstGeom>
          <a:noFill/>
        </p:spPr>
        <p:txBody>
          <a:bodyPr wrap="square" rtlCol="0">
            <a:spAutoFit/>
          </a:bodyPr>
          <a:lstStyle/>
          <a:p>
            <a:pPr algn="just"/>
            <a:r>
              <a:rPr lang="fr-FR" sz="3600" b="1" i="1" dirty="0" smtClean="0">
                <a:solidFill>
                  <a:srgbClr val="FF0000"/>
                </a:solidFill>
                <a:latin typeface="Times New Roman" panose="02020603050405020304" pitchFamily="18" charset="0"/>
                <a:cs typeface="Times New Roman" panose="02020603050405020304" pitchFamily="18" charset="0"/>
              </a:rPr>
              <a:t>LANGAGE DE PROGRAMMATION</a:t>
            </a:r>
            <a:r>
              <a:rPr lang="fr-FR" sz="3600" b="1" i="1" dirty="0" smtClean="0">
                <a:latin typeface="Times New Roman" panose="02020603050405020304" pitchFamily="18" charset="0"/>
                <a:cs typeface="Times New Roman" panose="02020603050405020304" pitchFamily="18" charset="0"/>
              </a:rPr>
              <a:t>. Comment apprendre?</a:t>
            </a:r>
          </a:p>
          <a:p>
            <a:pPr marL="1485900" lvl="2" indent="-571500" algn="just">
              <a:buFont typeface="Wingdings" panose="05000000000000000000" pitchFamily="2" charset="2"/>
              <a:buChar char="Ø"/>
            </a:pPr>
            <a:r>
              <a:rPr lang="fr-FR" sz="3600" b="1" i="1" dirty="0" smtClean="0">
                <a:latin typeface="Times New Roman" panose="02020603050405020304" pitchFamily="18" charset="0"/>
                <a:cs typeface="Times New Roman" panose="02020603050405020304" pitchFamily="18" charset="0"/>
              </a:rPr>
              <a:t>Maitriser </a:t>
            </a:r>
            <a:r>
              <a:rPr lang="fr-FR" sz="3600" b="1" i="1" dirty="0">
                <a:latin typeface="Times New Roman" panose="02020603050405020304" pitchFamily="18" charset="0"/>
                <a:cs typeface="Times New Roman" panose="02020603050405020304" pitchFamily="18" charset="0"/>
              </a:rPr>
              <a:t>l</a:t>
            </a:r>
            <a:r>
              <a:rPr lang="fr-FR" sz="3600" b="1" i="1" dirty="0" smtClean="0">
                <a:latin typeface="Times New Roman" panose="02020603050405020304" pitchFamily="18" charset="0"/>
                <a:cs typeface="Times New Roman" panose="02020603050405020304" pitchFamily="18" charset="0"/>
              </a:rPr>
              <a:t>es structures algorithmiques fondamentales.</a:t>
            </a:r>
          </a:p>
          <a:p>
            <a:pPr marL="1485900" lvl="2" indent="-571500" algn="just">
              <a:buFont typeface="Wingdings" panose="05000000000000000000" pitchFamily="2" charset="2"/>
              <a:buChar char="Ø"/>
            </a:pPr>
            <a:r>
              <a:rPr lang="fr-FR" sz="3600" b="1" i="1" dirty="0" smtClean="0">
                <a:latin typeface="Times New Roman" panose="02020603050405020304" pitchFamily="18" charset="0"/>
                <a:cs typeface="Times New Roman" panose="02020603050405020304" pitchFamily="18" charset="0"/>
              </a:rPr>
              <a:t>Lire des codes.</a:t>
            </a:r>
          </a:p>
          <a:p>
            <a:pPr marL="1485900" lvl="2" indent="-571500" algn="just">
              <a:buFont typeface="Wingdings" panose="05000000000000000000" pitchFamily="2" charset="2"/>
              <a:buChar char="Ø"/>
            </a:pPr>
            <a:r>
              <a:rPr lang="fr-FR" sz="3600" b="1" i="1" dirty="0" smtClean="0">
                <a:latin typeface="Times New Roman" panose="02020603050405020304" pitchFamily="18" charset="0"/>
                <a:cs typeface="Times New Roman" panose="02020603050405020304" pitchFamily="18" charset="0"/>
              </a:rPr>
              <a:t>Écrire des codes.</a:t>
            </a:r>
          </a:p>
        </p:txBody>
      </p:sp>
    </p:spTree>
    <p:extLst>
      <p:ext uri="{BB962C8B-B14F-4D97-AF65-F5344CB8AC3E}">
        <p14:creationId xmlns:p14="http://schemas.microsoft.com/office/powerpoint/2010/main" val="1324453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0" y="6753"/>
            <a:ext cx="12192000" cy="6001643"/>
          </a:xfrm>
          <a:prstGeom prst="rect">
            <a:avLst/>
          </a:prstGeom>
        </p:spPr>
        <p:txBody>
          <a:bodyPr wrap="square">
            <a:spAutoFit/>
          </a:bodyPr>
          <a:lstStyle/>
          <a:p>
            <a:pPr algn="just">
              <a:lnSpc>
                <a:spcPct val="150000"/>
              </a:lnSpc>
            </a:pPr>
            <a:r>
              <a:rPr lang="fr-FR" sz="3200" b="1" dirty="0" smtClean="0"/>
              <a:t>b</a:t>
            </a:r>
            <a:r>
              <a:rPr lang="fr-FR" sz="3200" b="1" dirty="0"/>
              <a:t>) Registre TRISA.</a:t>
            </a:r>
            <a:endParaRPr lang="fr-FR" sz="3200" dirty="0"/>
          </a:p>
          <a:p>
            <a:pPr algn="just">
              <a:lnSpc>
                <a:spcPct val="150000"/>
              </a:lnSpc>
            </a:pPr>
            <a:r>
              <a:rPr lang="fr-FR" sz="3200" dirty="0" smtClean="0"/>
              <a:t>Ce </a:t>
            </a:r>
            <a:r>
              <a:rPr lang="fr-FR" sz="3200" dirty="0"/>
              <a:t>registre permet de définir si la patte considérée fonctionne en entrée ou en sortie.</a:t>
            </a:r>
          </a:p>
          <a:p>
            <a:pPr lvl="0" algn="just">
              <a:lnSpc>
                <a:spcPct val="150000"/>
              </a:lnSpc>
            </a:pPr>
            <a:r>
              <a:rPr lang="fr-FR" sz="3200" dirty="0"/>
              <a:t>Un «1» dans un bit du registre TRISA met la sortie correspondante en haute impédance, elle peut ainsi servir d’entrée.</a:t>
            </a:r>
          </a:p>
          <a:p>
            <a:pPr lvl="0" algn="just">
              <a:lnSpc>
                <a:spcPct val="150000"/>
              </a:lnSpc>
            </a:pPr>
            <a:r>
              <a:rPr lang="fr-FR" sz="3200" dirty="0"/>
              <a:t>Un «0» dans un bit de ce registre transfert le contenu de la sortie de la bascule D sur la sortie correspondante.</a:t>
            </a:r>
          </a:p>
        </p:txBody>
      </p:sp>
    </p:spTree>
    <p:extLst>
      <p:ext uri="{BB962C8B-B14F-4D97-AF65-F5344CB8AC3E}">
        <p14:creationId xmlns:p14="http://schemas.microsoft.com/office/powerpoint/2010/main" val="21908726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8" name="Image 7"/>
          <p:cNvPicPr/>
          <p:nvPr/>
        </p:nvPicPr>
        <p:blipFill>
          <a:blip r:embed="rId2">
            <a:extLst>
              <a:ext uri="{28A0092B-C50C-407E-A947-70E740481C1C}">
                <a14:useLocalDpi xmlns:a14="http://schemas.microsoft.com/office/drawing/2010/main" val="0"/>
              </a:ext>
            </a:extLst>
          </a:blip>
          <a:srcRect/>
          <a:stretch>
            <a:fillRect/>
          </a:stretch>
        </p:blipFill>
        <p:spPr bwMode="auto">
          <a:xfrm>
            <a:off x="263352" y="1052736"/>
            <a:ext cx="10729192" cy="3816424"/>
          </a:xfrm>
          <a:prstGeom prst="rect">
            <a:avLst/>
          </a:prstGeom>
          <a:noFill/>
          <a:ln>
            <a:noFill/>
          </a:ln>
        </p:spPr>
      </p:pic>
    </p:spTree>
    <p:extLst>
      <p:ext uri="{BB962C8B-B14F-4D97-AF65-F5344CB8AC3E}">
        <p14:creationId xmlns:p14="http://schemas.microsoft.com/office/powerpoint/2010/main" val="1569657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0" y="2177"/>
            <a:ext cx="12192000" cy="6001643"/>
          </a:xfrm>
          <a:prstGeom prst="rect">
            <a:avLst/>
          </a:prstGeom>
        </p:spPr>
        <p:txBody>
          <a:bodyPr wrap="square">
            <a:spAutoFit/>
          </a:bodyPr>
          <a:lstStyle/>
          <a:p>
            <a:pPr algn="just">
              <a:lnSpc>
                <a:spcPct val="150000"/>
              </a:lnSpc>
            </a:pPr>
            <a:r>
              <a:rPr lang="fr-FR" sz="3200" b="1" dirty="0"/>
              <a:t>V.3.3.2. Le port B.</a:t>
            </a:r>
            <a:endParaRPr lang="fr-FR" sz="3200" dirty="0"/>
          </a:p>
          <a:p>
            <a:pPr algn="just">
              <a:lnSpc>
                <a:spcPct val="150000"/>
              </a:lnSpc>
            </a:pPr>
            <a:r>
              <a:rPr lang="fr-FR" sz="3200" dirty="0" smtClean="0"/>
              <a:t>Le </a:t>
            </a:r>
            <a:r>
              <a:rPr lang="fr-FR" sz="3200" dirty="0"/>
              <a:t>port B est multiplexé avec :</a:t>
            </a:r>
          </a:p>
          <a:p>
            <a:pPr marL="742950" lvl="1" indent="-285750" algn="just">
              <a:lnSpc>
                <a:spcPct val="150000"/>
              </a:lnSpc>
              <a:buFont typeface="Wingdings" panose="05000000000000000000" pitchFamily="2" charset="2"/>
              <a:buChar char="Ø"/>
            </a:pPr>
            <a:r>
              <a:rPr lang="fr-FR" sz="3200" dirty="0"/>
              <a:t>Une interruption externe.</a:t>
            </a:r>
          </a:p>
          <a:p>
            <a:pPr marL="742950" lvl="1" indent="-285750" algn="just">
              <a:lnSpc>
                <a:spcPct val="150000"/>
              </a:lnSpc>
              <a:buFont typeface="Wingdings" panose="05000000000000000000" pitchFamily="2" charset="2"/>
              <a:buChar char="Ø"/>
            </a:pPr>
            <a:r>
              <a:rPr lang="fr-FR" sz="3200" dirty="0"/>
              <a:t>Un USART.</a:t>
            </a:r>
          </a:p>
          <a:p>
            <a:pPr marL="742950" lvl="1" indent="-285750" algn="just">
              <a:lnSpc>
                <a:spcPct val="150000"/>
              </a:lnSpc>
              <a:buFont typeface="Wingdings" panose="05000000000000000000" pitchFamily="2" charset="2"/>
              <a:buChar char="Ø"/>
            </a:pPr>
            <a:r>
              <a:rPr lang="fr-FR" sz="3200" dirty="0"/>
              <a:t>Un module CCP.</a:t>
            </a:r>
          </a:p>
          <a:p>
            <a:pPr marL="742950" lvl="1" indent="-285750" algn="just">
              <a:lnSpc>
                <a:spcPct val="150000"/>
              </a:lnSpc>
              <a:buFont typeface="Wingdings" panose="05000000000000000000" pitchFamily="2" charset="2"/>
              <a:buChar char="Ø"/>
            </a:pPr>
            <a:r>
              <a:rPr lang="en-US" sz="3200" dirty="0"/>
              <a:t>Un timer (TMR1 clock in/out).</a:t>
            </a:r>
            <a:endParaRPr lang="fr-FR" sz="3200" dirty="0"/>
          </a:p>
          <a:p>
            <a:pPr algn="just">
              <a:lnSpc>
                <a:spcPct val="150000"/>
              </a:lnSpc>
            </a:pPr>
            <a:r>
              <a:rPr lang="fr-FR" sz="3200" dirty="0" smtClean="0"/>
              <a:t>Le </a:t>
            </a:r>
            <a:r>
              <a:rPr lang="fr-FR" sz="3200" dirty="0"/>
              <a:t>tableau ci-dessous décrit les différentes fonctions multiplexées sur le port B.</a:t>
            </a:r>
          </a:p>
        </p:txBody>
      </p:sp>
    </p:spTree>
    <p:extLst>
      <p:ext uri="{BB962C8B-B14F-4D97-AF65-F5344CB8AC3E}">
        <p14:creationId xmlns:p14="http://schemas.microsoft.com/office/powerpoint/2010/main" val="24497377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6" name="Image 5"/>
          <p:cNvPicPr/>
          <p:nvPr/>
        </p:nvPicPr>
        <p:blipFill rotWithShape="1">
          <a:blip r:embed="rId2">
            <a:extLst>
              <a:ext uri="{28A0092B-C50C-407E-A947-70E740481C1C}">
                <a14:useLocalDpi xmlns:a14="http://schemas.microsoft.com/office/drawing/2010/main" val="0"/>
              </a:ext>
            </a:extLst>
          </a:blip>
          <a:srcRect l="28904" t="14754" r="25424" b="2459"/>
          <a:stretch/>
        </p:blipFill>
        <p:spPr bwMode="auto">
          <a:xfrm>
            <a:off x="2423593" y="0"/>
            <a:ext cx="7344815"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967673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0" y="22520"/>
            <a:ext cx="12192000" cy="1475981"/>
          </a:xfrm>
          <a:prstGeom prst="rect">
            <a:avLst/>
          </a:prstGeom>
        </p:spPr>
        <p:txBody>
          <a:bodyPr wrap="square">
            <a:spAutoFit/>
          </a:bodyPr>
          <a:lstStyle/>
          <a:p>
            <a:pPr algn="just">
              <a:lnSpc>
                <a:spcPct val="150000"/>
              </a:lnSpc>
            </a:pPr>
            <a:r>
              <a:rPr lang="fr-FR" sz="3200" dirty="0"/>
              <a:t> Les registres associés à la gestion du port B sont données dans le tableau ci-dessous.</a:t>
            </a:r>
          </a:p>
        </p:txBody>
      </p:sp>
      <p:pic>
        <p:nvPicPr>
          <p:cNvPr id="7" name="Image 6"/>
          <p:cNvPicPr/>
          <p:nvPr/>
        </p:nvPicPr>
        <p:blipFill rotWithShape="1">
          <a:blip r:embed="rId2">
            <a:extLst>
              <a:ext uri="{28A0092B-C50C-407E-A947-70E740481C1C}">
                <a14:useLocalDpi xmlns:a14="http://schemas.microsoft.com/office/drawing/2010/main" val="0"/>
              </a:ext>
            </a:extLst>
          </a:blip>
          <a:srcRect l="19196" t="41803" r="14172" b="26434"/>
          <a:stretch/>
        </p:blipFill>
        <p:spPr bwMode="auto">
          <a:xfrm>
            <a:off x="983432" y="1701561"/>
            <a:ext cx="10056440" cy="51523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736905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0" y="1"/>
            <a:ext cx="12192000" cy="6661375"/>
          </a:xfrm>
          <a:prstGeom prst="rect">
            <a:avLst/>
          </a:prstGeom>
        </p:spPr>
        <p:txBody>
          <a:bodyPr wrap="square">
            <a:spAutoFit/>
          </a:bodyPr>
          <a:lstStyle/>
          <a:p>
            <a:pPr algn="just">
              <a:lnSpc>
                <a:spcPct val="150000"/>
              </a:lnSpc>
            </a:pPr>
            <a:r>
              <a:rPr lang="fr-FR" sz="3200" b="1" dirty="0" smtClean="0">
                <a:latin typeface="Times New Roman" panose="02020603050405020304" pitchFamily="18" charset="0"/>
                <a:ea typeface="Calibri" panose="020F0502020204030204" pitchFamily="34" charset="0"/>
                <a:cs typeface="Times New Roman" panose="02020603050405020304" pitchFamily="18" charset="0"/>
              </a:rPr>
              <a:t>V.3.4.1</a:t>
            </a:r>
            <a:r>
              <a:rPr lang="fr-FR" sz="3200" b="1" dirty="0">
                <a:latin typeface="Times New Roman" panose="02020603050405020304" pitchFamily="18" charset="0"/>
                <a:ea typeface="Calibri" panose="020F0502020204030204" pitchFamily="34" charset="0"/>
                <a:cs typeface="Times New Roman" panose="02020603050405020304" pitchFamily="18" charset="0"/>
              </a:rPr>
              <a:t>. Le module TMR0.</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fr-FR" sz="3200" dirty="0">
                <a:latin typeface="Times New Roman" panose="02020603050405020304" pitchFamily="18" charset="0"/>
                <a:ea typeface="Calibri" panose="020F0502020204030204" pitchFamily="34" charset="0"/>
                <a:cs typeface="Times New Roman" panose="02020603050405020304" pitchFamily="18" charset="0"/>
              </a:rPr>
              <a:t>    La figure ci-dessous donne le schéma électrique simplifié du module TMR0. Il a les caractéristiques suivantes :</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Wingdings" panose="05000000000000000000" pitchFamily="2" charset="2"/>
              <a:buChar char=""/>
            </a:pPr>
            <a:r>
              <a:rPr lang="fr-FR" sz="3200" dirty="0" err="1">
                <a:latin typeface="Times New Roman" panose="02020603050405020304" pitchFamily="18" charset="0"/>
                <a:ea typeface="Calibri" panose="020F0502020204030204" pitchFamily="34" charset="0"/>
                <a:cs typeface="Times New Roman" panose="02020603050405020304" pitchFamily="18" charset="0"/>
              </a:rPr>
              <a:t>Timer</a:t>
            </a:r>
            <a:r>
              <a:rPr lang="fr-FR" sz="3200" dirty="0">
                <a:latin typeface="Times New Roman" panose="02020603050405020304" pitchFamily="18" charset="0"/>
                <a:ea typeface="Calibri" panose="020F0502020204030204" pitchFamily="34" charset="0"/>
                <a:cs typeface="Times New Roman" panose="02020603050405020304" pitchFamily="18" charset="0"/>
              </a:rPr>
              <a:t> ou compteur 8 bits.</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Wingdings" panose="05000000000000000000" pitchFamily="2" charset="2"/>
              <a:buChar char=""/>
            </a:pPr>
            <a:r>
              <a:rPr lang="fr-FR" sz="3200" dirty="0">
                <a:latin typeface="Times New Roman" panose="02020603050405020304" pitchFamily="18" charset="0"/>
                <a:ea typeface="Calibri" panose="020F0502020204030204" pitchFamily="34" charset="0"/>
                <a:cs typeface="Times New Roman" panose="02020603050405020304" pitchFamily="18" charset="0"/>
              </a:rPr>
              <a:t>Utilisable en lecture ou écriture.</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Wingdings" panose="05000000000000000000" pitchFamily="2" charset="2"/>
              <a:buChar char=""/>
            </a:pPr>
            <a:r>
              <a:rPr lang="fr-FR" sz="3200" dirty="0">
                <a:latin typeface="Times New Roman" panose="02020603050405020304" pitchFamily="18" charset="0"/>
                <a:ea typeface="Calibri" panose="020F0502020204030204" pitchFamily="34" charset="0"/>
                <a:cs typeface="Times New Roman" panose="02020603050405020304" pitchFamily="18" charset="0"/>
              </a:rPr>
              <a:t>Pré diviseur 8 bits programmable.</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Wingdings" panose="05000000000000000000" pitchFamily="2" charset="2"/>
              <a:buChar char=""/>
            </a:pPr>
            <a:r>
              <a:rPr lang="fr-FR" sz="3200" dirty="0">
                <a:latin typeface="Times New Roman" panose="02020603050405020304" pitchFamily="18" charset="0"/>
                <a:ea typeface="Calibri" panose="020F0502020204030204" pitchFamily="34" charset="0"/>
                <a:cs typeface="Times New Roman" panose="02020603050405020304" pitchFamily="18" charset="0"/>
              </a:rPr>
              <a:t>Sélection de l’horloge interne ou externe.</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Wingdings" panose="05000000000000000000" pitchFamily="2" charset="2"/>
              <a:buChar char=""/>
            </a:pPr>
            <a:r>
              <a:rPr lang="fr-FR" sz="3200" dirty="0">
                <a:latin typeface="Times New Roman" panose="02020603050405020304" pitchFamily="18" charset="0"/>
                <a:ea typeface="Calibri" panose="020F0502020204030204" pitchFamily="34" charset="0"/>
                <a:cs typeface="Times New Roman" panose="02020603050405020304" pitchFamily="18" charset="0"/>
              </a:rPr>
              <a:t>Interruption sur dépassement.</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Wingdings" panose="05000000000000000000" pitchFamily="2" charset="2"/>
              <a:buChar char=""/>
            </a:pPr>
            <a:r>
              <a:rPr lang="fr-FR" sz="3200" dirty="0">
                <a:latin typeface="Times New Roman" panose="02020603050405020304" pitchFamily="18" charset="0"/>
                <a:ea typeface="Calibri" panose="020F0502020204030204" pitchFamily="34" charset="0"/>
                <a:cs typeface="Times New Roman" panose="02020603050405020304" pitchFamily="18" charset="0"/>
              </a:rPr>
              <a:t>Sélection du front montant ou descendant pour l’horloge externe.</a:t>
            </a:r>
            <a:endParaRPr lang="fr-FR"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5425101"/>
      </p:ext>
    </p:extLst>
  </p:cSld>
  <p:clrMapOvr>
    <a:masterClrMapping/>
  </p:clrMapOvr>
  <p:transition spd="slow">
    <p:fade/>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0" y="1"/>
            <a:ext cx="12192000" cy="1569660"/>
          </a:xfrm>
          <a:prstGeom prst="rect">
            <a:avLst/>
          </a:prstGeom>
        </p:spPr>
        <p:txBody>
          <a:bodyPr wrap="square">
            <a:spAutoFit/>
          </a:bodyPr>
          <a:lstStyle/>
          <a:p>
            <a:pPr>
              <a:lnSpc>
                <a:spcPct val="150000"/>
              </a:lnSpc>
            </a:pPr>
            <a:r>
              <a:rPr lang="fr-FR" sz="3200" dirty="0" smtClean="0">
                <a:latin typeface="Times New Roman" panose="02020603050405020304" pitchFamily="18" charset="0"/>
                <a:ea typeface="Calibri" panose="020F0502020204030204" pitchFamily="34" charset="0"/>
                <a:cs typeface="Times New Roman" panose="02020603050405020304" pitchFamily="18" charset="0"/>
              </a:rPr>
              <a:t>Les </a:t>
            </a:r>
            <a:r>
              <a:rPr lang="fr-FR" sz="3200" dirty="0">
                <a:latin typeface="Times New Roman" panose="02020603050405020304" pitchFamily="18" charset="0"/>
                <a:ea typeface="Calibri" panose="020F0502020204030204" pitchFamily="34" charset="0"/>
                <a:cs typeface="Times New Roman" panose="02020603050405020304" pitchFamily="18" charset="0"/>
              </a:rPr>
              <a:t>registres associés à la gestion du module TMR0 sont donnés dans le tableau ci-dessous.</a:t>
            </a:r>
            <a:endParaRPr lang="fr-FR" sz="3200" dirty="0"/>
          </a:p>
        </p:txBody>
      </p:sp>
      <p:pic>
        <p:nvPicPr>
          <p:cNvPr id="7" name="Image 6"/>
          <p:cNvPicPr/>
          <p:nvPr/>
        </p:nvPicPr>
        <p:blipFill rotWithShape="1">
          <a:blip r:embed="rId2">
            <a:extLst>
              <a:ext uri="{28A0092B-C50C-407E-A947-70E740481C1C}">
                <a14:useLocalDpi xmlns:a14="http://schemas.microsoft.com/office/drawing/2010/main" val="0"/>
              </a:ext>
            </a:extLst>
          </a:blip>
          <a:srcRect l="19306" t="51435" r="14502" b="12090"/>
          <a:stretch/>
        </p:blipFill>
        <p:spPr bwMode="auto">
          <a:xfrm>
            <a:off x="983432" y="1569661"/>
            <a:ext cx="9122456" cy="36724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20102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0" y="1"/>
            <a:ext cx="12192000" cy="1475981"/>
          </a:xfrm>
          <a:prstGeom prst="rect">
            <a:avLst/>
          </a:prstGeom>
        </p:spPr>
        <p:txBody>
          <a:bodyPr wrap="square">
            <a:spAutoFit/>
          </a:bodyPr>
          <a:lstStyle/>
          <a:p>
            <a:pPr>
              <a:lnSpc>
                <a:spcPct val="150000"/>
              </a:lnSpc>
            </a:pPr>
            <a:r>
              <a:rPr lang="fr-FR" sz="3200" dirty="0"/>
              <a:t> La sélection du mode </a:t>
            </a:r>
            <a:r>
              <a:rPr lang="fr-FR" sz="3200" dirty="0" err="1"/>
              <a:t>timer</a:t>
            </a:r>
            <a:r>
              <a:rPr lang="fr-FR" sz="3200" dirty="0"/>
              <a:t> ou du mode compteur se fait grâce au 5</a:t>
            </a:r>
            <a:r>
              <a:rPr lang="fr-FR" sz="3200" baseline="30000" dirty="0"/>
              <a:t>ème</a:t>
            </a:r>
            <a:r>
              <a:rPr lang="fr-FR" sz="3200" dirty="0"/>
              <a:t> bit du registre OPTION.</a:t>
            </a:r>
          </a:p>
        </p:txBody>
      </p:sp>
      <p:pic>
        <p:nvPicPr>
          <p:cNvPr id="8" name="Image 7"/>
          <p:cNvPicPr/>
          <p:nvPr/>
        </p:nvPicPr>
        <p:blipFill>
          <a:blip r:embed="rId2">
            <a:extLst>
              <a:ext uri="{28A0092B-C50C-407E-A947-70E740481C1C}">
                <a14:useLocalDpi xmlns:a14="http://schemas.microsoft.com/office/drawing/2010/main" val="0"/>
              </a:ext>
            </a:extLst>
          </a:blip>
          <a:srcRect/>
          <a:stretch>
            <a:fillRect/>
          </a:stretch>
        </p:blipFill>
        <p:spPr bwMode="auto">
          <a:xfrm>
            <a:off x="1493461" y="1633390"/>
            <a:ext cx="9117949" cy="5112568"/>
          </a:xfrm>
          <a:prstGeom prst="rect">
            <a:avLst/>
          </a:prstGeom>
          <a:noFill/>
          <a:ln>
            <a:noFill/>
          </a:ln>
        </p:spPr>
      </p:pic>
    </p:spTree>
    <p:extLst>
      <p:ext uri="{BB962C8B-B14F-4D97-AF65-F5344CB8AC3E}">
        <p14:creationId xmlns:p14="http://schemas.microsoft.com/office/powerpoint/2010/main" val="40359043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7" name="Image 6"/>
          <p:cNvPicPr/>
          <p:nvPr/>
        </p:nvPicPr>
        <p:blipFill rotWithShape="1">
          <a:blip r:embed="rId2">
            <a:extLst>
              <a:ext uri="{28A0092B-C50C-407E-A947-70E740481C1C}">
                <a14:useLocalDpi xmlns:a14="http://schemas.microsoft.com/office/drawing/2010/main" val="0"/>
              </a:ext>
            </a:extLst>
          </a:blip>
          <a:srcRect l="28021" t="13934" r="23990" b="2254"/>
          <a:stretch/>
        </p:blipFill>
        <p:spPr bwMode="auto">
          <a:xfrm>
            <a:off x="1524000" y="21523"/>
            <a:ext cx="9144000" cy="68364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53108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0" y="-3577"/>
            <a:ext cx="12192000" cy="2218813"/>
          </a:xfrm>
          <a:prstGeom prst="rect">
            <a:avLst/>
          </a:prstGeom>
        </p:spPr>
        <p:txBody>
          <a:bodyPr wrap="square">
            <a:spAutoFit/>
          </a:bodyPr>
          <a:lstStyle/>
          <a:p>
            <a:pPr algn="just">
              <a:lnSpc>
                <a:spcPct val="150000"/>
              </a:lnSpc>
            </a:pPr>
            <a:r>
              <a:rPr lang="fr-FR" sz="3200" dirty="0">
                <a:latin typeface="Times New Roman" panose="02020603050405020304" pitchFamily="18" charset="0"/>
                <a:ea typeface="Calibri" panose="020F0502020204030204" pitchFamily="34" charset="0"/>
                <a:cs typeface="Times New Roman" panose="02020603050405020304" pitchFamily="18" charset="0"/>
              </a:rPr>
              <a:t> Le pré-diviseur est partagé entre le TMR0 et le chien de Garde (</a:t>
            </a:r>
            <a:r>
              <a:rPr lang="fr-FR" sz="3200" dirty="0" err="1">
                <a:latin typeface="Times New Roman" panose="02020603050405020304" pitchFamily="18" charset="0"/>
                <a:ea typeface="Calibri" panose="020F0502020204030204" pitchFamily="34" charset="0"/>
                <a:cs typeface="Times New Roman" panose="02020603050405020304" pitchFamily="18" charset="0"/>
              </a:rPr>
              <a:t>Watchdog</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Timer</a:t>
            </a:r>
            <a:r>
              <a:rPr lang="fr-FR" sz="3200" dirty="0">
                <a:latin typeface="Times New Roman" panose="02020603050405020304" pitchFamily="18" charset="0"/>
                <a:ea typeface="Calibri" panose="020F0502020204030204" pitchFamily="34" charset="0"/>
                <a:cs typeface="Times New Roman" panose="02020603050405020304" pitchFamily="18" charset="0"/>
              </a:rPr>
              <a:t>) ; Ce choix s’opère par l’état du bit 3 (PSA) du registre OPTION.</a:t>
            </a:r>
            <a:endParaRPr lang="fr-FR" sz="3200" dirty="0"/>
          </a:p>
        </p:txBody>
      </p:sp>
      <p:pic>
        <p:nvPicPr>
          <p:cNvPr id="8" name="Image 7"/>
          <p:cNvPicPr/>
          <p:nvPr/>
        </p:nvPicPr>
        <p:blipFill>
          <a:blip r:embed="rId2">
            <a:extLst>
              <a:ext uri="{28A0092B-C50C-407E-A947-70E740481C1C}">
                <a14:useLocalDpi xmlns:a14="http://schemas.microsoft.com/office/drawing/2010/main" val="0"/>
              </a:ext>
            </a:extLst>
          </a:blip>
          <a:srcRect/>
          <a:stretch>
            <a:fillRect/>
          </a:stretch>
        </p:blipFill>
        <p:spPr bwMode="auto">
          <a:xfrm>
            <a:off x="1199456" y="2215236"/>
            <a:ext cx="9144000" cy="3672408"/>
          </a:xfrm>
          <a:prstGeom prst="rect">
            <a:avLst/>
          </a:prstGeom>
          <a:noFill/>
          <a:ln>
            <a:noFill/>
          </a:ln>
        </p:spPr>
      </p:pic>
    </p:spTree>
    <p:extLst>
      <p:ext uri="{BB962C8B-B14F-4D97-AF65-F5344CB8AC3E}">
        <p14:creationId xmlns:p14="http://schemas.microsoft.com/office/powerpoint/2010/main" val="15390112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24000" y="116633"/>
            <a:ext cx="9144000" cy="646331"/>
          </a:xfrm>
          <a:prstGeom prst="rect">
            <a:avLst/>
          </a:prstGeom>
          <a:noFill/>
        </p:spPr>
        <p:txBody>
          <a:bodyPr wrap="square" rtlCol="0">
            <a:spAutoFit/>
          </a:bodyPr>
          <a:lstStyle/>
          <a:p>
            <a:pPr algn="ctr"/>
            <a:r>
              <a:rPr lang="fr-FR" sz="3600" b="1" dirty="0"/>
              <a:t>PRESENTATION DU COURS.</a:t>
            </a:r>
            <a:endParaRPr lang="fr-FR" sz="3600" dirty="0"/>
          </a:p>
        </p:txBody>
      </p:sp>
      <p:sp>
        <p:nvSpPr>
          <p:cNvPr id="3" name="ZoneTexte 2"/>
          <p:cNvSpPr txBox="1"/>
          <p:nvPr/>
        </p:nvSpPr>
        <p:spPr>
          <a:xfrm>
            <a:off x="0" y="620688"/>
            <a:ext cx="12191999" cy="1631216"/>
          </a:xfrm>
          <a:prstGeom prst="rect">
            <a:avLst/>
          </a:prstGeom>
          <a:noFill/>
        </p:spPr>
        <p:txBody>
          <a:bodyPr wrap="square" rtlCol="0">
            <a:spAutoFit/>
          </a:bodyPr>
          <a:lstStyle/>
          <a:p>
            <a:pPr algn="just"/>
            <a:r>
              <a:rPr lang="fr-FR" sz="3200" b="1" i="1" dirty="0">
                <a:solidFill>
                  <a:srgbClr val="FF0000"/>
                </a:solidFill>
                <a:latin typeface="Times New Roman" panose="02020603050405020304" pitchFamily="18" charset="0"/>
                <a:cs typeface="Times New Roman" panose="02020603050405020304" pitchFamily="18" charset="0"/>
              </a:rPr>
              <a:t>Pourquoi ce cours</a:t>
            </a:r>
            <a:r>
              <a:rPr lang="fr-FR" sz="3200" b="1" i="1" dirty="0">
                <a:latin typeface="Times New Roman" panose="02020603050405020304" pitchFamily="18" charset="0"/>
                <a:cs typeface="Times New Roman" panose="02020603050405020304" pitchFamily="18" charset="0"/>
              </a:rPr>
              <a:t>?</a:t>
            </a:r>
          </a:p>
          <a:p>
            <a:pPr lvl="1" algn="just"/>
            <a:r>
              <a:rPr lang="fr-FR" sz="3200" dirty="0"/>
              <a:t> </a:t>
            </a:r>
            <a:r>
              <a:rPr lang="fr-FR" sz="3200" dirty="0">
                <a:latin typeface="Aharoni" pitchFamily="2" charset="-79"/>
                <a:cs typeface="Aharoni" pitchFamily="2" charset="-79"/>
              </a:rPr>
              <a:t>Par ce qu’on le rencontre </a:t>
            </a:r>
            <a:r>
              <a:rPr lang="fr-FR" sz="3200" dirty="0" smtClean="0">
                <a:latin typeface="Aharoni" pitchFamily="2" charset="-79"/>
                <a:cs typeface="Aharoni" pitchFamily="2" charset="-79"/>
              </a:rPr>
              <a:t>partout: en  </a:t>
            </a:r>
            <a:r>
              <a:rPr lang="fr-FR" sz="3200" dirty="0">
                <a:solidFill>
                  <a:srgbClr val="00B050"/>
                </a:solidFill>
                <a:latin typeface="Aharoni" pitchFamily="2" charset="-79"/>
                <a:cs typeface="Aharoni" pitchFamily="2" charset="-79"/>
              </a:rPr>
              <a:t>TELECOMMUNICATION</a:t>
            </a:r>
            <a:r>
              <a:rPr lang="fr-FR" sz="3200" dirty="0">
                <a:latin typeface="Aharoni" pitchFamily="2" charset="-79"/>
                <a:cs typeface="Aharoni" pitchFamily="2" charset="-79"/>
              </a:rPr>
              <a:t>.</a:t>
            </a:r>
          </a:p>
        </p:txBody>
      </p:sp>
      <p:pic>
        <p:nvPicPr>
          <p:cNvPr id="4" name="Picture 2" descr="C:\Users\toshiba\Desktop\Mazoughou doc\image_cours_CIP\images (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9796" y="1595220"/>
            <a:ext cx="4822203" cy="22927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toshiba\Desktop\Mazoughou doc\image_cours_CIP\images (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71" y="2060848"/>
            <a:ext cx="3032746" cy="26536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toshiba\Desktop\Mazoughou doc\image_cours_CIP\images (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7384" y="2065296"/>
            <a:ext cx="2838615" cy="31304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toshiba\Desktop\Mazoughou doc\image_cours_CIP\images (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0130" y="4004617"/>
            <a:ext cx="4287870" cy="2853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88958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80">
                                          <p:stCondLst>
                                            <p:cond delay="0"/>
                                          </p:stCondLst>
                                        </p:cTn>
                                        <p:tgtEl>
                                          <p:spTgt spid="3">
                                            <p:txEl>
                                              <p:pRg st="1" end="1"/>
                                            </p:txEl>
                                          </p:spTgt>
                                        </p:tgtEl>
                                      </p:cBhvr>
                                    </p:animEffect>
                                    <p:anim calcmode="lin" valueType="num">
                                      <p:cBhvr>
                                        <p:cTn id="1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1" end="1"/>
                                            </p:txEl>
                                          </p:spTgt>
                                        </p:tgtEl>
                                      </p:cBhvr>
                                      <p:to x="100000" y="60000"/>
                                    </p:animScale>
                                    <p:animScale>
                                      <p:cBhvr>
                                        <p:cTn id="22" dur="166" decel="50000">
                                          <p:stCondLst>
                                            <p:cond delay="676"/>
                                          </p:stCondLst>
                                        </p:cTn>
                                        <p:tgtEl>
                                          <p:spTgt spid="3">
                                            <p:txEl>
                                              <p:pRg st="1" end="1"/>
                                            </p:txEl>
                                          </p:spTgt>
                                        </p:tgtEl>
                                      </p:cBhvr>
                                      <p:to x="100000" y="100000"/>
                                    </p:animScale>
                                    <p:animScale>
                                      <p:cBhvr>
                                        <p:cTn id="23" dur="26">
                                          <p:stCondLst>
                                            <p:cond delay="1312"/>
                                          </p:stCondLst>
                                        </p:cTn>
                                        <p:tgtEl>
                                          <p:spTgt spid="3">
                                            <p:txEl>
                                              <p:pRg st="1" end="1"/>
                                            </p:txEl>
                                          </p:spTgt>
                                        </p:tgtEl>
                                      </p:cBhvr>
                                      <p:to x="100000" y="80000"/>
                                    </p:animScale>
                                    <p:animScale>
                                      <p:cBhvr>
                                        <p:cTn id="24" dur="166" decel="50000">
                                          <p:stCondLst>
                                            <p:cond delay="1338"/>
                                          </p:stCondLst>
                                        </p:cTn>
                                        <p:tgtEl>
                                          <p:spTgt spid="3">
                                            <p:txEl>
                                              <p:pRg st="1" end="1"/>
                                            </p:txEl>
                                          </p:spTgt>
                                        </p:tgtEl>
                                      </p:cBhvr>
                                      <p:to x="100000" y="100000"/>
                                    </p:animScale>
                                    <p:animScale>
                                      <p:cBhvr>
                                        <p:cTn id="25" dur="26">
                                          <p:stCondLst>
                                            <p:cond delay="1642"/>
                                          </p:stCondLst>
                                        </p:cTn>
                                        <p:tgtEl>
                                          <p:spTgt spid="3">
                                            <p:txEl>
                                              <p:pRg st="1" end="1"/>
                                            </p:txEl>
                                          </p:spTgt>
                                        </p:tgtEl>
                                      </p:cBhvr>
                                      <p:to x="100000" y="90000"/>
                                    </p:animScale>
                                    <p:animScale>
                                      <p:cBhvr>
                                        <p:cTn id="26" dur="166" decel="50000">
                                          <p:stCondLst>
                                            <p:cond delay="1668"/>
                                          </p:stCondLst>
                                        </p:cTn>
                                        <p:tgtEl>
                                          <p:spTgt spid="3">
                                            <p:txEl>
                                              <p:pRg st="1" end="1"/>
                                            </p:txEl>
                                          </p:spTgt>
                                        </p:tgtEl>
                                      </p:cBhvr>
                                      <p:to x="100000" y="100000"/>
                                    </p:animScale>
                                    <p:animScale>
                                      <p:cBhvr>
                                        <p:cTn id="27" dur="26">
                                          <p:stCondLst>
                                            <p:cond delay="1808"/>
                                          </p:stCondLst>
                                        </p:cTn>
                                        <p:tgtEl>
                                          <p:spTgt spid="3">
                                            <p:txEl>
                                              <p:pRg st="1" end="1"/>
                                            </p:txEl>
                                          </p:spTgt>
                                        </p:tgtEl>
                                      </p:cBhvr>
                                      <p:to x="100000" y="95000"/>
                                    </p:animScale>
                                    <p:animScale>
                                      <p:cBhvr>
                                        <p:cTn id="28" dur="166" decel="50000">
                                          <p:stCondLst>
                                            <p:cond delay="1834"/>
                                          </p:stCondLst>
                                        </p:cTn>
                                        <p:tgtEl>
                                          <p:spTgt spid="3">
                                            <p:txEl>
                                              <p:pRg st="1" end="1"/>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9" presetClass="entr" presetSubtype="1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0" fill="hold"/>
                                        <p:tgtEl>
                                          <p:spTgt spid="4"/>
                                        </p:tgtEl>
                                        <p:attrNameLst>
                                          <p:attrName>ppt_w</p:attrName>
                                        </p:attrNameLst>
                                      </p:cBhvr>
                                      <p:tavLst>
                                        <p:tav tm="0" fmla="#ppt_w*sin(2.5*pi*$)">
                                          <p:val>
                                            <p:fltVal val="0"/>
                                          </p:val>
                                        </p:tav>
                                        <p:tav tm="100000">
                                          <p:val>
                                            <p:fltVal val="1"/>
                                          </p:val>
                                        </p:tav>
                                      </p:tavLst>
                                    </p:anim>
                                    <p:anim calcmode="lin" valueType="num">
                                      <p:cBhvr>
                                        <p:cTn id="34" dur="5000" fill="hold"/>
                                        <p:tgtEl>
                                          <p:spTgt spid="4"/>
                                        </p:tgtEl>
                                        <p:attrNameLst>
                                          <p:attrName>ppt_h</p:attrName>
                                        </p:attrNameLst>
                                      </p:cBhvr>
                                      <p:tavLst>
                                        <p:tav tm="0">
                                          <p:val>
                                            <p:strVal val="#ppt_h"/>
                                          </p:val>
                                        </p:tav>
                                        <p:tav tm="100000">
                                          <p:val>
                                            <p:strVal val="#ppt_h"/>
                                          </p:val>
                                        </p:tav>
                                      </p:tavLst>
                                    </p:anim>
                                  </p:childTnLst>
                                </p:cTn>
                              </p:par>
                              <p:par>
                                <p:cTn id="35" presetID="19" presetClass="entr" presetSubtype="1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0" fill="hold"/>
                                        <p:tgtEl>
                                          <p:spTgt spid="5"/>
                                        </p:tgtEl>
                                        <p:attrNameLst>
                                          <p:attrName>ppt_w</p:attrName>
                                        </p:attrNameLst>
                                      </p:cBhvr>
                                      <p:tavLst>
                                        <p:tav tm="0" fmla="#ppt_w*sin(2.5*pi*$)">
                                          <p:val>
                                            <p:fltVal val="0"/>
                                          </p:val>
                                        </p:tav>
                                        <p:tav tm="100000">
                                          <p:val>
                                            <p:fltVal val="1"/>
                                          </p:val>
                                        </p:tav>
                                      </p:tavLst>
                                    </p:anim>
                                    <p:anim calcmode="lin" valueType="num">
                                      <p:cBhvr>
                                        <p:cTn id="38" dur="5000" fill="hold"/>
                                        <p:tgtEl>
                                          <p:spTgt spid="5"/>
                                        </p:tgtEl>
                                        <p:attrNameLst>
                                          <p:attrName>ppt_h</p:attrName>
                                        </p:attrNameLst>
                                      </p:cBhvr>
                                      <p:tavLst>
                                        <p:tav tm="0">
                                          <p:val>
                                            <p:strVal val="#ppt_h"/>
                                          </p:val>
                                        </p:tav>
                                        <p:tav tm="100000">
                                          <p:val>
                                            <p:strVal val="#ppt_h"/>
                                          </p:val>
                                        </p:tav>
                                      </p:tavLst>
                                    </p:anim>
                                  </p:childTnLst>
                                </p:cTn>
                              </p:par>
                              <p:par>
                                <p:cTn id="39" presetID="19" presetClass="entr" presetSubtype="1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0" fill="hold"/>
                                        <p:tgtEl>
                                          <p:spTgt spid="6"/>
                                        </p:tgtEl>
                                        <p:attrNameLst>
                                          <p:attrName>ppt_w</p:attrName>
                                        </p:attrNameLst>
                                      </p:cBhvr>
                                      <p:tavLst>
                                        <p:tav tm="0" fmla="#ppt_w*sin(2.5*pi*$)">
                                          <p:val>
                                            <p:fltVal val="0"/>
                                          </p:val>
                                        </p:tav>
                                        <p:tav tm="100000">
                                          <p:val>
                                            <p:fltVal val="1"/>
                                          </p:val>
                                        </p:tav>
                                      </p:tavLst>
                                    </p:anim>
                                    <p:anim calcmode="lin" valueType="num">
                                      <p:cBhvr>
                                        <p:cTn id="42" dur="5000" fill="hold"/>
                                        <p:tgtEl>
                                          <p:spTgt spid="6"/>
                                        </p:tgtEl>
                                        <p:attrNameLst>
                                          <p:attrName>ppt_h</p:attrName>
                                        </p:attrNameLst>
                                      </p:cBhvr>
                                      <p:tavLst>
                                        <p:tav tm="0">
                                          <p:val>
                                            <p:strVal val="#ppt_h"/>
                                          </p:val>
                                        </p:tav>
                                        <p:tav tm="100000">
                                          <p:val>
                                            <p:strVal val="#ppt_h"/>
                                          </p:val>
                                        </p:tav>
                                      </p:tavLst>
                                    </p:anim>
                                  </p:childTnLst>
                                </p:cTn>
                              </p:par>
                              <p:par>
                                <p:cTn id="43" presetID="19" presetClass="entr" presetSubtype="1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0" fill="hold"/>
                                        <p:tgtEl>
                                          <p:spTgt spid="10"/>
                                        </p:tgtEl>
                                        <p:attrNameLst>
                                          <p:attrName>ppt_w</p:attrName>
                                        </p:attrNameLst>
                                      </p:cBhvr>
                                      <p:tavLst>
                                        <p:tav tm="0" fmla="#ppt_w*sin(2.5*pi*$)">
                                          <p:val>
                                            <p:fltVal val="0"/>
                                          </p:val>
                                        </p:tav>
                                        <p:tav tm="100000">
                                          <p:val>
                                            <p:fltVal val="1"/>
                                          </p:val>
                                        </p:tav>
                                      </p:tavLst>
                                    </p:anim>
                                    <p:anim calcmode="lin" valueType="num">
                                      <p:cBhvr>
                                        <p:cTn id="46" dur="5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0" y="-3577"/>
            <a:ext cx="12192000" cy="3691973"/>
          </a:xfrm>
          <a:prstGeom prst="rect">
            <a:avLst/>
          </a:prstGeom>
        </p:spPr>
        <p:txBody>
          <a:bodyPr wrap="square">
            <a:spAutoFit/>
          </a:bodyPr>
          <a:lstStyle/>
          <a:p>
            <a:pPr algn="just">
              <a:lnSpc>
                <a:spcPct val="150000"/>
              </a:lnSpc>
            </a:pPr>
            <a:r>
              <a:rPr lang="fr-FR" sz="3200" dirty="0"/>
              <a:t> Une interruption est générée par le module </a:t>
            </a:r>
            <a:r>
              <a:rPr lang="fr-FR" sz="3200" dirty="0" err="1"/>
              <a:t>timer</a:t>
            </a:r>
            <a:r>
              <a:rPr lang="fr-FR" sz="3200" dirty="0"/>
              <a:t> 0 si le </a:t>
            </a:r>
            <a:r>
              <a:rPr lang="fr-FR" sz="3200" dirty="0" err="1"/>
              <a:t>timer</a:t>
            </a:r>
            <a:r>
              <a:rPr lang="fr-FR" sz="3200" dirty="0"/>
              <a:t> ou le compteur passe de FF à 00 (en hexadécimal). Ce dépassement met à 1 le bit TOIF, bit 2 du registre INTCON. On peut activer ou pas cette interruption par le bit TOIE, bit 5 du registre INTCON.</a:t>
            </a:r>
          </a:p>
        </p:txBody>
      </p:sp>
      <p:pic>
        <p:nvPicPr>
          <p:cNvPr id="7" name="Image 6"/>
          <p:cNvPicPr/>
          <p:nvPr/>
        </p:nvPicPr>
        <p:blipFill>
          <a:blip r:embed="rId2">
            <a:extLst>
              <a:ext uri="{28A0092B-C50C-407E-A947-70E740481C1C}">
                <a14:useLocalDpi xmlns:a14="http://schemas.microsoft.com/office/drawing/2010/main" val="0"/>
              </a:ext>
            </a:extLst>
          </a:blip>
          <a:srcRect/>
          <a:stretch>
            <a:fillRect/>
          </a:stretch>
        </p:blipFill>
        <p:spPr bwMode="auto">
          <a:xfrm>
            <a:off x="3575720" y="3869485"/>
            <a:ext cx="7668344" cy="2723287"/>
          </a:xfrm>
          <a:prstGeom prst="rect">
            <a:avLst/>
          </a:prstGeom>
          <a:noFill/>
          <a:ln>
            <a:noFill/>
          </a:ln>
        </p:spPr>
      </p:pic>
    </p:spTree>
    <p:extLst>
      <p:ext uri="{BB962C8B-B14F-4D97-AF65-F5344CB8AC3E}">
        <p14:creationId xmlns:p14="http://schemas.microsoft.com/office/powerpoint/2010/main" val="29172942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0" y="-3577"/>
            <a:ext cx="12192000" cy="1475981"/>
          </a:xfrm>
          <a:prstGeom prst="rect">
            <a:avLst/>
          </a:prstGeom>
        </p:spPr>
        <p:txBody>
          <a:bodyPr wrap="square">
            <a:spAutoFit/>
          </a:bodyPr>
          <a:lstStyle/>
          <a:p>
            <a:pPr algn="just">
              <a:lnSpc>
                <a:spcPct val="150000"/>
              </a:lnSpc>
            </a:pPr>
            <a:r>
              <a:rPr lang="fr-FR" sz="3200" dirty="0"/>
              <a:t> La structure du registre de contrôle des interruptions est donnée ci-dessous.</a:t>
            </a:r>
          </a:p>
        </p:txBody>
      </p:sp>
      <p:pic>
        <p:nvPicPr>
          <p:cNvPr id="8" name="Image 7"/>
          <p:cNvPicPr/>
          <p:nvPr/>
        </p:nvPicPr>
        <p:blipFill rotWithShape="1">
          <a:blip r:embed="rId2">
            <a:extLst>
              <a:ext uri="{28A0092B-C50C-407E-A947-70E740481C1C}">
                <a14:useLocalDpi xmlns:a14="http://schemas.microsoft.com/office/drawing/2010/main" val="0"/>
              </a:ext>
            </a:extLst>
          </a:blip>
          <a:srcRect l="20839" t="12910" r="20947" b="1434"/>
          <a:stretch/>
        </p:blipFill>
        <p:spPr bwMode="auto">
          <a:xfrm>
            <a:off x="4079777" y="734412"/>
            <a:ext cx="8112224" cy="61235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99261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0" y="0"/>
            <a:ext cx="12192000" cy="2953309"/>
          </a:xfrm>
          <a:prstGeom prst="rect">
            <a:avLst/>
          </a:prstGeom>
        </p:spPr>
        <p:txBody>
          <a:bodyPr wrap="square">
            <a:spAutoFit/>
          </a:bodyPr>
          <a:lstStyle/>
          <a:p>
            <a:pPr algn="just">
              <a:lnSpc>
                <a:spcPct val="150000"/>
              </a:lnSpc>
            </a:pPr>
            <a:r>
              <a:rPr lang="fr-FR" sz="3200" b="1" dirty="0"/>
              <a:t>V.3.5. Module comparateur.</a:t>
            </a:r>
            <a:endParaRPr lang="fr-FR" sz="3200" dirty="0"/>
          </a:p>
          <a:p>
            <a:pPr algn="just">
              <a:lnSpc>
                <a:spcPct val="150000"/>
              </a:lnSpc>
            </a:pPr>
            <a:r>
              <a:rPr lang="fr-FR" sz="3200" dirty="0" smtClean="0"/>
              <a:t>Le </a:t>
            </a:r>
            <a:r>
              <a:rPr lang="fr-FR" sz="3200" dirty="0"/>
              <a:t>microcontrôleur comporte 2 comparateurs donc 4 entrées et 2 sorties. Ces entrées sorties de comparateur sont multiplexées avec les entrées sorties numériques du port A.</a:t>
            </a:r>
          </a:p>
        </p:txBody>
      </p:sp>
      <p:pic>
        <p:nvPicPr>
          <p:cNvPr id="6" name="Image 5"/>
          <p:cNvPicPr/>
          <p:nvPr/>
        </p:nvPicPr>
        <p:blipFill>
          <a:blip r:embed="rId2">
            <a:extLst>
              <a:ext uri="{28A0092B-C50C-407E-A947-70E740481C1C}">
                <a14:useLocalDpi xmlns:a14="http://schemas.microsoft.com/office/drawing/2010/main" val="0"/>
              </a:ext>
            </a:extLst>
          </a:blip>
          <a:srcRect/>
          <a:stretch>
            <a:fillRect/>
          </a:stretch>
        </p:blipFill>
        <p:spPr bwMode="auto">
          <a:xfrm>
            <a:off x="1991544" y="2953309"/>
            <a:ext cx="8460432" cy="3384376"/>
          </a:xfrm>
          <a:prstGeom prst="rect">
            <a:avLst/>
          </a:prstGeom>
          <a:noFill/>
          <a:ln>
            <a:noFill/>
          </a:ln>
        </p:spPr>
      </p:pic>
    </p:spTree>
    <p:extLst>
      <p:ext uri="{BB962C8B-B14F-4D97-AF65-F5344CB8AC3E}">
        <p14:creationId xmlns:p14="http://schemas.microsoft.com/office/powerpoint/2010/main" val="3028867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7" name="Image 6"/>
          <p:cNvPicPr/>
          <p:nvPr/>
        </p:nvPicPr>
        <p:blipFill rotWithShape="1">
          <a:blip r:embed="rId2">
            <a:extLst>
              <a:ext uri="{28A0092B-C50C-407E-A947-70E740481C1C}">
                <a14:useLocalDpi xmlns:a14="http://schemas.microsoft.com/office/drawing/2010/main" val="0"/>
              </a:ext>
            </a:extLst>
          </a:blip>
          <a:srcRect l="32103" t="11884" r="28403" b="1025"/>
          <a:stretch/>
        </p:blipFill>
        <p:spPr bwMode="auto">
          <a:xfrm>
            <a:off x="2810138" y="0"/>
            <a:ext cx="5878151"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169545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0" y="-12013"/>
            <a:ext cx="6240016" cy="1569660"/>
          </a:xfrm>
          <a:prstGeom prst="rect">
            <a:avLst/>
          </a:prstGeom>
        </p:spPr>
        <p:txBody>
          <a:bodyPr wrap="square">
            <a:spAutoFit/>
          </a:bodyPr>
          <a:lstStyle/>
          <a:p>
            <a:pPr algn="just">
              <a:lnSpc>
                <a:spcPct val="150000"/>
              </a:lnSpc>
            </a:pPr>
            <a:r>
              <a:rPr lang="fr-FR" sz="3200" dirty="0">
                <a:latin typeface="Times New Roman" panose="02020603050405020304" pitchFamily="18" charset="0"/>
                <a:ea typeface="Calibri" panose="020F0502020204030204" pitchFamily="34" charset="0"/>
                <a:cs typeface="Times New Roman" panose="02020603050405020304" pitchFamily="18" charset="0"/>
              </a:rPr>
              <a:t> Le tableau ci-dessous récapitule les différentes configurations possibles.</a:t>
            </a:r>
            <a:endParaRPr lang="fr-FR" sz="3200" dirty="0"/>
          </a:p>
        </p:txBody>
      </p:sp>
      <p:pic>
        <p:nvPicPr>
          <p:cNvPr id="8" name="Image 7"/>
          <p:cNvPicPr/>
          <p:nvPr/>
        </p:nvPicPr>
        <p:blipFill rotWithShape="1">
          <a:blip r:embed="rId2">
            <a:extLst>
              <a:ext uri="{28A0092B-C50C-407E-A947-70E740481C1C}">
                <a14:useLocalDpi xmlns:a14="http://schemas.microsoft.com/office/drawing/2010/main" val="0"/>
              </a:ext>
            </a:extLst>
          </a:blip>
          <a:srcRect l="29787" t="11681" r="29285" b="2663"/>
          <a:stretch/>
        </p:blipFill>
        <p:spPr bwMode="auto">
          <a:xfrm>
            <a:off x="6240016" y="25903"/>
            <a:ext cx="5951984" cy="68320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28575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0" y="-12013"/>
            <a:ext cx="12072664" cy="4524315"/>
          </a:xfrm>
          <a:prstGeom prst="rect">
            <a:avLst/>
          </a:prstGeom>
        </p:spPr>
        <p:txBody>
          <a:bodyPr wrap="square">
            <a:spAutoFit/>
          </a:bodyPr>
          <a:lstStyle/>
          <a:p>
            <a:pPr algn="just">
              <a:lnSpc>
                <a:spcPct val="150000"/>
              </a:lnSpc>
            </a:pPr>
            <a:r>
              <a:rPr lang="fr-FR" sz="3200" dirty="0" smtClean="0"/>
              <a:t>Les </a:t>
            </a:r>
            <a:r>
              <a:rPr lang="fr-FR" sz="3200" dirty="0"/>
              <a:t>résultats des deux comparaisons sont disponibles sur les bits 6 et 7 du registre CMCON (ces deux bits sont en lecture seule). Ils peuvent aussi être transmis sur les sorties RA3/AN3/CMP1 (broche 2) et RA4/TOCKI/CMP2 (broche 3). Pour cela il faut être dans la configuration où CM2:CM0=110.</a:t>
            </a:r>
          </a:p>
        </p:txBody>
      </p:sp>
    </p:spTree>
    <p:extLst>
      <p:ext uri="{BB962C8B-B14F-4D97-AF65-F5344CB8AC3E}">
        <p14:creationId xmlns:p14="http://schemas.microsoft.com/office/powerpoint/2010/main" val="2522332511"/>
      </p:ext>
    </p:extLst>
  </p:cSld>
  <p:clrMapOvr>
    <a:masterClrMapping/>
  </p:clrMapOvr>
  <p:transition spd="slow">
    <p:fade/>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0" y="26027"/>
            <a:ext cx="12192000" cy="4524315"/>
          </a:xfrm>
          <a:prstGeom prst="rect">
            <a:avLst/>
          </a:prstGeom>
        </p:spPr>
        <p:txBody>
          <a:bodyPr wrap="square">
            <a:spAutoFit/>
          </a:bodyPr>
          <a:lstStyle/>
          <a:p>
            <a:pPr algn="just">
              <a:lnSpc>
                <a:spcPct val="150000"/>
              </a:lnSpc>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V.3.6. </a:t>
            </a:r>
            <a:r>
              <a:rPr lang="fr-FR" sz="3200" b="1" dirty="0">
                <a:latin typeface="Times New Roman" panose="02020603050405020304" pitchFamily="18" charset="0"/>
                <a:ea typeface="Calibri" panose="020F0502020204030204" pitchFamily="34" charset="0"/>
                <a:cs typeface="Times New Roman" panose="02020603050405020304" pitchFamily="18" charset="0"/>
              </a:rPr>
              <a:t>Module USART.</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fr-FR" sz="3200" dirty="0">
                <a:latin typeface="Times New Roman" panose="02020603050405020304" pitchFamily="18" charset="0"/>
                <a:ea typeface="Calibri" panose="020F0502020204030204" pitchFamily="34" charset="0"/>
              </a:rPr>
              <a:t>Le module USART (</a:t>
            </a:r>
            <a:r>
              <a:rPr lang="fr-FR" sz="3200" dirty="0" err="1">
                <a:latin typeface="Times New Roman" panose="02020603050405020304" pitchFamily="18" charset="0"/>
                <a:ea typeface="Calibri" panose="020F0502020204030204" pitchFamily="34" charset="0"/>
              </a:rPr>
              <a:t>Universal</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Synchronous</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Asynchronous</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Receiver</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Transmitter</a:t>
            </a:r>
            <a:r>
              <a:rPr lang="fr-FR" sz="3200" dirty="0">
                <a:latin typeface="Times New Roman" panose="02020603050405020304" pitchFamily="18" charset="0"/>
                <a:ea typeface="Calibri" panose="020F0502020204030204" pitchFamily="34" charset="0"/>
              </a:rPr>
              <a:t>) est une interface de communications sérielle (SCI : Serial Communications Interface). Le module USART du PIC16F628A gère uniquement 2 pins, à savoir RB2/TX/CK et RB1/RX/DT. Il fonctionne selon deux modes </a:t>
            </a:r>
            <a:r>
              <a:rPr lang="fr-FR" sz="3200" dirty="0" smtClean="0">
                <a:latin typeface="Times New Roman" panose="02020603050405020304" pitchFamily="18" charset="0"/>
                <a:ea typeface="Calibri" panose="020F0502020204030204" pitchFamily="34" charset="0"/>
              </a:rPr>
              <a:t>:</a:t>
            </a:r>
            <a:endParaRPr lang="fr-FR" sz="3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73104980"/>
      </p:ext>
    </p:extLst>
  </p:cSld>
  <p:clrMapOvr>
    <a:masterClrMapping/>
  </p:clrMapOvr>
  <p:transition spd="slow">
    <p:fade/>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0" y="26027"/>
            <a:ext cx="12192000" cy="5913157"/>
          </a:xfrm>
          <a:prstGeom prst="rect">
            <a:avLst/>
          </a:prstGeom>
        </p:spPr>
        <p:txBody>
          <a:bodyPr wrap="square">
            <a:spAutoFit/>
          </a:bodyPr>
          <a:lstStyle/>
          <a:p>
            <a:pPr marL="342900" lvl="0" indent="-342900" algn="just">
              <a:lnSpc>
                <a:spcPct val="150000"/>
              </a:lnSpc>
              <a:spcAft>
                <a:spcPts val="0"/>
              </a:spcAft>
              <a:buFont typeface="+mj-lt"/>
              <a:buAutoNum type="arabicPeriod"/>
            </a:pPr>
            <a:r>
              <a:rPr lang="fr-FR" sz="3200" b="1" i="1" dirty="0" smtClean="0">
                <a:latin typeface="Times New Roman" panose="02020603050405020304" pitchFamily="18" charset="0"/>
                <a:ea typeface="Calibri" panose="020F0502020204030204" pitchFamily="34" charset="0"/>
              </a:rPr>
              <a:t>Le </a:t>
            </a:r>
            <a:r>
              <a:rPr lang="fr-FR" sz="3200" b="1" i="1" dirty="0">
                <a:latin typeface="Times New Roman" panose="02020603050405020304" pitchFamily="18" charset="0"/>
                <a:ea typeface="Calibri" panose="020F0502020204030204" pitchFamily="34" charset="0"/>
              </a:rPr>
              <a:t>mode synchrone</a:t>
            </a:r>
            <a:r>
              <a:rPr lang="fr-FR" sz="3200" dirty="0">
                <a:latin typeface="Times New Roman" panose="02020603050405020304" pitchFamily="18" charset="0"/>
                <a:ea typeface="Calibri" panose="020F0502020204030204" pitchFamily="34" charset="0"/>
              </a:rPr>
              <a:t>. Dans ce mode, les informations sont transmises et/ou reçues au rythme d’un signal d’horloge. Une broche est donc réservée pour ce signal d’horloge, les informations sont ainsi transmises et/ou reçues à travers une seule ligne. On en déduit que le PIC ne pourra émettre et recevoir en même temps en utilisant l’USART en mode synchrone. On parlera donc de liaison «</a:t>
            </a:r>
            <a:r>
              <a:rPr lang="fr-FR" sz="3200" b="1" i="1" dirty="0" err="1">
                <a:latin typeface="Times New Roman" panose="02020603050405020304" pitchFamily="18" charset="0"/>
                <a:ea typeface="Calibri" panose="020F0502020204030204" pitchFamily="34" charset="0"/>
              </a:rPr>
              <a:t>half</a:t>
            </a:r>
            <a:r>
              <a:rPr lang="fr-FR" sz="3200" b="1" i="1" dirty="0">
                <a:latin typeface="Times New Roman" panose="02020603050405020304" pitchFamily="18" charset="0"/>
                <a:ea typeface="Calibri" panose="020F0502020204030204" pitchFamily="34" charset="0"/>
              </a:rPr>
              <a:t>-duplex</a:t>
            </a:r>
            <a:r>
              <a:rPr lang="fr-FR" sz="3200" dirty="0">
                <a:latin typeface="Times New Roman" panose="02020603050405020304" pitchFamily="18" charset="0"/>
                <a:ea typeface="Calibri" panose="020F0502020204030204" pitchFamily="34" charset="0"/>
              </a:rPr>
              <a:t>». Ce mode est utilisé pour la communication avec les circuits tels que les CAN, les CNA, les EEPROM sérielles, etc</a:t>
            </a:r>
            <a:r>
              <a:rPr lang="fr-FR" sz="3200" dirty="0" smtClean="0">
                <a:latin typeface="Times New Roman" panose="02020603050405020304" pitchFamily="18" charset="0"/>
                <a:ea typeface="Calibri" panose="020F0502020204030204" pitchFamily="34" charset="0"/>
              </a:rPr>
              <a:t>.</a:t>
            </a:r>
            <a:endParaRPr lang="fr-FR" sz="3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67163885"/>
      </p:ext>
    </p:extLst>
  </p:cSld>
  <p:clrMapOvr>
    <a:masterClrMapping/>
  </p:clrMapOvr>
  <p:transition spd="slow">
    <p:fade/>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0" y="26027"/>
            <a:ext cx="12192000" cy="4435830"/>
          </a:xfrm>
          <a:prstGeom prst="rect">
            <a:avLst/>
          </a:prstGeom>
        </p:spPr>
        <p:txBody>
          <a:bodyPr wrap="square">
            <a:spAutoFit/>
          </a:bodyPr>
          <a:lstStyle/>
          <a:p>
            <a:pPr marL="514350" lvl="0" indent="-514350" algn="just">
              <a:lnSpc>
                <a:spcPct val="150000"/>
              </a:lnSpc>
              <a:spcAft>
                <a:spcPts val="0"/>
              </a:spcAft>
              <a:buFont typeface="+mj-lt"/>
              <a:buAutoNum type="arabicPeriod" startAt="2"/>
            </a:pPr>
            <a:r>
              <a:rPr lang="fr-FR" sz="3200" b="1" i="1" dirty="0" smtClean="0">
                <a:latin typeface="Times New Roman" panose="02020603050405020304" pitchFamily="18" charset="0"/>
                <a:ea typeface="Calibri" panose="020F0502020204030204" pitchFamily="34" charset="0"/>
              </a:rPr>
              <a:t>Le </a:t>
            </a:r>
            <a:r>
              <a:rPr lang="fr-FR" sz="3200" b="1" i="1" dirty="0">
                <a:latin typeface="Times New Roman" panose="02020603050405020304" pitchFamily="18" charset="0"/>
                <a:ea typeface="Calibri" panose="020F0502020204030204" pitchFamily="34" charset="0"/>
              </a:rPr>
              <a:t>mode asynchrone</a:t>
            </a:r>
            <a:r>
              <a:rPr lang="fr-FR" sz="3200" dirty="0">
                <a:latin typeface="Times New Roman" panose="02020603050405020304" pitchFamily="18" charset="0"/>
                <a:ea typeface="Calibri" panose="020F0502020204030204" pitchFamily="34" charset="0"/>
              </a:rPr>
              <a:t>. Ce mode n’a pas besoin de ligne d’horloge, chacune des deux lignes est dédicacée à un sens de transfert. Nous pourrons donc envoyer et recevoir des données en même temps. On parlera de liaison «</a:t>
            </a:r>
            <a:r>
              <a:rPr lang="fr-FR" sz="3200" b="1" i="1" dirty="0">
                <a:latin typeface="Times New Roman" panose="02020603050405020304" pitchFamily="18" charset="0"/>
                <a:ea typeface="Calibri" panose="020F0502020204030204" pitchFamily="34" charset="0"/>
              </a:rPr>
              <a:t>full-duplex</a:t>
            </a:r>
            <a:r>
              <a:rPr lang="fr-FR" sz="3200" dirty="0">
                <a:latin typeface="Times New Roman" panose="02020603050405020304" pitchFamily="18" charset="0"/>
                <a:ea typeface="Calibri" panose="020F0502020204030204" pitchFamily="34" charset="0"/>
              </a:rPr>
              <a:t>». Ce mode est utilisé pour la communication avec des périphériques tels que les terminaux CRT ou des ordinateurs.</a:t>
            </a:r>
            <a:endParaRPr lang="fr-FR" sz="3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07805507"/>
      </p:ext>
    </p:extLst>
  </p:cSld>
  <p:clrMapOvr>
    <a:masterClrMapping/>
  </p:clrMapOvr>
  <p:transition spd="slow">
    <p:fade/>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0" y="26027"/>
            <a:ext cx="12192000" cy="1475981"/>
          </a:xfrm>
          <a:prstGeom prst="rect">
            <a:avLst/>
          </a:prstGeom>
        </p:spPr>
        <p:txBody>
          <a:bodyPr wrap="square">
            <a:spAutoFit/>
          </a:bodyPr>
          <a:lstStyle/>
          <a:p>
            <a:pPr algn="just">
              <a:lnSpc>
                <a:spcPct val="150000"/>
              </a:lnSpc>
            </a:pPr>
            <a:r>
              <a:rPr lang="fr-FR" sz="3200" dirty="0"/>
              <a:t>Les registres de gestion du module USART sont donnés ci-dessous</a:t>
            </a:r>
            <a:r>
              <a:rPr lang="fr-FR" sz="3200" dirty="0" smtClean="0"/>
              <a:t>.</a:t>
            </a:r>
            <a:endParaRPr lang="fr-FR" sz="3200" dirty="0"/>
          </a:p>
        </p:txBody>
      </p:sp>
      <p:pic>
        <p:nvPicPr>
          <p:cNvPr id="6" name="Image 5"/>
          <p:cNvPicPr/>
          <p:nvPr/>
        </p:nvPicPr>
        <p:blipFill rotWithShape="1">
          <a:blip r:embed="rId2">
            <a:extLst>
              <a:ext uri="{28A0092B-C50C-407E-A947-70E740481C1C}">
                <a14:useLocalDpi xmlns:a14="http://schemas.microsoft.com/office/drawing/2010/main" val="0"/>
              </a:ext>
            </a:extLst>
          </a:blip>
          <a:srcRect l="18845" t="43545" r="14070" b="30903"/>
          <a:stretch/>
        </p:blipFill>
        <p:spPr bwMode="auto">
          <a:xfrm>
            <a:off x="263352" y="1844824"/>
            <a:ext cx="11665296" cy="30071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7349114"/>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499561" y="2527"/>
            <a:ext cx="9144000" cy="584775"/>
          </a:xfrm>
          <a:prstGeom prst="rect">
            <a:avLst/>
          </a:prstGeom>
          <a:noFill/>
        </p:spPr>
        <p:txBody>
          <a:bodyPr wrap="square" rtlCol="0">
            <a:spAutoFit/>
          </a:bodyPr>
          <a:lstStyle/>
          <a:p>
            <a:pPr lvl="1" algn="just"/>
            <a:r>
              <a:rPr lang="fr-FR" sz="3200" dirty="0">
                <a:latin typeface="Aharoni" pitchFamily="2" charset="-79"/>
                <a:cs typeface="Aharoni" pitchFamily="2" charset="-79"/>
              </a:rPr>
              <a:t>Il est en </a:t>
            </a:r>
            <a:r>
              <a:rPr lang="fr-FR" sz="3200" dirty="0">
                <a:solidFill>
                  <a:srgbClr val="00B050"/>
                </a:solidFill>
                <a:latin typeface="Aharoni" pitchFamily="2" charset="-79"/>
                <a:cs typeface="Aharoni" pitchFamily="2" charset="-79"/>
              </a:rPr>
              <a:t>INFORMATIQUE</a:t>
            </a:r>
            <a:r>
              <a:rPr lang="fr-FR" sz="3200" dirty="0">
                <a:latin typeface="Aharoni" pitchFamily="2" charset="-79"/>
                <a:cs typeface="Aharoni" pitchFamily="2" charset="-79"/>
              </a:rPr>
              <a:t>!</a:t>
            </a:r>
          </a:p>
        </p:txBody>
      </p:sp>
      <p:pic>
        <p:nvPicPr>
          <p:cNvPr id="2051" name="Picture 3" descr="C:\Users\toshiba\Desktop\Mazoughou doc\image_cours_CIP\images (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587301"/>
            <a:ext cx="5385916" cy="53619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toshiba\Desktop\Mazoughou doc\image_cours_CIP\téléchargement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912" y="581228"/>
            <a:ext cx="6405142" cy="3927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27115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0" y="26027"/>
            <a:ext cx="12192000" cy="6740307"/>
          </a:xfrm>
          <a:prstGeom prst="rect">
            <a:avLst/>
          </a:prstGeom>
        </p:spPr>
        <p:txBody>
          <a:bodyPr wrap="square">
            <a:spAutoFit/>
          </a:bodyPr>
          <a:lstStyle/>
          <a:p>
            <a:pPr>
              <a:lnSpc>
                <a:spcPct val="150000"/>
              </a:lnSpc>
            </a:pPr>
            <a:r>
              <a:rPr lang="fr-FR" sz="3200" b="1" dirty="0"/>
              <a:t>V.3.6.1. Le registre TXSTA.</a:t>
            </a:r>
            <a:endParaRPr lang="fr-FR" sz="3200" dirty="0"/>
          </a:p>
          <a:p>
            <a:pPr>
              <a:lnSpc>
                <a:spcPct val="150000"/>
              </a:lnSpc>
            </a:pPr>
            <a:r>
              <a:rPr lang="fr-FR" sz="3200" dirty="0"/>
              <a:t>Le registre «TRANSMITT </a:t>
            </a:r>
            <a:r>
              <a:rPr lang="fr-FR" sz="3200" dirty="0" err="1"/>
              <a:t>STAtus</a:t>
            </a:r>
            <a:r>
              <a:rPr lang="fr-FR" sz="3200" dirty="0"/>
              <a:t> and control </a:t>
            </a:r>
            <a:r>
              <a:rPr lang="fr-FR" sz="3200" dirty="0" err="1"/>
              <a:t>register</a:t>
            </a:r>
            <a:r>
              <a:rPr lang="fr-FR" sz="3200" dirty="0"/>
              <a:t> », comme son nom l’indique, contient des bits de statut et de contrôle, la plupart concernant l’émission de données. Voici la fonction de ces bits.</a:t>
            </a:r>
          </a:p>
          <a:p>
            <a:pPr marL="457200" lvl="0" indent="-457200">
              <a:lnSpc>
                <a:spcPct val="150000"/>
              </a:lnSpc>
              <a:buFont typeface="Wingdings" panose="05000000000000000000" pitchFamily="2" charset="2"/>
              <a:buChar char="Ø"/>
            </a:pPr>
            <a:r>
              <a:rPr lang="en-US" sz="3200" b="1" i="1" dirty="0"/>
              <a:t>b7 : CSRC :</a:t>
            </a:r>
            <a:r>
              <a:rPr lang="en-US" sz="3200" dirty="0"/>
              <a:t> Clock </a:t>
            </a:r>
            <a:r>
              <a:rPr lang="en-US" sz="3200" dirty="0" err="1"/>
              <a:t>SouRCe</a:t>
            </a:r>
            <a:r>
              <a:rPr lang="en-US" sz="3200" dirty="0"/>
              <a:t> select bit (1 = master, 0 = </a:t>
            </a:r>
            <a:r>
              <a:rPr lang="en-US" sz="3200" dirty="0" smtClean="0"/>
              <a:t>slave)</a:t>
            </a:r>
            <a:r>
              <a:rPr lang="fr-FR" sz="3200" dirty="0" smtClean="0"/>
              <a:t>.</a:t>
            </a:r>
          </a:p>
          <a:p>
            <a:pPr marL="457200" lvl="0" indent="-457200">
              <a:lnSpc>
                <a:spcPct val="150000"/>
              </a:lnSpc>
              <a:buFont typeface="Wingdings" panose="05000000000000000000" pitchFamily="2" charset="2"/>
              <a:buChar char="Ø"/>
            </a:pPr>
            <a:r>
              <a:rPr lang="en-US" sz="3200" b="1" i="1" dirty="0" smtClean="0"/>
              <a:t>b6 </a:t>
            </a:r>
            <a:r>
              <a:rPr lang="en-US" sz="3200" b="1" i="1" dirty="0"/>
              <a:t>: TX9 : </a:t>
            </a:r>
            <a:r>
              <a:rPr lang="en-US" sz="3200" dirty="0"/>
              <a:t>TRANSMITT 9 bits enable bit (1 = 9 bits, 0 = 8 bits</a:t>
            </a:r>
            <a:r>
              <a:rPr lang="en-US" sz="3200" dirty="0" smtClean="0"/>
              <a:t>).</a:t>
            </a:r>
          </a:p>
          <a:p>
            <a:pPr marL="457200" lvl="0" indent="-457200">
              <a:lnSpc>
                <a:spcPct val="150000"/>
              </a:lnSpc>
              <a:buFont typeface="Wingdings" panose="05000000000000000000" pitchFamily="2" charset="2"/>
              <a:buChar char="Ø"/>
            </a:pPr>
            <a:r>
              <a:rPr lang="fr-FR" sz="3200" b="1" i="1" dirty="0" smtClean="0"/>
              <a:t>b5 </a:t>
            </a:r>
            <a:r>
              <a:rPr lang="fr-FR" sz="3200" b="1" i="1" dirty="0"/>
              <a:t>: TXEN :</a:t>
            </a:r>
            <a:r>
              <a:rPr lang="fr-FR" sz="3200" dirty="0"/>
              <a:t> TRANSMITT </a:t>
            </a:r>
            <a:r>
              <a:rPr lang="fr-FR" sz="3200" dirty="0" err="1"/>
              <a:t>ENable</a:t>
            </a:r>
            <a:r>
              <a:rPr lang="fr-FR" sz="3200" dirty="0"/>
              <a:t> bit (1 = transmission activée, 0 = transmission désactivée</a:t>
            </a:r>
            <a:r>
              <a:rPr lang="fr-FR" sz="3200" dirty="0" smtClean="0"/>
              <a:t>).</a:t>
            </a:r>
          </a:p>
        </p:txBody>
      </p:sp>
    </p:spTree>
    <p:extLst>
      <p:ext uri="{BB962C8B-B14F-4D97-AF65-F5344CB8AC3E}">
        <p14:creationId xmlns:p14="http://schemas.microsoft.com/office/powerpoint/2010/main" val="564750935"/>
      </p:ext>
    </p:extLst>
  </p:cSld>
  <p:clrMapOvr>
    <a:masterClrMapping/>
  </p:clrMapOvr>
  <p:transition spd="slow">
    <p:fade/>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0" y="26027"/>
            <a:ext cx="12192000" cy="6646628"/>
          </a:xfrm>
          <a:prstGeom prst="rect">
            <a:avLst/>
          </a:prstGeom>
        </p:spPr>
        <p:txBody>
          <a:bodyPr wrap="square">
            <a:spAutoFit/>
          </a:bodyPr>
          <a:lstStyle/>
          <a:p>
            <a:pPr marL="457200" lvl="0" indent="-457200" algn="just">
              <a:lnSpc>
                <a:spcPct val="150000"/>
              </a:lnSpc>
              <a:buFont typeface="Wingdings" panose="05000000000000000000" pitchFamily="2" charset="2"/>
              <a:buChar char="Ø"/>
            </a:pPr>
            <a:r>
              <a:rPr lang="fr-FR" sz="3200" b="1" i="1" dirty="0" smtClean="0"/>
              <a:t>b4 </a:t>
            </a:r>
            <a:r>
              <a:rPr lang="fr-FR" sz="3200" b="1" i="1" dirty="0"/>
              <a:t>: SYNC :</a:t>
            </a:r>
            <a:r>
              <a:rPr lang="fr-FR" sz="3200" dirty="0"/>
              <a:t> </a:t>
            </a:r>
            <a:r>
              <a:rPr lang="fr-FR" sz="3200" dirty="0" err="1"/>
              <a:t>SYNChronous</a:t>
            </a:r>
            <a:r>
              <a:rPr lang="fr-FR" sz="3200" dirty="0"/>
              <a:t> mode select bit (1 = synchrone, 0 = asynchrone</a:t>
            </a:r>
            <a:r>
              <a:rPr lang="fr-FR" sz="3200" dirty="0" smtClean="0"/>
              <a:t>).</a:t>
            </a:r>
          </a:p>
          <a:p>
            <a:pPr marL="457200" lvl="0" indent="-457200" algn="just">
              <a:lnSpc>
                <a:spcPct val="150000"/>
              </a:lnSpc>
              <a:buFont typeface="Wingdings" panose="05000000000000000000" pitchFamily="2" charset="2"/>
              <a:buChar char="Ø"/>
            </a:pPr>
            <a:r>
              <a:rPr lang="fr-FR" sz="3200" b="1" i="1" dirty="0" smtClean="0"/>
              <a:t>b3 </a:t>
            </a:r>
            <a:r>
              <a:rPr lang="fr-FR" sz="3200" b="1" i="1" dirty="0"/>
              <a:t>: N.U. :</a:t>
            </a:r>
            <a:r>
              <a:rPr lang="fr-FR" sz="3200" dirty="0"/>
              <a:t> Non Utilisé, lu comme «0</a:t>
            </a:r>
            <a:r>
              <a:rPr lang="fr-FR" sz="3200" dirty="0" smtClean="0"/>
              <a:t>».</a:t>
            </a:r>
          </a:p>
          <a:p>
            <a:pPr marL="457200" lvl="0" indent="-457200" algn="just">
              <a:lnSpc>
                <a:spcPct val="150000"/>
              </a:lnSpc>
              <a:buFont typeface="Wingdings" panose="05000000000000000000" pitchFamily="2" charset="2"/>
              <a:buChar char="Ø"/>
            </a:pPr>
            <a:r>
              <a:rPr lang="en-US" sz="3200" b="1" i="1" dirty="0" smtClean="0"/>
              <a:t>b2 </a:t>
            </a:r>
            <a:r>
              <a:rPr lang="en-US" sz="3200" b="1" i="1" dirty="0"/>
              <a:t>: BRGH :</a:t>
            </a:r>
            <a:r>
              <a:rPr lang="en-US" sz="3200" dirty="0"/>
              <a:t> Baud Rate Generator High mode select bit. </a:t>
            </a:r>
            <a:r>
              <a:rPr lang="fr-FR" sz="3200" dirty="0"/>
              <a:t>Il permet de choisir entre 2 </a:t>
            </a:r>
            <a:r>
              <a:rPr lang="fr-FR" sz="3200" dirty="0" err="1"/>
              <a:t>prédiviseurs</a:t>
            </a:r>
            <a:r>
              <a:rPr lang="fr-FR" sz="3200" dirty="0"/>
              <a:t> internes pour la génération des bits en fonction de SPBRG. Il existe le mode grande vitesse (BRGH = 1) et le mode basse vitesse (BRGH = 0). Nous en reparlerons au moment de l’étude de </a:t>
            </a:r>
            <a:r>
              <a:rPr lang="fr-FR" sz="3200" dirty="0" smtClean="0"/>
              <a:t>SPBRG.</a:t>
            </a:r>
          </a:p>
        </p:txBody>
      </p:sp>
    </p:spTree>
    <p:extLst>
      <p:ext uri="{BB962C8B-B14F-4D97-AF65-F5344CB8AC3E}">
        <p14:creationId xmlns:p14="http://schemas.microsoft.com/office/powerpoint/2010/main" val="3039272283"/>
      </p:ext>
    </p:extLst>
  </p:cSld>
  <p:clrMapOvr>
    <a:masterClrMapping/>
  </p:clrMapOvr>
  <p:transition spd="slow">
    <p:fade/>
  </p:transition>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0" y="26027"/>
            <a:ext cx="12192000" cy="6001643"/>
          </a:xfrm>
          <a:prstGeom prst="rect">
            <a:avLst/>
          </a:prstGeom>
        </p:spPr>
        <p:txBody>
          <a:bodyPr wrap="square">
            <a:spAutoFit/>
          </a:bodyPr>
          <a:lstStyle/>
          <a:p>
            <a:pPr marL="457200" lvl="0" indent="-457200" algn="just">
              <a:lnSpc>
                <a:spcPct val="150000"/>
              </a:lnSpc>
              <a:buFont typeface="Wingdings" panose="05000000000000000000" pitchFamily="2" charset="2"/>
              <a:buChar char="Ø"/>
            </a:pPr>
            <a:r>
              <a:rPr lang="en-US" sz="3200" b="1" i="1" dirty="0" smtClean="0"/>
              <a:t>b1 </a:t>
            </a:r>
            <a:r>
              <a:rPr lang="en-US" sz="3200" b="1" i="1" dirty="0"/>
              <a:t>: TRMT :</a:t>
            </a:r>
            <a:r>
              <a:rPr lang="en-US" sz="3200" dirty="0"/>
              <a:t> </a:t>
            </a:r>
            <a:r>
              <a:rPr lang="en-US" sz="3200" dirty="0" err="1"/>
              <a:t>TRansMiT</a:t>
            </a:r>
            <a:r>
              <a:rPr lang="en-US" sz="3200" dirty="0"/>
              <a:t> shift register status bit (1 = TSR vide</a:t>
            </a:r>
            <a:r>
              <a:rPr lang="en-US" sz="3200" dirty="0" smtClean="0"/>
              <a:t>).</a:t>
            </a:r>
          </a:p>
          <a:p>
            <a:pPr marL="457200" lvl="0" indent="-457200" algn="just">
              <a:lnSpc>
                <a:spcPct val="150000"/>
              </a:lnSpc>
              <a:buFont typeface="Wingdings" panose="05000000000000000000" pitchFamily="2" charset="2"/>
              <a:buChar char="Ø"/>
            </a:pPr>
            <a:r>
              <a:rPr lang="en-US" sz="3200" b="1" i="1" dirty="0" smtClean="0"/>
              <a:t>b0 </a:t>
            </a:r>
            <a:r>
              <a:rPr lang="en-US" sz="3200" b="1" i="1" dirty="0"/>
              <a:t>: TX9D :</a:t>
            </a:r>
            <a:r>
              <a:rPr lang="en-US" sz="3200" dirty="0"/>
              <a:t> TRANSMIT 9th bit Data. </a:t>
            </a:r>
            <a:r>
              <a:rPr lang="fr-FR" sz="3200" dirty="0"/>
              <a:t>Il contient la valeur du 9ème bit à envoyer</a:t>
            </a:r>
            <a:r>
              <a:rPr lang="fr-FR" sz="3200" dirty="0" smtClean="0"/>
              <a:t>.</a:t>
            </a:r>
          </a:p>
          <a:p>
            <a:pPr algn="just">
              <a:lnSpc>
                <a:spcPct val="150000"/>
              </a:lnSpc>
            </a:pPr>
            <a:r>
              <a:rPr lang="fr-FR" sz="3200" b="1" dirty="0"/>
              <a:t>V.3.6.2. Le registre RCSTA.</a:t>
            </a:r>
            <a:endParaRPr lang="fr-FR" sz="3200" dirty="0"/>
          </a:p>
          <a:p>
            <a:pPr algn="just">
              <a:lnSpc>
                <a:spcPct val="150000"/>
              </a:lnSpc>
            </a:pPr>
            <a:r>
              <a:rPr lang="fr-FR" sz="3200" dirty="0"/>
              <a:t>RCSTA, pour « </a:t>
            </a:r>
            <a:r>
              <a:rPr lang="fr-FR" sz="3200" dirty="0" err="1"/>
              <a:t>ReCeive</a:t>
            </a:r>
            <a:r>
              <a:rPr lang="fr-FR" sz="3200" dirty="0"/>
              <a:t> </a:t>
            </a:r>
            <a:r>
              <a:rPr lang="fr-FR" sz="3200" dirty="0" err="1"/>
              <a:t>STAtus</a:t>
            </a:r>
            <a:r>
              <a:rPr lang="fr-FR" sz="3200" dirty="0"/>
              <a:t> and control </a:t>
            </a:r>
            <a:r>
              <a:rPr lang="fr-FR" sz="3200" dirty="0" err="1"/>
              <a:t>register</a:t>
            </a:r>
            <a:r>
              <a:rPr lang="fr-FR" sz="3200" dirty="0"/>
              <a:t> », contient d’autres bits de contrôle et de </a:t>
            </a:r>
            <a:r>
              <a:rPr lang="fr-FR" sz="3200" dirty="0" err="1"/>
              <a:t>status</a:t>
            </a:r>
            <a:r>
              <a:rPr lang="fr-FR" sz="3200" dirty="0"/>
              <a:t>, axés principalement sur la réception des données. Voici les bits qui le composent.</a:t>
            </a:r>
          </a:p>
          <a:p>
            <a:pPr lvl="0" algn="just">
              <a:lnSpc>
                <a:spcPct val="150000"/>
              </a:lnSpc>
            </a:pPr>
            <a:endParaRPr lang="fr-FR" sz="3200" dirty="0"/>
          </a:p>
        </p:txBody>
      </p:sp>
    </p:spTree>
    <p:extLst>
      <p:ext uri="{BB962C8B-B14F-4D97-AF65-F5344CB8AC3E}">
        <p14:creationId xmlns:p14="http://schemas.microsoft.com/office/powerpoint/2010/main" val="3491020922"/>
      </p:ext>
    </p:extLst>
  </p:cSld>
  <p:clrMapOvr>
    <a:masterClrMapping/>
  </p:clrMapOvr>
  <p:transition spd="slow">
    <p:fade/>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0" y="26027"/>
            <a:ext cx="12192000" cy="6740307"/>
          </a:xfrm>
          <a:prstGeom prst="rect">
            <a:avLst/>
          </a:prstGeom>
        </p:spPr>
        <p:txBody>
          <a:bodyPr wrap="square">
            <a:spAutoFit/>
          </a:bodyPr>
          <a:lstStyle/>
          <a:p>
            <a:pPr marL="457200" lvl="0" indent="-457200" algn="just">
              <a:lnSpc>
                <a:spcPct val="150000"/>
              </a:lnSpc>
              <a:buFont typeface="Wingdings" panose="05000000000000000000" pitchFamily="2" charset="2"/>
              <a:buChar char="Ø"/>
            </a:pPr>
            <a:r>
              <a:rPr lang="fr-FR" sz="3200" b="1" i="1" dirty="0" smtClean="0"/>
              <a:t>b7 </a:t>
            </a:r>
            <a:r>
              <a:rPr lang="fr-FR" sz="3200" b="1" i="1" dirty="0"/>
              <a:t>: SPEN :</a:t>
            </a:r>
            <a:r>
              <a:rPr lang="fr-FR" sz="3200" dirty="0"/>
              <a:t> Serial Port </a:t>
            </a:r>
            <a:r>
              <a:rPr lang="fr-FR" sz="3200" dirty="0" err="1"/>
              <a:t>ENable</a:t>
            </a:r>
            <a:r>
              <a:rPr lang="fr-FR" sz="3200" dirty="0"/>
              <a:t> bit. Il met le module USART en service (=1), permettant son </a:t>
            </a:r>
            <a:r>
              <a:rPr lang="fr-FR" sz="3200" dirty="0" smtClean="0"/>
              <a:t>utilisation.</a:t>
            </a:r>
          </a:p>
          <a:p>
            <a:pPr marL="457200" lvl="0" indent="-457200" algn="just">
              <a:lnSpc>
                <a:spcPct val="150000"/>
              </a:lnSpc>
              <a:buFont typeface="Wingdings" panose="05000000000000000000" pitchFamily="2" charset="2"/>
              <a:buChar char="Ø"/>
            </a:pPr>
            <a:r>
              <a:rPr lang="en-US" sz="3200" b="1" i="1" dirty="0" smtClean="0"/>
              <a:t>b6 </a:t>
            </a:r>
            <a:r>
              <a:rPr lang="en-US" sz="3200" b="1" i="1" dirty="0"/>
              <a:t>: RX9 :</a:t>
            </a:r>
            <a:r>
              <a:rPr lang="en-US" sz="3200" dirty="0"/>
              <a:t> RECEIVE 9 bits enable bit (1 = 9 bits, 0 = 8 bits</a:t>
            </a:r>
            <a:r>
              <a:rPr lang="en-US" sz="3200" dirty="0" smtClean="0"/>
              <a:t>).</a:t>
            </a:r>
          </a:p>
          <a:p>
            <a:pPr marL="457200" lvl="0" indent="-457200" algn="just">
              <a:lnSpc>
                <a:spcPct val="150000"/>
              </a:lnSpc>
              <a:buFont typeface="Wingdings" panose="05000000000000000000" pitchFamily="2" charset="2"/>
              <a:buChar char="Ø"/>
            </a:pPr>
            <a:r>
              <a:rPr lang="en-US" sz="3200" b="1" i="1" dirty="0" smtClean="0"/>
              <a:t>b5 </a:t>
            </a:r>
            <a:r>
              <a:rPr lang="en-US" sz="3200" b="1" i="1" dirty="0"/>
              <a:t>: SREN :</a:t>
            </a:r>
            <a:r>
              <a:rPr lang="en-US" sz="3200" dirty="0"/>
              <a:t> Single Receive </a:t>
            </a:r>
            <a:r>
              <a:rPr lang="en-US" sz="3200" dirty="0" err="1"/>
              <a:t>ENAble</a:t>
            </a:r>
            <a:r>
              <a:rPr lang="en-US" sz="3200" dirty="0"/>
              <a:t> bit. </a:t>
            </a:r>
            <a:r>
              <a:rPr lang="fr-FR" sz="3200" dirty="0"/>
              <a:t>Il lance la réception d’un seul octet (=1</a:t>
            </a:r>
            <a:r>
              <a:rPr lang="fr-FR" sz="3200" dirty="0" smtClean="0"/>
              <a:t>). Il </a:t>
            </a:r>
            <a:r>
              <a:rPr lang="fr-FR" sz="3200" dirty="0"/>
              <a:t>n’est utilisé qu’en mode synchrone </a:t>
            </a:r>
            <a:r>
              <a:rPr lang="fr-FR" sz="3200" dirty="0" smtClean="0"/>
              <a:t>maître.</a:t>
            </a:r>
          </a:p>
          <a:p>
            <a:pPr marL="457200" lvl="0" indent="-457200" algn="just">
              <a:lnSpc>
                <a:spcPct val="150000"/>
              </a:lnSpc>
              <a:buFont typeface="Wingdings" panose="05000000000000000000" pitchFamily="2" charset="2"/>
              <a:buChar char="Ø"/>
            </a:pPr>
            <a:r>
              <a:rPr lang="en-US" sz="3200" b="1" i="1" dirty="0" smtClean="0"/>
              <a:t>b4 </a:t>
            </a:r>
            <a:r>
              <a:rPr lang="en-US" sz="3200" b="1" i="1" dirty="0"/>
              <a:t>: CREN :</a:t>
            </a:r>
            <a:r>
              <a:rPr lang="en-US" sz="3200" dirty="0"/>
              <a:t> Continuous Receive </a:t>
            </a:r>
            <a:r>
              <a:rPr lang="en-US" sz="3200" dirty="0" err="1"/>
              <a:t>ENable</a:t>
            </a:r>
            <a:r>
              <a:rPr lang="en-US" sz="3200" dirty="0"/>
              <a:t> bit. </a:t>
            </a:r>
            <a:r>
              <a:rPr lang="fr-FR" sz="3200" dirty="0"/>
              <a:t>Il lance la réception continue </a:t>
            </a:r>
            <a:r>
              <a:rPr lang="fr-FR" sz="3200" dirty="0" smtClean="0"/>
              <a:t>(=1</a:t>
            </a:r>
            <a:r>
              <a:rPr lang="fr-FR" sz="3200" dirty="0"/>
              <a:t>). Les octets seront reçus sans interruption jusqu’à ce que ce bit soit effacé par </a:t>
            </a:r>
            <a:r>
              <a:rPr lang="fr-FR" sz="3200" dirty="0" smtClean="0"/>
              <a:t>logiciel.</a:t>
            </a:r>
            <a:endParaRPr lang="fr-FR" sz="3200" dirty="0"/>
          </a:p>
        </p:txBody>
      </p:sp>
    </p:spTree>
    <p:extLst>
      <p:ext uri="{BB962C8B-B14F-4D97-AF65-F5344CB8AC3E}">
        <p14:creationId xmlns:p14="http://schemas.microsoft.com/office/powerpoint/2010/main" val="1029096666"/>
      </p:ext>
    </p:extLst>
  </p:cSld>
  <p:clrMapOvr>
    <a:masterClrMapping/>
  </p:clrMapOvr>
  <p:transition spd="slow">
    <p:fade/>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0" y="26027"/>
            <a:ext cx="12192000" cy="6740307"/>
          </a:xfrm>
          <a:prstGeom prst="rect">
            <a:avLst/>
          </a:prstGeom>
        </p:spPr>
        <p:txBody>
          <a:bodyPr wrap="square">
            <a:spAutoFit/>
          </a:bodyPr>
          <a:lstStyle/>
          <a:p>
            <a:pPr marL="457200" lvl="0" indent="-457200" algn="just">
              <a:lnSpc>
                <a:spcPct val="150000"/>
              </a:lnSpc>
              <a:buFont typeface="Wingdings" panose="05000000000000000000" pitchFamily="2" charset="2"/>
              <a:buChar char="Ø"/>
            </a:pPr>
            <a:r>
              <a:rPr lang="en-US" sz="3200" b="1" i="1" dirty="0" smtClean="0"/>
              <a:t>b3 : ADDEN :</a:t>
            </a:r>
            <a:r>
              <a:rPr lang="en-US" sz="3200" dirty="0" smtClean="0"/>
              <a:t> </a:t>
            </a:r>
            <a:r>
              <a:rPr lang="en-US" sz="3200" dirty="0" err="1" smtClean="0"/>
              <a:t>ADDress</a:t>
            </a:r>
            <a:r>
              <a:rPr lang="en-US" sz="3200" dirty="0" smtClean="0"/>
              <a:t> detect </a:t>
            </a:r>
            <a:r>
              <a:rPr lang="en-US" sz="3200" dirty="0" err="1" smtClean="0"/>
              <a:t>ENable</a:t>
            </a:r>
            <a:r>
              <a:rPr lang="en-US" sz="3200" dirty="0" smtClean="0"/>
              <a:t> bit. </a:t>
            </a:r>
            <a:r>
              <a:rPr lang="fr-FR" sz="3200" dirty="0" smtClean="0"/>
              <a:t>Il autorise la </a:t>
            </a:r>
            <a:r>
              <a:rPr lang="fr-FR" sz="3200" dirty="0" err="1" smtClean="0"/>
              <a:t>detection</a:t>
            </a:r>
            <a:r>
              <a:rPr lang="fr-FR" sz="3200" dirty="0" smtClean="0"/>
              <a:t> d’adresse (=1).</a:t>
            </a:r>
          </a:p>
          <a:p>
            <a:pPr marL="457200" lvl="0" indent="-457200" algn="just">
              <a:lnSpc>
                <a:spcPct val="150000"/>
              </a:lnSpc>
              <a:buFont typeface="Wingdings" panose="05000000000000000000" pitchFamily="2" charset="2"/>
              <a:buChar char="Ø"/>
            </a:pPr>
            <a:r>
              <a:rPr lang="fr-FR" sz="3200" b="1" i="1" dirty="0" smtClean="0"/>
              <a:t>b2 </a:t>
            </a:r>
            <a:r>
              <a:rPr lang="fr-FR" sz="3200" b="1" i="1" dirty="0"/>
              <a:t>: FERR :</a:t>
            </a:r>
            <a:r>
              <a:rPr lang="fr-FR" sz="3200" dirty="0"/>
              <a:t> Frame </a:t>
            </a:r>
            <a:r>
              <a:rPr lang="fr-FR" sz="3200" dirty="0" err="1"/>
              <a:t>ERRor</a:t>
            </a:r>
            <a:r>
              <a:rPr lang="fr-FR" sz="3200" dirty="0"/>
              <a:t>. Il indique une erreur de trame (=1). Ceci se produit lorsqu’au moment où devrait apparaître le stop-bit en mode lecture, l’USART voit que la ligne de réception est à «0». Ce bit est chargé de la même façon que le bit RX9D. Autrement dit, ce n’est pas un flag à effacer, c’est un bit qui est lié à la donnée qu’on vient de lire</a:t>
            </a:r>
            <a:r>
              <a:rPr lang="fr-FR" sz="3200" dirty="0" smtClean="0"/>
              <a:t>.</a:t>
            </a:r>
            <a:endParaRPr lang="fr-FR" sz="3200" dirty="0"/>
          </a:p>
        </p:txBody>
      </p:sp>
    </p:spTree>
    <p:extLst>
      <p:ext uri="{BB962C8B-B14F-4D97-AF65-F5344CB8AC3E}">
        <p14:creationId xmlns:p14="http://schemas.microsoft.com/office/powerpoint/2010/main" val="1911843090"/>
      </p:ext>
    </p:extLst>
  </p:cSld>
  <p:clrMapOvr>
    <a:masterClrMapping/>
  </p:clrMapOvr>
  <p:transition spd="slow">
    <p:fade/>
  </p:transition>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0" y="26027"/>
            <a:ext cx="12192000" cy="6740307"/>
          </a:xfrm>
          <a:prstGeom prst="rect">
            <a:avLst/>
          </a:prstGeom>
        </p:spPr>
        <p:txBody>
          <a:bodyPr wrap="square">
            <a:spAutoFit/>
          </a:bodyPr>
          <a:lstStyle/>
          <a:p>
            <a:pPr lvl="1" algn="just">
              <a:lnSpc>
                <a:spcPct val="150000"/>
              </a:lnSpc>
            </a:pPr>
            <a:r>
              <a:rPr lang="fr-FR" sz="3200" dirty="0" smtClean="0"/>
              <a:t>On </a:t>
            </a:r>
            <a:r>
              <a:rPr lang="fr-FR" sz="3200" dirty="0"/>
              <a:t>doit donc lire ce bit, tout comme RX9D, avant de lire RCREG. Une fois ce dernier lu, le nouveau FERR écrase l’ancien. Le bit FERR est vu comme s’il était le 10ème bit du mot reçu. Il n’est utilisé seulement qu’en mode asynchrone 9 bits.</a:t>
            </a:r>
          </a:p>
          <a:p>
            <a:pPr marL="457200" lvl="0" indent="-457200" algn="just">
              <a:lnSpc>
                <a:spcPct val="150000"/>
              </a:lnSpc>
              <a:buFont typeface="Wingdings" panose="05000000000000000000" pitchFamily="2" charset="2"/>
              <a:buChar char="Ø"/>
            </a:pPr>
            <a:r>
              <a:rPr lang="en-US" sz="3200" b="1" i="1" dirty="0"/>
              <a:t>b1 : OERR :</a:t>
            </a:r>
            <a:r>
              <a:rPr lang="en-US" sz="3200" dirty="0"/>
              <a:t> Overflow </a:t>
            </a:r>
            <a:r>
              <a:rPr lang="en-US" sz="3200" dirty="0" err="1"/>
              <a:t>ERRor</a:t>
            </a:r>
            <a:r>
              <a:rPr lang="en-US" sz="3200" dirty="0"/>
              <a:t> bit. </a:t>
            </a:r>
            <a:r>
              <a:rPr lang="fr-FR" sz="3200" dirty="0"/>
              <a:t>Il indique une erreur de type </a:t>
            </a:r>
            <a:r>
              <a:rPr lang="fr-FR" sz="3200" dirty="0" err="1"/>
              <a:t>overflow</a:t>
            </a:r>
            <a:r>
              <a:rPr lang="fr-FR" sz="3200" dirty="0"/>
              <a:t> (=1). Ce type d’erreur survient si les octets précédemment reçus n’ont pas étés traités de façon assez rapide</a:t>
            </a:r>
            <a:r>
              <a:rPr lang="fr-FR" sz="3200" dirty="0" smtClean="0"/>
              <a:t>.</a:t>
            </a:r>
            <a:endParaRPr lang="fr-FR" sz="3200" dirty="0"/>
          </a:p>
        </p:txBody>
      </p:sp>
    </p:spTree>
    <p:extLst>
      <p:ext uri="{BB962C8B-B14F-4D97-AF65-F5344CB8AC3E}">
        <p14:creationId xmlns:p14="http://schemas.microsoft.com/office/powerpoint/2010/main" val="983659440"/>
      </p:ext>
    </p:extLst>
  </p:cSld>
  <p:clrMapOvr>
    <a:masterClrMapping/>
  </p:clrMapOvr>
  <p:transition spd="slow">
    <p:fade/>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0" y="26027"/>
            <a:ext cx="12192000" cy="6001643"/>
          </a:xfrm>
          <a:prstGeom prst="rect">
            <a:avLst/>
          </a:prstGeom>
        </p:spPr>
        <p:txBody>
          <a:bodyPr wrap="square">
            <a:spAutoFit/>
          </a:bodyPr>
          <a:lstStyle/>
          <a:p>
            <a:pPr marL="457200" lvl="0" indent="-457200" algn="just">
              <a:lnSpc>
                <a:spcPct val="150000"/>
              </a:lnSpc>
              <a:buFont typeface="Wingdings" panose="05000000000000000000" pitchFamily="2" charset="2"/>
              <a:buChar char="Ø"/>
            </a:pPr>
            <a:r>
              <a:rPr lang="en-US" sz="3200" b="1" i="1" dirty="0" smtClean="0"/>
              <a:t>b0 </a:t>
            </a:r>
            <a:r>
              <a:rPr lang="en-US" sz="3200" b="1" i="1" dirty="0"/>
              <a:t>: RX9D :</a:t>
            </a:r>
            <a:r>
              <a:rPr lang="en-US" sz="3200" dirty="0"/>
              <a:t> RECEIVE 9th Data bit. </a:t>
            </a:r>
            <a:r>
              <a:rPr lang="fr-FR" sz="3200" dirty="0"/>
              <a:t>Il contient le 9ème bit de la donnée reçue (bit RX9 étant activé préalablement).</a:t>
            </a:r>
          </a:p>
          <a:p>
            <a:pPr algn="just">
              <a:lnSpc>
                <a:spcPct val="150000"/>
              </a:lnSpc>
            </a:pPr>
            <a:r>
              <a:rPr lang="fr-FR" sz="3200" b="1" dirty="0"/>
              <a:t>V.3.6.3. Le registre SPBRG.</a:t>
            </a:r>
            <a:endParaRPr lang="fr-FR" sz="3200" dirty="0"/>
          </a:p>
          <a:p>
            <a:pPr algn="just">
              <a:lnSpc>
                <a:spcPct val="150000"/>
              </a:lnSpc>
            </a:pPr>
            <a:r>
              <a:rPr lang="fr-FR" sz="3200" dirty="0"/>
              <a:t>Ce registre « Serial Port Baud Rate </a:t>
            </a:r>
            <a:r>
              <a:rPr lang="fr-FR" sz="3200" dirty="0" err="1"/>
              <a:t>Generator</a:t>
            </a:r>
            <a:r>
              <a:rPr lang="fr-FR" sz="3200" dirty="0"/>
              <a:t> » permet de définir la fréquence de l’horloge utilisée pour la transmission, et donc de fixer son débit</a:t>
            </a:r>
            <a:r>
              <a:rPr lang="fr-FR" sz="3200" dirty="0" smtClean="0"/>
              <a:t>.</a:t>
            </a:r>
            <a:endParaRPr lang="fr-FR" sz="3200" dirty="0"/>
          </a:p>
          <a:p>
            <a:pPr algn="just">
              <a:lnSpc>
                <a:spcPct val="150000"/>
              </a:lnSpc>
            </a:pPr>
            <a:r>
              <a:rPr lang="fr-FR" sz="3200" dirty="0"/>
              <a:t>Le BRG permet de fixer le taux de transfert selon les formules données dans les tableaux ci-dessous</a:t>
            </a:r>
            <a:r>
              <a:rPr lang="fr-FR" sz="3200" dirty="0" smtClean="0"/>
              <a:t>.</a:t>
            </a:r>
            <a:endParaRPr lang="fr-FR" sz="3200" dirty="0"/>
          </a:p>
        </p:txBody>
      </p:sp>
    </p:spTree>
    <p:extLst>
      <p:ext uri="{BB962C8B-B14F-4D97-AF65-F5344CB8AC3E}">
        <p14:creationId xmlns:p14="http://schemas.microsoft.com/office/powerpoint/2010/main" val="781066013"/>
      </p:ext>
    </p:extLst>
  </p:cSld>
  <p:clrMapOvr>
    <a:masterClrMapping/>
  </p:clrMapOvr>
  <p:transition spd="slow">
    <p:fade/>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6" name="Image 5"/>
          <p:cNvPicPr/>
          <p:nvPr/>
        </p:nvPicPr>
        <p:blipFill rotWithShape="1">
          <a:blip r:embed="rId2">
            <a:extLst>
              <a:ext uri="{28A0092B-C50C-407E-A947-70E740481C1C}">
                <a14:useLocalDpi xmlns:a14="http://schemas.microsoft.com/office/drawing/2010/main" val="0"/>
              </a:ext>
            </a:extLst>
          </a:blip>
          <a:srcRect l="18845" t="22223" r="14070" b="57082"/>
          <a:stretch/>
        </p:blipFill>
        <p:spPr bwMode="auto">
          <a:xfrm>
            <a:off x="119336" y="170660"/>
            <a:ext cx="11809312" cy="2034203"/>
          </a:xfrm>
          <a:prstGeom prst="rect">
            <a:avLst/>
          </a:prstGeom>
          <a:ln>
            <a:noFill/>
          </a:ln>
          <a:extLst>
            <a:ext uri="{53640926-AAD7-44D8-BBD7-CCE9431645EC}">
              <a14:shadowObscured xmlns:a14="http://schemas.microsoft.com/office/drawing/2010/main"/>
            </a:ext>
          </a:extLst>
        </p:spPr>
      </p:pic>
      <p:sp>
        <p:nvSpPr>
          <p:cNvPr id="8" name="Rectangle 7"/>
          <p:cNvSpPr/>
          <p:nvPr/>
        </p:nvSpPr>
        <p:spPr>
          <a:xfrm>
            <a:off x="0" y="2440525"/>
            <a:ext cx="12192000" cy="3963201"/>
          </a:xfrm>
          <a:prstGeom prst="rect">
            <a:avLst/>
          </a:prstGeom>
        </p:spPr>
        <p:txBody>
          <a:bodyPr wrap="square">
            <a:spAutoFit/>
          </a:bodyPr>
          <a:lstStyle/>
          <a:p>
            <a:pPr algn="just">
              <a:lnSpc>
                <a:spcPct val="150000"/>
              </a:lnSpc>
              <a:spcAft>
                <a:spcPts val="1000"/>
              </a:spcAft>
            </a:pPr>
            <a:r>
              <a:rPr lang="fr-FR" sz="3200" b="1" dirty="0">
                <a:latin typeface="Times New Roman" panose="02020603050405020304" pitchFamily="18" charset="0"/>
                <a:ea typeface="Calibri" panose="020F0502020204030204" pitchFamily="34" charset="0"/>
                <a:cs typeface="Times New Roman" panose="02020603050405020304" pitchFamily="18" charset="0"/>
              </a:rPr>
              <a:t>V.3.6.2. Le module USART en mode asynchrone.</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fr-FR" sz="3200" dirty="0">
                <a:latin typeface="TimesNewRoman"/>
                <a:ea typeface="Calibri" panose="020F0502020204030204" pitchFamily="34" charset="0"/>
                <a:cs typeface="TimesNewRoman"/>
              </a:rPr>
              <a:t>Une liaison série asynchrone est une liaison qui n’utilise pas de signal d’horloge destinée à indiquer le début et la fin de chaque bit envoyé.</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fr-FR" sz="3200" dirty="0">
                <a:latin typeface="Times New Roman" panose="02020603050405020304" pitchFamily="18" charset="0"/>
                <a:ea typeface="Calibri" panose="020F0502020204030204" pitchFamily="34" charset="0"/>
                <a:cs typeface="Times New Roman" panose="02020603050405020304" pitchFamily="18" charset="0"/>
              </a:rPr>
              <a:t>Le schéma de principe est donné à la figure ci-dessous.</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2065622"/>
      </p:ext>
    </p:extLst>
  </p:cSld>
  <p:clrMapOvr>
    <a:masterClrMapping/>
  </p:clrMapOvr>
  <p:transition spd="slow">
    <p:fade/>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6" name="Image 5"/>
          <p:cNvPicPr/>
          <p:nvPr/>
        </p:nvPicPr>
        <p:blipFill>
          <a:blip r:embed="rId2">
            <a:extLst>
              <a:ext uri="{28A0092B-C50C-407E-A947-70E740481C1C}">
                <a14:useLocalDpi xmlns:a14="http://schemas.microsoft.com/office/drawing/2010/main" val="0"/>
              </a:ext>
            </a:extLst>
          </a:blip>
          <a:srcRect/>
          <a:stretch>
            <a:fillRect/>
          </a:stretch>
        </p:blipFill>
        <p:spPr bwMode="auto">
          <a:xfrm>
            <a:off x="2855640" y="184666"/>
            <a:ext cx="6408712" cy="6052646"/>
          </a:xfrm>
          <a:prstGeom prst="rect">
            <a:avLst/>
          </a:prstGeom>
          <a:noFill/>
          <a:ln>
            <a:noFill/>
          </a:ln>
        </p:spPr>
      </p:pic>
    </p:spTree>
    <p:extLst>
      <p:ext uri="{BB962C8B-B14F-4D97-AF65-F5344CB8AC3E}">
        <p14:creationId xmlns:p14="http://schemas.microsoft.com/office/powerpoint/2010/main" val="623832345"/>
      </p:ext>
    </p:extLst>
  </p:cSld>
  <p:clrMapOvr>
    <a:masterClrMapping/>
  </p:clrMapOvr>
  <p:transition spd="slow">
    <p:fade/>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0" y="0"/>
            <a:ext cx="12192000" cy="4652556"/>
          </a:xfrm>
          <a:prstGeom prst="rect">
            <a:avLst/>
          </a:prstGeom>
        </p:spPr>
        <p:txBody>
          <a:bodyPr wrap="square">
            <a:spAutoFit/>
          </a:bodyPr>
          <a:lstStyle/>
          <a:p>
            <a:pPr algn="just">
              <a:lnSpc>
                <a:spcPct val="150000"/>
              </a:lnSpc>
              <a:spcAft>
                <a:spcPts val="1000"/>
              </a:spcAft>
            </a:pPr>
            <a:r>
              <a:rPr lang="fr-FR" sz="3200" dirty="0">
                <a:latin typeface="TimesNewRoman"/>
                <a:ea typeface="Calibri" panose="020F0502020204030204" pitchFamily="34" charset="0"/>
                <a:cs typeface="TimesNewRoman"/>
              </a:rPr>
              <a:t>Ainsi, pour recevoir correctement les bits envoyés, il faut convenir d’un protocole de communication. Ce dernier doit comprendre les informations suivantes :</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fr-FR" sz="3200" dirty="0">
                <a:latin typeface="TimesNewRoman"/>
                <a:ea typeface="Calibri" panose="020F0502020204030204" pitchFamily="34" charset="0"/>
                <a:cs typeface="TimesNewRoman"/>
              </a:rPr>
              <a:t>La vitesse de transmission en bauds ;</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Wingdings" panose="05000000000000000000" pitchFamily="2" charset="2"/>
              <a:buChar char=""/>
            </a:pPr>
            <a:r>
              <a:rPr lang="fr-FR" sz="3200" dirty="0">
                <a:latin typeface="TimesNewRoman"/>
                <a:ea typeface="Calibri" panose="020F0502020204030204" pitchFamily="34" charset="0"/>
                <a:cs typeface="TimesNewRoman"/>
              </a:rPr>
              <a:t>Le format de l’information, c’est à dire le nombre de </a:t>
            </a:r>
            <a:r>
              <a:rPr lang="fr-FR" sz="3200" dirty="0" err="1">
                <a:latin typeface="TimesNewRoman"/>
                <a:ea typeface="Calibri" panose="020F0502020204030204" pitchFamily="34" charset="0"/>
                <a:cs typeface="TimesNewRoman"/>
              </a:rPr>
              <a:t>start</a:t>
            </a:r>
            <a:r>
              <a:rPr lang="fr-FR" sz="3200" dirty="0">
                <a:latin typeface="TimesNewRoman"/>
                <a:ea typeface="Calibri" panose="020F0502020204030204" pitchFamily="34" charset="0"/>
                <a:cs typeface="TimesNewRoman"/>
              </a:rPr>
              <a:t>-bits, de stop-bits, de bits de données et le type de parité</a:t>
            </a:r>
            <a:r>
              <a:rPr lang="fr-FR" sz="3200" dirty="0" smtClean="0">
                <a:latin typeface="TimesNewRoman"/>
                <a:ea typeface="Calibri" panose="020F0502020204030204" pitchFamily="34" charset="0"/>
                <a:cs typeface="TimesNewRoman"/>
              </a:rPr>
              <a:t>.</a:t>
            </a:r>
            <a:endParaRPr lang="fr-FR"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1620477"/>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499561" y="2527"/>
            <a:ext cx="9144000" cy="584775"/>
          </a:xfrm>
          <a:prstGeom prst="rect">
            <a:avLst/>
          </a:prstGeom>
          <a:noFill/>
        </p:spPr>
        <p:txBody>
          <a:bodyPr wrap="square" rtlCol="0">
            <a:spAutoFit/>
          </a:bodyPr>
          <a:lstStyle/>
          <a:p>
            <a:pPr lvl="1" algn="just"/>
            <a:r>
              <a:rPr lang="fr-FR" sz="3200" dirty="0">
                <a:latin typeface="Aharoni" pitchFamily="2" charset="-79"/>
                <a:cs typeface="Aharoni" pitchFamily="2" charset="-79"/>
              </a:rPr>
              <a:t>A </a:t>
            </a:r>
            <a:r>
              <a:rPr lang="fr-FR" sz="3200" dirty="0">
                <a:solidFill>
                  <a:srgbClr val="00B050"/>
                </a:solidFill>
                <a:latin typeface="Aharoni" pitchFamily="2" charset="-79"/>
                <a:cs typeface="Aharoni" pitchFamily="2" charset="-79"/>
              </a:rPr>
              <a:t>L’INDUSTRIE</a:t>
            </a:r>
            <a:r>
              <a:rPr lang="fr-FR" sz="3200" dirty="0">
                <a:latin typeface="Aharoni" pitchFamily="2" charset="-79"/>
                <a:cs typeface="Aharoni" pitchFamily="2" charset="-79"/>
              </a:rPr>
              <a:t>!</a:t>
            </a:r>
          </a:p>
        </p:txBody>
      </p:sp>
      <p:pic>
        <p:nvPicPr>
          <p:cNvPr id="3075" name="Picture 3" descr="C:\Users\toshiba\Desktop\Mazoughou doc\image_cours_CIP\api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8208" y="22352"/>
            <a:ext cx="4032448" cy="288032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toshiba\Desktop\Mazoughou doc\image_cours_CIP\api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76" y="3721968"/>
            <a:ext cx="5492159" cy="274608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toshiba\Desktop\Mazoughou doc\image_cours_CIP\api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1560" y="3068960"/>
            <a:ext cx="3048775" cy="369140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toshiba\Desktop\Mazoughou doc\image_cours_CIP\api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4" y="587302"/>
            <a:ext cx="3297333" cy="219422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toshiba\Desktop\Mazoughou doc\image_cours_CIP\images (2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1990" y="587302"/>
            <a:ext cx="4162633" cy="1761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59474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0" y="0"/>
            <a:ext cx="12192000" cy="6740307"/>
          </a:xfrm>
          <a:prstGeom prst="rect">
            <a:avLst/>
          </a:prstGeom>
        </p:spPr>
        <p:txBody>
          <a:bodyPr wrap="square">
            <a:spAutoFit/>
          </a:bodyPr>
          <a:lstStyle/>
          <a:p>
            <a:pPr marL="342900" lvl="0" indent="-342900" algn="just">
              <a:lnSpc>
                <a:spcPct val="150000"/>
              </a:lnSpc>
              <a:spcAft>
                <a:spcPts val="0"/>
              </a:spcAft>
              <a:buFont typeface="Wingdings" panose="05000000000000000000" pitchFamily="2" charset="2"/>
              <a:buChar char=""/>
            </a:pPr>
            <a:r>
              <a:rPr lang="fr-FR" sz="3200" b="1" dirty="0" smtClean="0">
                <a:latin typeface="TimesNewRoman,Bold"/>
                <a:ea typeface="Calibri" panose="020F0502020204030204" pitchFamily="34" charset="0"/>
                <a:cs typeface="TimesNewRoman,Bold"/>
              </a:rPr>
              <a:t>Le </a:t>
            </a:r>
            <a:r>
              <a:rPr lang="fr-FR" sz="3200" b="1" dirty="0" err="1">
                <a:latin typeface="TimesNewRoman,Bold"/>
                <a:ea typeface="Calibri" panose="020F0502020204030204" pitchFamily="34" charset="0"/>
                <a:cs typeface="TimesNewRoman,Bold"/>
              </a:rPr>
              <a:t>start</a:t>
            </a:r>
            <a:r>
              <a:rPr lang="fr-FR" sz="3200" b="1" dirty="0">
                <a:latin typeface="TimesNewRoman,Bold"/>
                <a:ea typeface="Calibri" panose="020F0502020204030204" pitchFamily="34" charset="0"/>
                <a:cs typeface="TimesNewRoman,Bold"/>
              </a:rPr>
              <a:t>-bit. </a:t>
            </a:r>
            <a:r>
              <a:rPr lang="fr-FR" sz="3200" dirty="0">
                <a:latin typeface="TimesNewRoman"/>
                <a:ea typeface="Calibri" panose="020F0502020204030204" pitchFamily="34" charset="0"/>
                <a:cs typeface="TimesNewRoman"/>
              </a:rPr>
              <a:t>Au repos, la ligne se trouve à l’état haut. L’émetteur fait alors passer la ligne à l’état bas : c’est le </a:t>
            </a:r>
            <a:r>
              <a:rPr lang="fr-FR" sz="3200" dirty="0" err="1">
                <a:latin typeface="TimesNewRoman"/>
                <a:ea typeface="Calibri" panose="020F0502020204030204" pitchFamily="34" charset="0"/>
                <a:cs typeface="TimesNewRoman"/>
              </a:rPr>
              <a:t>start</a:t>
            </a:r>
            <a:r>
              <a:rPr lang="fr-FR" sz="3200" dirty="0">
                <a:latin typeface="TimesNewRoman"/>
                <a:ea typeface="Calibri" panose="020F0502020204030204" pitchFamily="34" charset="0"/>
                <a:cs typeface="TimesNewRoman"/>
              </a:rPr>
              <a:t>-bit. C’est ce changement de niveau qui va permettre de détecter le début de la réception des bits en série. Les valeurs admissibles sont 1 ou 2 </a:t>
            </a:r>
            <a:r>
              <a:rPr lang="fr-FR" sz="3200" dirty="0" err="1">
                <a:latin typeface="TimesNewRoman"/>
                <a:ea typeface="Calibri" panose="020F0502020204030204" pitchFamily="34" charset="0"/>
                <a:cs typeface="TimesNewRoman"/>
              </a:rPr>
              <a:t>start</a:t>
            </a:r>
            <a:r>
              <a:rPr lang="fr-FR" sz="3200" dirty="0">
                <a:latin typeface="TimesNewRoman"/>
                <a:ea typeface="Calibri" panose="020F0502020204030204" pitchFamily="34" charset="0"/>
                <a:cs typeface="TimesNewRoman"/>
              </a:rPr>
              <a:t>-bit(s). La norme ISO7816 nécessite un </a:t>
            </a:r>
            <a:r>
              <a:rPr lang="fr-FR" sz="3200" dirty="0" err="1">
                <a:latin typeface="TimesNewRoman"/>
                <a:ea typeface="Calibri" panose="020F0502020204030204" pitchFamily="34" charset="0"/>
                <a:cs typeface="TimesNewRoman"/>
              </a:rPr>
              <a:t>startbit</a:t>
            </a:r>
            <a:r>
              <a:rPr lang="fr-FR" sz="3200" dirty="0">
                <a:latin typeface="TimesNewRoman"/>
                <a:ea typeface="Calibri" panose="020F0502020204030204" pitchFamily="34" charset="0"/>
                <a:cs typeface="TimesNewRoman"/>
              </a:rPr>
              <a:t>.</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fr-FR" sz="3200" b="1" dirty="0">
                <a:latin typeface="TimesNewRoman,Bold"/>
                <a:ea typeface="Calibri" panose="020F0502020204030204" pitchFamily="34" charset="0"/>
                <a:cs typeface="TimesNewRoman,Bold"/>
              </a:rPr>
              <a:t>Les bits de donnée. </a:t>
            </a:r>
            <a:r>
              <a:rPr lang="fr-FR" sz="3200" dirty="0">
                <a:latin typeface="TimesNewRoman"/>
                <a:ea typeface="Calibri" panose="020F0502020204030204" pitchFamily="34" charset="0"/>
                <a:cs typeface="TimesNewRoman"/>
              </a:rPr>
              <a:t>Après avoir reçu le </a:t>
            </a:r>
            <a:r>
              <a:rPr lang="fr-FR" sz="3200" dirty="0" err="1">
                <a:latin typeface="TimesNewRoman"/>
                <a:ea typeface="Calibri" panose="020F0502020204030204" pitchFamily="34" charset="0"/>
                <a:cs typeface="TimesNewRoman"/>
              </a:rPr>
              <a:t>start</a:t>
            </a:r>
            <a:r>
              <a:rPr lang="fr-FR" sz="3200" dirty="0">
                <a:latin typeface="TimesNewRoman"/>
                <a:ea typeface="Calibri" panose="020F0502020204030204" pitchFamily="34" charset="0"/>
                <a:cs typeface="TimesNewRoman"/>
              </a:rPr>
              <a:t>-bit, on trouve les bits de données, en commençant par le bit 0. Les normes usuelles utilisent 7 ou 8 bits de donnée</a:t>
            </a:r>
            <a:r>
              <a:rPr lang="fr-FR" sz="3200" dirty="0" smtClean="0">
                <a:latin typeface="TimesNewRoman"/>
                <a:ea typeface="Calibri" panose="020F0502020204030204" pitchFamily="34" charset="0"/>
                <a:cs typeface="TimesNewRoman"/>
              </a:rPr>
              <a:t>. </a:t>
            </a:r>
            <a:r>
              <a:rPr lang="fr-FR" sz="3200" dirty="0">
                <a:latin typeface="TimesNewRoman"/>
                <a:ea typeface="Calibri" panose="020F0502020204030204" pitchFamily="34" charset="0"/>
                <a:cs typeface="TimesNewRoman"/>
              </a:rPr>
              <a:t>Pour la norme ISO7816, nous aurons 8 bits de </a:t>
            </a:r>
            <a:r>
              <a:rPr lang="fr-FR" sz="3200" dirty="0" smtClean="0">
                <a:latin typeface="TimesNewRoman"/>
                <a:ea typeface="Calibri" panose="020F0502020204030204" pitchFamily="34" charset="0"/>
                <a:cs typeface="TimesNewRoman"/>
              </a:rPr>
              <a:t>donnée.</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0457501"/>
      </p:ext>
    </p:extLst>
  </p:cSld>
  <p:clrMapOvr>
    <a:masterClrMapping/>
  </p:clrMapOvr>
  <p:transition spd="slow">
    <p:fade/>
  </p:transition>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0" y="0"/>
            <a:ext cx="12192000" cy="6660798"/>
          </a:xfrm>
          <a:prstGeom prst="rect">
            <a:avLst/>
          </a:prstGeom>
        </p:spPr>
        <p:txBody>
          <a:bodyPr wrap="square">
            <a:spAutoFit/>
          </a:bodyPr>
          <a:lstStyle/>
          <a:p>
            <a:pPr marL="342900" lvl="0" indent="-342900" algn="just">
              <a:lnSpc>
                <a:spcPct val="150000"/>
              </a:lnSpc>
              <a:spcAft>
                <a:spcPts val="0"/>
              </a:spcAft>
              <a:buFont typeface="Wingdings" panose="05000000000000000000" pitchFamily="2" charset="2"/>
              <a:buChar char=""/>
            </a:pPr>
            <a:r>
              <a:rPr lang="fr-FR" sz="3200" b="1" dirty="0" smtClean="0">
                <a:latin typeface="TimesNewRoman,Bold"/>
                <a:ea typeface="Calibri" panose="020F0502020204030204" pitchFamily="34" charset="0"/>
                <a:cs typeface="TimesNewRoman,Bold"/>
              </a:rPr>
              <a:t>Le </a:t>
            </a:r>
            <a:r>
              <a:rPr lang="fr-FR" sz="3200" b="1" dirty="0">
                <a:latin typeface="TimesNewRoman,Bold"/>
                <a:ea typeface="Calibri" panose="020F0502020204030204" pitchFamily="34" charset="0"/>
                <a:cs typeface="TimesNewRoman,Bold"/>
              </a:rPr>
              <a:t>bit de parité. </a:t>
            </a:r>
            <a:r>
              <a:rPr lang="fr-FR" sz="3200" dirty="0">
                <a:latin typeface="TimesNewRoman"/>
                <a:ea typeface="Calibri" panose="020F0502020204030204" pitchFamily="34" charset="0"/>
                <a:cs typeface="TimesNewRoman"/>
              </a:rPr>
              <a:t>Le bit de parité est une vérification du bon déroulement du transfert. Lors de l’émission, on comptabilise chaque bit de donnée qui vaut 1. A la fin du comptage, on ajoute un bit à 1 ou à 0 de façon à obtenir un nombre de bits total impair ou pair. On dira qu’on utilise une parité paire si le nombre de bits à 1 dans les bits de données et le bit de parité est un nombre pair. De même, une parité impaire donnera un nombre impair de bits à 1. Notez que le bit de parité n’est pas indispensable dans une liaison série asynchrone</a:t>
            </a:r>
            <a:r>
              <a:rPr lang="fr-FR" sz="3200" dirty="0" smtClean="0">
                <a:latin typeface="TimesNewRoman"/>
                <a:ea typeface="Calibri" panose="020F0502020204030204" pitchFamily="34" charset="0"/>
                <a:cs typeface="TimesNewRoman"/>
              </a:rPr>
              <a:t>.</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3726756"/>
      </p:ext>
    </p:extLst>
  </p:cSld>
  <p:clrMapOvr>
    <a:masterClrMapping/>
  </p:clrMapOvr>
  <p:transition spd="slow">
    <p:fade/>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0" y="0"/>
            <a:ext cx="12192000" cy="6740307"/>
          </a:xfrm>
          <a:prstGeom prst="rect">
            <a:avLst/>
          </a:prstGeom>
        </p:spPr>
        <p:txBody>
          <a:bodyPr wrap="square">
            <a:spAutoFit/>
          </a:bodyPr>
          <a:lstStyle/>
          <a:p>
            <a:pPr lvl="1" algn="just">
              <a:lnSpc>
                <a:spcPct val="150000"/>
              </a:lnSpc>
            </a:pPr>
            <a:r>
              <a:rPr lang="fr-FR" sz="3200" dirty="0" smtClean="0">
                <a:latin typeface="TimesNewRoman"/>
                <a:ea typeface="Calibri" panose="020F0502020204030204" pitchFamily="34" charset="0"/>
                <a:cs typeface="TimesNewRoman"/>
              </a:rPr>
              <a:t>Nous </a:t>
            </a:r>
            <a:r>
              <a:rPr lang="fr-FR" sz="3200" dirty="0">
                <a:latin typeface="TimesNewRoman"/>
                <a:ea typeface="Calibri" panose="020F0502020204030204" pitchFamily="34" charset="0"/>
                <a:cs typeface="TimesNewRoman"/>
              </a:rPr>
              <a:t>avons donc 3 possibilités, à savoir pas de parité, parité paire, ou parité impaire. Dans le cas de la norme ISO7816, nous devrons utiliser une parité paire.</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fr-FR" sz="3200" b="1" dirty="0">
                <a:latin typeface="TimesNewRoman,Bold"/>
                <a:ea typeface="Calibri" panose="020F0502020204030204" pitchFamily="34" charset="0"/>
                <a:cs typeface="TimesNewRoman,Bold"/>
              </a:rPr>
              <a:t>Le stop-bit. </a:t>
            </a:r>
            <a:r>
              <a:rPr lang="fr-FR" sz="3200" dirty="0">
                <a:latin typeface="TimesNewRoman"/>
                <a:ea typeface="Calibri" panose="020F0502020204030204" pitchFamily="34" charset="0"/>
                <a:cs typeface="TimesNewRoman"/>
              </a:rPr>
              <a:t>Après la réception des bits précédents, il est impératif de remettre la ligne à l’état haut pour pouvoir détecter le </a:t>
            </a:r>
            <a:r>
              <a:rPr lang="fr-FR" sz="3200" dirty="0" err="1">
                <a:latin typeface="TimesNewRoman"/>
                <a:ea typeface="Calibri" panose="020F0502020204030204" pitchFamily="34" charset="0"/>
                <a:cs typeface="TimesNewRoman"/>
              </a:rPr>
              <a:t>start</a:t>
            </a:r>
            <a:r>
              <a:rPr lang="fr-FR" sz="3200" dirty="0">
                <a:latin typeface="TimesNewRoman"/>
                <a:ea typeface="Calibri" panose="020F0502020204030204" pitchFamily="34" charset="0"/>
                <a:cs typeface="TimesNewRoman"/>
              </a:rPr>
              <a:t>-bit de l’octet suivant. C’est le rôle du stop-bit. Les valeurs admissibles sont de 1 ou 2 stop-bits. Dans la norme ISO7816, nous utiliserons 2 stop-bits, c’est à dire tout simplement un stop-bit d’une durée équivalente à la durée de 2 bits</a:t>
            </a:r>
            <a:r>
              <a:rPr lang="fr-FR" sz="3200" dirty="0" smtClean="0">
                <a:latin typeface="TimesNewRoman"/>
                <a:ea typeface="Calibri" panose="020F0502020204030204" pitchFamily="34" charset="0"/>
                <a:cs typeface="TimesNewRoman"/>
              </a:rPr>
              <a:t>.</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3443265"/>
      </p:ext>
    </p:extLst>
  </p:cSld>
  <p:clrMapOvr>
    <a:masterClrMapping/>
  </p:clrMapOvr>
  <p:transition spd="slow">
    <p:fade/>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0" y="0"/>
            <a:ext cx="12192000" cy="6258123"/>
          </a:xfrm>
          <a:prstGeom prst="rect">
            <a:avLst/>
          </a:prstGeom>
        </p:spPr>
        <p:txBody>
          <a:bodyPr wrap="square">
            <a:spAutoFit/>
          </a:bodyPr>
          <a:lstStyle/>
          <a:p>
            <a:pPr marL="342900" lvl="0" indent="-342900" algn="just">
              <a:lnSpc>
                <a:spcPct val="150000"/>
              </a:lnSpc>
              <a:spcAft>
                <a:spcPts val="1000"/>
              </a:spcAft>
              <a:buFont typeface="Wingdings" panose="05000000000000000000" pitchFamily="2" charset="2"/>
              <a:buChar char=""/>
            </a:pPr>
            <a:r>
              <a:rPr lang="fr-FR" sz="3200" b="1" dirty="0" smtClean="0">
                <a:latin typeface="TimesNewRoman,Bold"/>
                <a:ea typeface="Calibri" panose="020F0502020204030204" pitchFamily="34" charset="0"/>
                <a:cs typeface="TimesNewRoman,Bold"/>
              </a:rPr>
              <a:t>Vitesse </a:t>
            </a:r>
            <a:r>
              <a:rPr lang="fr-FR" sz="3200" b="1" dirty="0">
                <a:latin typeface="TimesNewRoman,Bold"/>
                <a:ea typeface="Calibri" panose="020F0502020204030204" pitchFamily="34" charset="0"/>
                <a:cs typeface="TimesNewRoman,Bold"/>
              </a:rPr>
              <a:t>et débit. </a:t>
            </a:r>
            <a:r>
              <a:rPr lang="fr-FR" sz="3200" dirty="0">
                <a:latin typeface="TimesNewRoman"/>
                <a:ea typeface="Calibri" panose="020F0502020204030204" pitchFamily="34" charset="0"/>
                <a:cs typeface="TimesNewRoman"/>
              </a:rPr>
              <a:t>La durée de chaque bit est une constante et dépend de la vitesse de transmission. Par exemple, pour une vitesse de 9600 bauds, c’est à dire 9600 bits par seconde, chaque bit durera 1s/9600 = 104,17 </a:t>
            </a:r>
            <a:r>
              <a:rPr lang="fr-FR" sz="3200" dirty="0" err="1">
                <a:latin typeface="TimesNewRoman"/>
                <a:ea typeface="Calibri" panose="020F0502020204030204" pitchFamily="34" charset="0"/>
                <a:cs typeface="TimesNewRoman"/>
              </a:rPr>
              <a:t>μS</a:t>
            </a:r>
            <a:r>
              <a:rPr lang="fr-FR" sz="3200" dirty="0">
                <a:latin typeface="TimesNewRoman"/>
                <a:ea typeface="Calibri" panose="020F0502020204030204" pitchFamily="34" charset="0"/>
                <a:cs typeface="TimesNewRoman"/>
              </a:rPr>
              <a:t>.</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fr-FR" sz="3200" dirty="0">
                <a:latin typeface="Times New Roman" panose="02020603050405020304" pitchFamily="18" charset="0"/>
                <a:ea typeface="Calibri" panose="020F0502020204030204" pitchFamily="34" charset="0"/>
                <a:cs typeface="Times New Roman" panose="02020603050405020304" pitchFamily="18" charset="0"/>
              </a:rPr>
              <a:t>N.B. Le LSB est le premier bit transmis ou reçu.</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fr-FR" sz="3200" dirty="0">
                <a:latin typeface="Times New Roman" panose="02020603050405020304" pitchFamily="18" charset="0"/>
                <a:ea typeface="Calibri" panose="020F0502020204030204" pitchFamily="34" charset="0"/>
                <a:cs typeface="Times New Roman" panose="02020603050405020304" pitchFamily="18" charset="0"/>
              </a:rPr>
              <a:t>Voici, pour illustrer tout ceci, l’émission d’une donnée codée sur 8 bits, avec parité paire et un stop-bit. Les lectures sont indiquées par les flèches inférieures :</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1758100"/>
      </p:ext>
    </p:extLst>
  </p:cSld>
  <p:clrMapOvr>
    <a:masterClrMapping/>
  </p:clrMapOvr>
  <p:transition spd="slow">
    <p:fade/>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6" name="Image 5"/>
          <p:cNvPicPr/>
          <p:nvPr/>
        </p:nvPicPr>
        <p:blipFill>
          <a:blip r:embed="rId2">
            <a:extLst>
              <a:ext uri="{28A0092B-C50C-407E-A947-70E740481C1C}">
                <a14:useLocalDpi xmlns:a14="http://schemas.microsoft.com/office/drawing/2010/main" val="0"/>
              </a:ext>
            </a:extLst>
          </a:blip>
          <a:srcRect/>
          <a:stretch>
            <a:fillRect/>
          </a:stretch>
        </p:blipFill>
        <p:spPr bwMode="auto">
          <a:xfrm>
            <a:off x="0" y="162087"/>
            <a:ext cx="12167032" cy="3199979"/>
          </a:xfrm>
          <a:prstGeom prst="rect">
            <a:avLst/>
          </a:prstGeom>
          <a:noFill/>
          <a:ln>
            <a:noFill/>
          </a:ln>
        </p:spPr>
      </p:pic>
      <p:sp>
        <p:nvSpPr>
          <p:cNvPr id="7" name="Rectangle 6"/>
          <p:cNvSpPr/>
          <p:nvPr/>
        </p:nvSpPr>
        <p:spPr>
          <a:xfrm>
            <a:off x="0" y="3501008"/>
            <a:ext cx="12167032" cy="2968057"/>
          </a:xfrm>
          <a:prstGeom prst="rect">
            <a:avLst/>
          </a:prstGeom>
        </p:spPr>
        <p:txBody>
          <a:bodyPr wrap="square">
            <a:spAutoFit/>
          </a:bodyPr>
          <a:lstStyle/>
          <a:p>
            <a:pPr algn="just">
              <a:lnSpc>
                <a:spcPct val="150000"/>
              </a:lnSpc>
              <a:spcAft>
                <a:spcPts val="1200"/>
              </a:spcAft>
            </a:pPr>
            <a:r>
              <a:rPr lang="fr-FR" sz="3200" dirty="0">
                <a:latin typeface="Times New Roman" panose="02020603050405020304" pitchFamily="18" charset="0"/>
                <a:ea typeface="Calibri" panose="020F0502020204030204" pitchFamily="34" charset="0"/>
              </a:rPr>
              <a:t>Le PIC16F628A permet, lui, de gérer 8 ou 9 bits de données, la parité doit être gérée manuellement et intégrée dans les bits de données. Un seul stop-bit est émis. Ceci nous donne : 1 Start-bit, 8 ou 9 bits de donnée, 1 stop-bit</a:t>
            </a:r>
            <a:r>
              <a:rPr lang="fr-FR" sz="3200" dirty="0" smtClean="0">
                <a:latin typeface="Times New Roman" panose="02020603050405020304" pitchFamily="18" charset="0"/>
                <a:ea typeface="Calibri" panose="020F0502020204030204" pitchFamily="34" charset="0"/>
              </a:rPr>
              <a:t>.</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9478739"/>
      </p:ext>
    </p:extLst>
  </p:cSld>
  <p:clrMapOvr>
    <a:masterClrMapping/>
  </p:clrMapOvr>
  <p:transition spd="slow">
    <p:fade/>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p:nvPr/>
        </p:nvSpPr>
        <p:spPr>
          <a:xfrm>
            <a:off x="5217" y="0"/>
            <a:ext cx="12167032" cy="1697901"/>
          </a:xfrm>
          <a:prstGeom prst="rect">
            <a:avLst/>
          </a:prstGeom>
        </p:spPr>
        <p:txBody>
          <a:bodyPr wrap="square">
            <a:spAutoFit/>
          </a:bodyPr>
          <a:lstStyle/>
          <a:p>
            <a:pPr algn="just">
              <a:lnSpc>
                <a:spcPct val="150000"/>
              </a:lnSpc>
              <a:spcAft>
                <a:spcPts val="1000"/>
              </a:spcAft>
            </a:pPr>
            <a:r>
              <a:rPr lang="fr-FR" sz="3200" b="1" dirty="0" smtClean="0">
                <a:latin typeface="Times New Roman" panose="02020603050405020304" pitchFamily="18" charset="0"/>
                <a:ea typeface="Calibri" panose="020F0502020204030204" pitchFamily="34" charset="0"/>
                <a:cs typeface="Times New Roman" panose="02020603050405020304" pitchFamily="18" charset="0"/>
              </a:rPr>
              <a:t>a</a:t>
            </a:r>
            <a:r>
              <a:rPr lang="fr-FR" sz="3200" b="1" dirty="0">
                <a:latin typeface="Times New Roman" panose="02020603050405020304" pitchFamily="18" charset="0"/>
                <a:ea typeface="Calibri" panose="020F0502020204030204" pitchFamily="34" charset="0"/>
                <a:cs typeface="Times New Roman" panose="02020603050405020304" pitchFamily="18" charset="0"/>
              </a:rPr>
              <a:t>) USART asynchrone en émission.</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fr-FR" sz="3200" dirty="0">
                <a:latin typeface="Times New Roman" panose="02020603050405020304" pitchFamily="18" charset="0"/>
                <a:ea typeface="Calibri" panose="020F0502020204030204" pitchFamily="34" charset="0"/>
                <a:cs typeface="Times New Roman" panose="02020603050405020304" pitchFamily="18" charset="0"/>
              </a:rPr>
              <a:t>Le schéma électrique correspondant est donné à la figure ci-dessous.</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 7"/>
          <p:cNvPicPr/>
          <p:nvPr/>
        </p:nvPicPr>
        <p:blipFill rotWithShape="1">
          <a:blip r:embed="rId2">
            <a:extLst>
              <a:ext uri="{28A0092B-C50C-407E-A947-70E740481C1C}">
                <a14:useLocalDpi xmlns:a14="http://schemas.microsoft.com/office/drawing/2010/main" val="0"/>
              </a:ext>
            </a:extLst>
          </a:blip>
          <a:srcRect l="12678" t="18262" r="13408" b="24085"/>
          <a:stretch/>
        </p:blipFill>
        <p:spPr bwMode="auto">
          <a:xfrm>
            <a:off x="166268" y="2276872"/>
            <a:ext cx="11844930" cy="41073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21564402"/>
      </p:ext>
    </p:extLst>
  </p:cSld>
  <p:clrMapOvr>
    <a:masterClrMapping/>
  </p:clrMapOvr>
  <p:transition spd="slow">
    <p:fade/>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p:nvPr/>
        </p:nvSpPr>
        <p:spPr>
          <a:xfrm>
            <a:off x="5217" y="0"/>
            <a:ext cx="12167032" cy="5907964"/>
          </a:xfrm>
          <a:prstGeom prst="rect">
            <a:avLst/>
          </a:prstGeom>
        </p:spPr>
        <p:txBody>
          <a:bodyPr wrap="square">
            <a:spAutoFit/>
          </a:bodyPr>
          <a:lstStyle/>
          <a:p>
            <a:pPr algn="just">
              <a:lnSpc>
                <a:spcPct val="150000"/>
              </a:lnSpc>
            </a:pPr>
            <a:r>
              <a:rPr lang="fr-FR" sz="3200" dirty="0"/>
              <a:t>Le registre TXREG est chargé par logiciel. Le registre TSR n’est pas chargé jusqu’à ce que le bit stop soit transmis par le chargement précédent. Dès que le bit stop est transmis, le registre TSR est chargé avec de nouvelles données à partir du registre TXREG. Une fois que TXREG transfert les données dans TSR, il devient vide et le bit TXIF est mise à 1. Ce bit ne peut pas être mis à 0 par logiciel. Il n’est mis à 0 que lorsque de nouvelles données sont introduites dans TXREG</a:t>
            </a:r>
            <a:r>
              <a:rPr lang="fr-FR" sz="3200" dirty="0" smtClean="0"/>
              <a:t>.</a:t>
            </a:r>
            <a:endParaRPr lang="fr-FR" sz="3200" dirty="0"/>
          </a:p>
        </p:txBody>
      </p:sp>
    </p:spTree>
    <p:extLst>
      <p:ext uri="{BB962C8B-B14F-4D97-AF65-F5344CB8AC3E}">
        <p14:creationId xmlns:p14="http://schemas.microsoft.com/office/powerpoint/2010/main" val="765978517"/>
      </p:ext>
    </p:extLst>
  </p:cSld>
  <p:clrMapOvr>
    <a:masterClrMapping/>
  </p:clrMapOvr>
  <p:transition spd="slow">
    <p:fade/>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p:nvPr/>
        </p:nvSpPr>
        <p:spPr>
          <a:xfrm>
            <a:off x="5217" y="0"/>
            <a:ext cx="12167032" cy="6001643"/>
          </a:xfrm>
          <a:prstGeom prst="rect">
            <a:avLst/>
          </a:prstGeom>
        </p:spPr>
        <p:txBody>
          <a:bodyPr wrap="square">
            <a:spAutoFit/>
          </a:bodyPr>
          <a:lstStyle/>
          <a:p>
            <a:pPr algn="just">
              <a:lnSpc>
                <a:spcPct val="150000"/>
              </a:lnSpc>
            </a:pPr>
            <a:r>
              <a:rPr lang="fr-FR" sz="3200" dirty="0" smtClean="0"/>
              <a:t>Les étapes suivantes sont à suivre pour effectuer une transmission asynchrone.</a:t>
            </a:r>
          </a:p>
          <a:p>
            <a:pPr marL="457200" lvl="0" indent="-457200" algn="just">
              <a:lnSpc>
                <a:spcPct val="150000"/>
              </a:lnSpc>
              <a:buFont typeface="Wingdings" panose="05000000000000000000" pitchFamily="2" charset="2"/>
              <a:buChar char="ü"/>
            </a:pPr>
            <a:r>
              <a:rPr lang="fr-FR" sz="3200" dirty="0" smtClean="0"/>
              <a:t>Configurer les broches RB1 et RB2 en entrée ;</a:t>
            </a:r>
          </a:p>
          <a:p>
            <a:pPr marL="457200" lvl="0" indent="-457200" algn="just">
              <a:lnSpc>
                <a:spcPct val="150000"/>
              </a:lnSpc>
              <a:buFont typeface="Wingdings" panose="05000000000000000000" pitchFamily="2" charset="2"/>
              <a:buChar char="ü"/>
            </a:pPr>
            <a:r>
              <a:rPr lang="fr-FR" sz="3200" dirty="0" smtClean="0"/>
              <a:t>Initialiser le registre SPBRG avec le débit approprié ;</a:t>
            </a:r>
          </a:p>
          <a:p>
            <a:pPr marL="457200" lvl="0" indent="-457200" algn="just">
              <a:lnSpc>
                <a:spcPct val="150000"/>
              </a:lnSpc>
              <a:buFont typeface="Wingdings" panose="05000000000000000000" pitchFamily="2" charset="2"/>
              <a:buChar char="ü"/>
            </a:pPr>
            <a:r>
              <a:rPr lang="fr-FR" sz="3200" dirty="0" smtClean="0"/>
              <a:t>Activer le port série asynchrone ;</a:t>
            </a:r>
          </a:p>
          <a:p>
            <a:pPr marL="457200" lvl="0" indent="-457200" algn="just">
              <a:lnSpc>
                <a:spcPct val="150000"/>
              </a:lnSpc>
              <a:buFont typeface="Wingdings" panose="05000000000000000000" pitchFamily="2" charset="2"/>
              <a:buChar char="ü"/>
            </a:pPr>
            <a:r>
              <a:rPr lang="fr-FR" sz="3200" dirty="0" smtClean="0"/>
              <a:t>Si une interruption est nécessaire, mettre TXIE à 1 ;</a:t>
            </a:r>
          </a:p>
          <a:p>
            <a:pPr marL="457200" lvl="0" indent="-457200" algn="just">
              <a:lnSpc>
                <a:spcPct val="150000"/>
              </a:lnSpc>
              <a:buFont typeface="Wingdings" panose="05000000000000000000" pitchFamily="2" charset="2"/>
              <a:buChar char="ü"/>
            </a:pPr>
            <a:r>
              <a:rPr lang="fr-FR" sz="3200" dirty="0" smtClean="0"/>
              <a:t>S’il s’agit d’une transmission à 9 bits, mettre TX9 à 1 ;</a:t>
            </a:r>
          </a:p>
          <a:p>
            <a:pPr marL="457200" lvl="0" indent="-457200" algn="just">
              <a:lnSpc>
                <a:spcPct val="150000"/>
              </a:lnSpc>
              <a:buFont typeface="Wingdings" panose="05000000000000000000" pitchFamily="2" charset="2"/>
              <a:buChar char="ü"/>
            </a:pPr>
            <a:r>
              <a:rPr lang="fr-FR" sz="3200" dirty="0" smtClean="0"/>
              <a:t>Autoriser la transmission par la mise à 1 de TXEN ;</a:t>
            </a:r>
          </a:p>
        </p:txBody>
      </p:sp>
    </p:spTree>
    <p:extLst>
      <p:ext uri="{BB962C8B-B14F-4D97-AF65-F5344CB8AC3E}">
        <p14:creationId xmlns:p14="http://schemas.microsoft.com/office/powerpoint/2010/main" val="1549499857"/>
      </p:ext>
    </p:extLst>
  </p:cSld>
  <p:clrMapOvr>
    <a:masterClrMapping/>
  </p:clrMapOvr>
  <p:transition spd="slow">
    <p:fade/>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p:nvPr/>
        </p:nvSpPr>
        <p:spPr>
          <a:xfrm>
            <a:off x="5217" y="0"/>
            <a:ext cx="12167032" cy="4524315"/>
          </a:xfrm>
          <a:prstGeom prst="rect">
            <a:avLst/>
          </a:prstGeom>
        </p:spPr>
        <p:txBody>
          <a:bodyPr wrap="square">
            <a:spAutoFit/>
          </a:bodyPr>
          <a:lstStyle/>
          <a:p>
            <a:pPr marL="457200" lvl="0" indent="-457200" algn="just">
              <a:lnSpc>
                <a:spcPct val="150000"/>
              </a:lnSpc>
              <a:buFont typeface="Wingdings" panose="05000000000000000000" pitchFamily="2" charset="2"/>
              <a:buChar char="ü"/>
            </a:pPr>
            <a:r>
              <a:rPr lang="fr-FR" sz="3200" dirty="0" smtClean="0"/>
              <a:t>Si </a:t>
            </a:r>
            <a:r>
              <a:rPr lang="fr-FR" sz="3200" dirty="0"/>
              <a:t>c’est une transmission 9 bit, le 9</a:t>
            </a:r>
            <a:r>
              <a:rPr lang="fr-FR" sz="3200" baseline="30000" dirty="0"/>
              <a:t>ème</a:t>
            </a:r>
            <a:r>
              <a:rPr lang="fr-FR" sz="3200" dirty="0"/>
              <a:t> bit devrait être chargé dans TX9D </a:t>
            </a:r>
            <a:r>
              <a:rPr lang="fr-FR" sz="3200" dirty="0" smtClean="0"/>
              <a:t>;</a:t>
            </a:r>
          </a:p>
          <a:p>
            <a:pPr marL="457200" lvl="0" indent="-457200" algn="just">
              <a:lnSpc>
                <a:spcPct val="150000"/>
              </a:lnSpc>
              <a:buFont typeface="Wingdings" panose="05000000000000000000" pitchFamily="2" charset="2"/>
              <a:buChar char="ü"/>
            </a:pPr>
            <a:r>
              <a:rPr lang="fr-FR" sz="3200" dirty="0" smtClean="0"/>
              <a:t>Charger </a:t>
            </a:r>
            <a:r>
              <a:rPr lang="fr-FR" sz="3200" dirty="0"/>
              <a:t>les données dans TXREG (démarrage de la transmission</a:t>
            </a:r>
            <a:r>
              <a:rPr lang="fr-FR" sz="3200" dirty="0" smtClean="0"/>
              <a:t>).</a:t>
            </a:r>
          </a:p>
          <a:p>
            <a:pPr algn="just">
              <a:lnSpc>
                <a:spcPct val="150000"/>
              </a:lnSpc>
            </a:pPr>
            <a:r>
              <a:rPr lang="fr-FR" sz="3200" dirty="0"/>
              <a:t>Les registres associés à la transmission asynchrone sont donnés dans le tableau ci-dessous</a:t>
            </a:r>
            <a:r>
              <a:rPr lang="fr-FR" sz="3200" dirty="0" smtClean="0"/>
              <a:t>.</a:t>
            </a:r>
            <a:endParaRPr lang="fr-FR" sz="3200" dirty="0"/>
          </a:p>
        </p:txBody>
      </p:sp>
    </p:spTree>
    <p:extLst>
      <p:ext uri="{BB962C8B-B14F-4D97-AF65-F5344CB8AC3E}">
        <p14:creationId xmlns:p14="http://schemas.microsoft.com/office/powerpoint/2010/main" val="4212329873"/>
      </p:ext>
    </p:extLst>
  </p:cSld>
  <p:clrMapOvr>
    <a:masterClrMapping/>
  </p:clrMapOvr>
  <p:transition spd="slow">
    <p:fade/>
  </p:transition>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6" name="Image 5"/>
          <p:cNvPicPr/>
          <p:nvPr/>
        </p:nvPicPr>
        <p:blipFill rotWithShape="1">
          <a:blip r:embed="rId2">
            <a:extLst>
              <a:ext uri="{28A0092B-C50C-407E-A947-70E740481C1C}">
                <a14:useLocalDpi xmlns:a14="http://schemas.microsoft.com/office/drawing/2010/main" val="0"/>
              </a:ext>
            </a:extLst>
          </a:blip>
          <a:srcRect l="15292" t="35204" r="10312" b="18796"/>
          <a:stretch/>
        </p:blipFill>
        <p:spPr bwMode="auto">
          <a:xfrm>
            <a:off x="191344" y="692696"/>
            <a:ext cx="11809312" cy="38924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99519946"/>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147599" y="-63700"/>
            <a:ext cx="3477668" cy="584775"/>
          </a:xfrm>
          <a:prstGeom prst="rect">
            <a:avLst/>
          </a:prstGeom>
          <a:noFill/>
        </p:spPr>
        <p:txBody>
          <a:bodyPr wrap="square" rtlCol="0">
            <a:spAutoFit/>
          </a:bodyPr>
          <a:lstStyle/>
          <a:p>
            <a:pPr lvl="1" algn="just"/>
            <a:r>
              <a:rPr lang="fr-FR" sz="3200" dirty="0">
                <a:latin typeface="Aharoni" pitchFamily="2" charset="-79"/>
                <a:cs typeface="Aharoni" pitchFamily="2" charset="-79"/>
              </a:rPr>
              <a:t>A </a:t>
            </a:r>
            <a:r>
              <a:rPr lang="fr-FR" sz="3200" dirty="0">
                <a:solidFill>
                  <a:srgbClr val="00B050"/>
                </a:solidFill>
                <a:latin typeface="Aharoni" pitchFamily="2" charset="-79"/>
                <a:cs typeface="Aharoni" pitchFamily="2" charset="-79"/>
              </a:rPr>
              <a:t>L’HOPITALE</a:t>
            </a:r>
            <a:r>
              <a:rPr lang="fr-FR" sz="3200" dirty="0">
                <a:latin typeface="Aharoni" pitchFamily="2" charset="-79"/>
                <a:cs typeface="Aharoni" pitchFamily="2" charset="-79"/>
              </a:rPr>
              <a:t>!</a:t>
            </a:r>
          </a:p>
        </p:txBody>
      </p:sp>
      <p:pic>
        <p:nvPicPr>
          <p:cNvPr id="4098" name="Picture 2" descr="C:\Users\toshiba\Desktop\Mazoughou doc\image_cours_CIP\b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3965"/>
            <a:ext cx="3565370" cy="225048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toshiba\Desktop\Mazoughou doc\image_cours_CIP\bi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5568" y="582208"/>
            <a:ext cx="3580447" cy="25574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toshiba\Desktop\Mazoughou doc\image_cours_CIP\bio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9165" y="4480079"/>
            <a:ext cx="2830312" cy="2358593"/>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toshiba\Desktop\Mazoughou doc\image_cours_CIP\bio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33056"/>
            <a:ext cx="4134297" cy="275118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toshiba\Desktop\Mazoughou doc\image_cours_CIP\bio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9532" y="807668"/>
            <a:ext cx="4783730" cy="174307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Users\toshiba\Desktop\Mazoughou doc\image_cours_CIP\bio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9732" y="4300538"/>
            <a:ext cx="4431877" cy="255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04940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0" y="0"/>
            <a:ext cx="12192000" cy="1697901"/>
          </a:xfrm>
          <a:prstGeom prst="rect">
            <a:avLst/>
          </a:prstGeom>
        </p:spPr>
        <p:txBody>
          <a:bodyPr wrap="square">
            <a:spAutoFit/>
          </a:bodyPr>
          <a:lstStyle/>
          <a:p>
            <a:pPr algn="just">
              <a:lnSpc>
                <a:spcPct val="150000"/>
              </a:lnSpc>
              <a:spcAft>
                <a:spcPts val="1000"/>
              </a:spcAft>
            </a:pPr>
            <a:r>
              <a:rPr lang="fr-FR" sz="3200" b="1" dirty="0">
                <a:latin typeface="Times New Roman" panose="02020603050405020304" pitchFamily="18" charset="0"/>
                <a:ea typeface="Calibri" panose="020F0502020204030204" pitchFamily="34" charset="0"/>
                <a:cs typeface="Times New Roman" panose="02020603050405020304" pitchFamily="18" charset="0"/>
              </a:rPr>
              <a:t>b) USART asynchrone en réception.</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fr-FR" sz="3200" dirty="0">
                <a:latin typeface="Times New Roman" panose="02020603050405020304" pitchFamily="18" charset="0"/>
                <a:ea typeface="Calibri" panose="020F0502020204030204" pitchFamily="34" charset="0"/>
                <a:cs typeface="Times New Roman" panose="02020603050405020304" pitchFamily="18" charset="0"/>
              </a:rPr>
              <a:t>Le schéma électrique correspondant est donné ci-dessous.</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3995645"/>
      </p:ext>
    </p:extLst>
  </p:cSld>
  <p:clrMapOvr>
    <a:masterClrMapping/>
  </p:clrMapOvr>
  <p:transition spd="slow">
    <p:fade/>
  </p:transition>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7" name="Image 6"/>
          <p:cNvPicPr/>
          <p:nvPr/>
        </p:nvPicPr>
        <p:blipFill rotWithShape="1">
          <a:blip r:embed="rId2">
            <a:extLst>
              <a:ext uri="{28A0092B-C50C-407E-A947-70E740481C1C}">
                <a14:useLocalDpi xmlns:a14="http://schemas.microsoft.com/office/drawing/2010/main" val="0"/>
              </a:ext>
            </a:extLst>
          </a:blip>
          <a:srcRect l="23102" t="14082" r="23236" b="8224"/>
          <a:stretch/>
        </p:blipFill>
        <p:spPr bwMode="auto">
          <a:xfrm>
            <a:off x="2567608" y="101198"/>
            <a:ext cx="7560840" cy="67413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04612805"/>
      </p:ext>
    </p:extLst>
  </p:cSld>
  <p:clrMapOvr>
    <a:masterClrMapping/>
  </p:clrMapOvr>
  <p:transition spd="slow">
    <p:fade/>
  </p:transition>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6384" y="0"/>
            <a:ext cx="12192000" cy="5922712"/>
          </a:xfrm>
          <a:prstGeom prst="rect">
            <a:avLst/>
          </a:prstGeom>
        </p:spPr>
        <p:txBody>
          <a:bodyPr wrap="square">
            <a:spAutoFit/>
          </a:bodyPr>
          <a:lstStyle/>
          <a:p>
            <a:pPr algn="just">
              <a:lnSpc>
                <a:spcPct val="150000"/>
              </a:lnSpc>
              <a:spcAft>
                <a:spcPts val="1000"/>
              </a:spcAft>
            </a:pPr>
            <a:r>
              <a:rPr lang="fr-FR" sz="3200" dirty="0">
                <a:latin typeface="Times New Roman" panose="02020603050405020304" pitchFamily="18" charset="0"/>
                <a:ea typeface="Calibri" panose="020F0502020204030204" pitchFamily="34" charset="0"/>
                <a:cs typeface="Times New Roman" panose="02020603050405020304" pitchFamily="18" charset="0"/>
              </a:rPr>
              <a:t>Lorsque le mode asynchrone est sélectionné, la réception est activée par la mise à 1 du bit CREN. Après chargement du stop-bit, la donnée reçue dans RSR est transférée dans RCREG (s’il est vide). Si le transfert est achevé, le bit RCIF est mis à 1. Il est mis à 0 lorsque RCREG a été lu et est vide. Il est possible que deux octets soient transférés dans RCREG et qu’un troisième octet commence à être chargé dans RSR. A la réception du stop-bit du troisième octet, si RCREG est toujours plein, le bit d’erreur OERR est mis à 1 et la donnée chargée dans RSR se perd</a:t>
            </a:r>
            <a:r>
              <a:rPr lang="fr-FR" sz="3200" dirty="0" smtClean="0">
                <a:latin typeface="Times New Roman" panose="02020603050405020304" pitchFamily="18" charset="0"/>
                <a:ea typeface="Calibri" panose="020F0502020204030204" pitchFamily="34" charset="0"/>
                <a:cs typeface="Times New Roman" panose="02020603050405020304" pitchFamily="18" charset="0"/>
              </a:rPr>
              <a:t>.</a:t>
            </a:r>
            <a:endParaRPr lang="fr-FR"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0495369"/>
      </p:ext>
    </p:extLst>
  </p:cSld>
  <p:clrMapOvr>
    <a:masterClrMapping/>
  </p:clrMapOvr>
  <p:transition spd="slow">
    <p:fade/>
  </p:transition>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6384" y="0"/>
            <a:ext cx="12192000" cy="6129883"/>
          </a:xfrm>
          <a:prstGeom prst="rect">
            <a:avLst/>
          </a:prstGeom>
        </p:spPr>
        <p:txBody>
          <a:bodyPr wrap="square">
            <a:spAutoFit/>
          </a:bodyPr>
          <a:lstStyle/>
          <a:p>
            <a:pPr algn="just">
              <a:lnSpc>
                <a:spcPct val="150000"/>
              </a:lnSpc>
              <a:spcAft>
                <a:spcPts val="1000"/>
              </a:spcAft>
            </a:pPr>
            <a:r>
              <a:rPr lang="fr-FR" sz="3200" dirty="0" smtClean="0">
                <a:latin typeface="Times New Roman" panose="02020603050405020304" pitchFamily="18" charset="0"/>
                <a:ea typeface="Calibri" panose="020F0502020204030204" pitchFamily="34" charset="0"/>
                <a:cs typeface="Times New Roman" panose="02020603050405020304" pitchFamily="18" charset="0"/>
              </a:rPr>
              <a:t>Les </a:t>
            </a:r>
            <a:r>
              <a:rPr lang="fr-FR" sz="3200" dirty="0">
                <a:latin typeface="Times New Roman" panose="02020603050405020304" pitchFamily="18" charset="0"/>
                <a:ea typeface="Calibri" panose="020F0502020204030204" pitchFamily="34" charset="0"/>
                <a:cs typeface="Times New Roman" panose="02020603050405020304" pitchFamily="18" charset="0"/>
              </a:rPr>
              <a:t>étapes suivantes sont à suivre pour la </a:t>
            </a:r>
            <a:r>
              <a:rPr lang="fr-FR" sz="3200" dirty="0" smtClean="0">
                <a:latin typeface="Times New Roman" panose="02020603050405020304" pitchFamily="18" charset="0"/>
                <a:ea typeface="Calibri" panose="020F0502020204030204" pitchFamily="34" charset="0"/>
                <a:cs typeface="Times New Roman" panose="02020603050405020304" pitchFamily="18" charset="0"/>
              </a:rPr>
              <a:t>configuration réception asynchrone</a:t>
            </a:r>
            <a:r>
              <a:rPr lang="fr-FR" sz="3200" dirty="0">
                <a:latin typeface="Times New Roman" panose="02020603050405020304" pitchFamily="18" charset="0"/>
                <a:ea typeface="Calibri" panose="020F0502020204030204" pitchFamily="34" charset="0"/>
                <a:cs typeface="Times New Roman" panose="02020603050405020304" pitchFamily="18" charset="0"/>
              </a:rPr>
              <a:t>.</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fr-FR" sz="3200" dirty="0">
                <a:latin typeface="Times New Roman" panose="02020603050405020304" pitchFamily="18" charset="0"/>
                <a:ea typeface="Calibri" panose="020F0502020204030204" pitchFamily="34" charset="0"/>
                <a:cs typeface="Times New Roman" panose="02020603050405020304" pitchFamily="18" charset="0"/>
              </a:rPr>
              <a:t>Configurer les broches RB1 et RB2 en entrée ;</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fr-FR" sz="3200" dirty="0">
                <a:latin typeface="Times New Roman" panose="02020603050405020304" pitchFamily="18" charset="0"/>
                <a:ea typeface="Calibri" panose="020F0502020204030204" pitchFamily="34" charset="0"/>
                <a:cs typeface="Times New Roman" panose="02020603050405020304" pitchFamily="18" charset="0"/>
              </a:rPr>
              <a:t>Initialiser le registre SPBRG avec le débit approprié ;</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fr-FR" sz="3200" dirty="0">
                <a:latin typeface="Times New Roman" panose="02020603050405020304" pitchFamily="18" charset="0"/>
                <a:ea typeface="Calibri" panose="020F0502020204030204" pitchFamily="34" charset="0"/>
                <a:cs typeface="Times New Roman" panose="02020603050405020304" pitchFamily="18" charset="0"/>
              </a:rPr>
              <a:t>Activer le port série asynchrone ;</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fr-FR" sz="3200" dirty="0">
                <a:latin typeface="Times New Roman" panose="02020603050405020304" pitchFamily="18" charset="0"/>
                <a:ea typeface="Calibri" panose="020F0502020204030204" pitchFamily="34" charset="0"/>
                <a:cs typeface="Times New Roman" panose="02020603050405020304" pitchFamily="18" charset="0"/>
              </a:rPr>
              <a:t>Si une interruption est nécessaire, mettre RCIE à 1 ;</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fr-FR" sz="3200" dirty="0">
                <a:latin typeface="Times New Roman" panose="02020603050405020304" pitchFamily="18" charset="0"/>
                <a:ea typeface="Calibri" panose="020F0502020204030204" pitchFamily="34" charset="0"/>
                <a:cs typeface="Times New Roman" panose="02020603050405020304" pitchFamily="18" charset="0"/>
              </a:rPr>
              <a:t>S’il s’agit d’une réception à 9 bits, mettre RX9 à 1 ;</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fr-FR" sz="3200" dirty="0">
                <a:latin typeface="Times New Roman" panose="02020603050405020304" pitchFamily="18" charset="0"/>
                <a:ea typeface="Calibri" panose="020F0502020204030204" pitchFamily="34" charset="0"/>
                <a:cs typeface="Times New Roman" panose="02020603050405020304" pitchFamily="18" charset="0"/>
              </a:rPr>
              <a:t>Autoriser la réception par la mise à 1 de RCEN </a:t>
            </a:r>
            <a:r>
              <a:rPr lang="fr-FR" sz="3200" dirty="0" smtClean="0">
                <a:latin typeface="Times New Roman" panose="02020603050405020304" pitchFamily="18" charset="0"/>
                <a:ea typeface="Calibri" panose="020F0502020204030204" pitchFamily="34" charset="0"/>
                <a:cs typeface="Times New Roman" panose="02020603050405020304" pitchFamily="18" charset="0"/>
              </a:rPr>
              <a:t>;</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2082493"/>
      </p:ext>
    </p:extLst>
  </p:cSld>
  <p:clrMapOvr>
    <a:masterClrMapping/>
  </p:clrMapOvr>
  <p:transition spd="slow">
    <p:fade/>
  </p:transition>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6384" y="0"/>
            <a:ext cx="12192000" cy="5391219"/>
          </a:xfrm>
          <a:prstGeom prst="rect">
            <a:avLst/>
          </a:prstGeom>
        </p:spPr>
        <p:txBody>
          <a:bodyPr wrap="square">
            <a:spAutoFit/>
          </a:bodyPr>
          <a:lstStyle/>
          <a:p>
            <a:pPr marL="514350" lvl="0" indent="-514350" algn="just">
              <a:lnSpc>
                <a:spcPct val="150000"/>
              </a:lnSpc>
              <a:spcAft>
                <a:spcPts val="0"/>
              </a:spcAft>
              <a:buFont typeface="+mj-lt"/>
              <a:buAutoNum type="arabicPeriod" startAt="7"/>
            </a:pPr>
            <a:r>
              <a:rPr lang="fr-FR" sz="3200" dirty="0" smtClean="0">
                <a:latin typeface="Times New Roman" panose="02020603050405020304" pitchFamily="18" charset="0"/>
                <a:ea typeface="Calibri" panose="020F0502020204030204" pitchFamily="34" charset="0"/>
                <a:cs typeface="Times New Roman" panose="02020603050405020304" pitchFamily="18" charset="0"/>
              </a:rPr>
              <a:t>Le </a:t>
            </a:r>
            <a:r>
              <a:rPr lang="fr-FR" sz="3200" dirty="0">
                <a:latin typeface="Times New Roman" panose="02020603050405020304" pitchFamily="18" charset="0"/>
                <a:ea typeface="Calibri" panose="020F0502020204030204" pitchFamily="34" charset="0"/>
                <a:cs typeface="Times New Roman" panose="02020603050405020304" pitchFamily="18" charset="0"/>
              </a:rPr>
              <a:t>bit RCIF sera mis à 1 lorsque la réception est complète et une interruption sera générée si RCIE a été préalablement mise à 1 ;</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startAt="7"/>
            </a:pPr>
            <a:r>
              <a:rPr lang="fr-FR" sz="3200" dirty="0">
                <a:latin typeface="Times New Roman" panose="02020603050405020304" pitchFamily="18" charset="0"/>
                <a:ea typeface="Calibri" panose="020F0502020204030204" pitchFamily="34" charset="0"/>
                <a:cs typeface="Times New Roman" panose="02020603050405020304" pitchFamily="18" charset="0"/>
              </a:rPr>
              <a:t>Lire RCSTA pour obtenir le 9</a:t>
            </a:r>
            <a:r>
              <a:rPr lang="fr-FR" sz="3200" baseline="30000" dirty="0">
                <a:latin typeface="Times New Roman" panose="02020603050405020304" pitchFamily="18" charset="0"/>
                <a:ea typeface="Calibri" panose="020F0502020204030204" pitchFamily="34" charset="0"/>
                <a:cs typeface="Times New Roman" panose="02020603050405020304" pitchFamily="18" charset="0"/>
              </a:rPr>
              <a:t>ème</a:t>
            </a:r>
            <a:r>
              <a:rPr lang="fr-FR" sz="3200" dirty="0">
                <a:latin typeface="Times New Roman" panose="02020603050405020304" pitchFamily="18" charset="0"/>
                <a:ea typeface="Calibri" panose="020F0502020204030204" pitchFamily="34" charset="0"/>
                <a:cs typeface="Times New Roman" panose="02020603050405020304" pitchFamily="18" charset="0"/>
              </a:rPr>
              <a:t> bit et déterminer si une erreur s’est produite à la réception.</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startAt="7"/>
            </a:pPr>
            <a:r>
              <a:rPr lang="fr-FR" sz="3200" dirty="0">
                <a:latin typeface="Times New Roman" panose="02020603050405020304" pitchFamily="18" charset="0"/>
                <a:ea typeface="Calibri" panose="020F0502020204030204" pitchFamily="34" charset="0"/>
                <a:cs typeface="Times New Roman" panose="02020603050405020304" pitchFamily="18" charset="0"/>
              </a:rPr>
              <a:t>Lire la donnée à travers RCREG ;</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mj-lt"/>
              <a:buAutoNum type="arabicPeriod" startAt="7"/>
            </a:pPr>
            <a:r>
              <a:rPr lang="fr-FR" sz="3200" dirty="0">
                <a:latin typeface="Times New Roman" panose="02020603050405020304" pitchFamily="18" charset="0"/>
                <a:ea typeface="Calibri" panose="020F0502020204030204" pitchFamily="34" charset="0"/>
                <a:cs typeface="Times New Roman" panose="02020603050405020304" pitchFamily="18" charset="0"/>
              </a:rPr>
              <a:t>Si une erreur s’est produite, effacer la par la mise à </a:t>
            </a:r>
            <a:r>
              <a:rPr lang="fr-FR" sz="3200" dirty="0" smtClean="0">
                <a:latin typeface="Times New Roman" panose="02020603050405020304" pitchFamily="18" charset="0"/>
                <a:ea typeface="Calibri" panose="020F0502020204030204" pitchFamily="34" charset="0"/>
                <a:cs typeface="Times New Roman" panose="02020603050405020304" pitchFamily="18" charset="0"/>
              </a:rPr>
              <a:t> 0 de </a:t>
            </a:r>
            <a:r>
              <a:rPr lang="fr-FR" sz="3200" dirty="0">
                <a:latin typeface="Times New Roman" panose="02020603050405020304" pitchFamily="18" charset="0"/>
                <a:ea typeface="Calibri" panose="020F0502020204030204" pitchFamily="34" charset="0"/>
                <a:cs typeface="Times New Roman" panose="02020603050405020304" pitchFamily="18" charset="0"/>
              </a:rPr>
              <a:t>CREN.</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fr-FR" sz="3200" dirty="0">
                <a:latin typeface="Times New Roman" panose="02020603050405020304" pitchFamily="18" charset="0"/>
                <a:ea typeface="Calibri" panose="020F0502020204030204" pitchFamily="34" charset="0"/>
                <a:cs typeface="Times New Roman" panose="02020603050405020304" pitchFamily="18" charset="0"/>
              </a:rPr>
              <a:t>Les registres associés à la réception asynchrone sont donnés ci-dessous.</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4295752"/>
      </p:ext>
    </p:extLst>
  </p:cSld>
  <p:clrMapOvr>
    <a:masterClrMapping/>
  </p:clrMapOvr>
  <p:transition spd="slow">
    <p:fade/>
  </p:transition>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6" name="Image 5"/>
          <p:cNvPicPr/>
          <p:nvPr/>
        </p:nvPicPr>
        <p:blipFill rotWithShape="1">
          <a:blip r:embed="rId2">
            <a:extLst>
              <a:ext uri="{28A0092B-C50C-407E-A947-70E740481C1C}">
                <a14:useLocalDpi xmlns:a14="http://schemas.microsoft.com/office/drawing/2010/main" val="0"/>
              </a:ext>
            </a:extLst>
          </a:blip>
          <a:srcRect l="12796" t="39385" r="13398" b="15487"/>
          <a:stretch/>
        </p:blipFill>
        <p:spPr bwMode="auto">
          <a:xfrm>
            <a:off x="119336" y="184666"/>
            <a:ext cx="11953328" cy="37483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65703275"/>
      </p:ext>
    </p:extLst>
  </p:cSld>
  <p:clrMapOvr>
    <a:masterClrMapping/>
  </p:clrMapOvr>
  <p:transition spd="slow">
    <p:fade/>
  </p:transition>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2616" y="16667"/>
            <a:ext cx="12192000" cy="1697901"/>
          </a:xfrm>
          <a:prstGeom prst="rect">
            <a:avLst/>
          </a:prstGeom>
        </p:spPr>
        <p:txBody>
          <a:bodyPr wrap="square">
            <a:spAutoFit/>
          </a:bodyPr>
          <a:lstStyle/>
          <a:p>
            <a:pPr algn="just">
              <a:lnSpc>
                <a:spcPct val="150000"/>
              </a:lnSpc>
              <a:spcAft>
                <a:spcPts val="1000"/>
              </a:spcAft>
            </a:pPr>
            <a:r>
              <a:rPr lang="fr-FR" sz="3200" b="1" dirty="0">
                <a:latin typeface="Times New Roman" panose="02020603050405020304" pitchFamily="18" charset="0"/>
                <a:ea typeface="Calibri" panose="020F0502020204030204" pitchFamily="34" charset="0"/>
                <a:cs typeface="Times New Roman" panose="02020603050405020304" pitchFamily="18" charset="0"/>
              </a:rPr>
              <a:t>c) réception 9 bits avec détection d’adresse.</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fr-FR" sz="3200" dirty="0">
                <a:latin typeface="Times New Roman" panose="02020603050405020304" pitchFamily="18" charset="0"/>
                <a:ea typeface="Calibri" panose="020F0502020204030204" pitchFamily="34" charset="0"/>
                <a:cs typeface="Times New Roman" panose="02020603050405020304" pitchFamily="18" charset="0"/>
              </a:rPr>
              <a:t>Le format de la trame de communication est la suivante.</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 6"/>
          <p:cNvPicPr/>
          <p:nvPr/>
        </p:nvPicPr>
        <p:blipFill>
          <a:blip r:embed="rId2">
            <a:extLst>
              <a:ext uri="{28A0092B-C50C-407E-A947-70E740481C1C}">
                <a14:useLocalDpi xmlns:a14="http://schemas.microsoft.com/office/drawing/2010/main" val="0"/>
              </a:ext>
            </a:extLst>
          </a:blip>
          <a:srcRect/>
          <a:stretch>
            <a:fillRect/>
          </a:stretch>
        </p:blipFill>
        <p:spPr bwMode="auto">
          <a:xfrm>
            <a:off x="2616" y="1714568"/>
            <a:ext cx="12189384" cy="1786440"/>
          </a:xfrm>
          <a:prstGeom prst="rect">
            <a:avLst/>
          </a:prstGeom>
          <a:noFill/>
          <a:ln>
            <a:noFill/>
          </a:ln>
        </p:spPr>
      </p:pic>
      <p:sp>
        <p:nvSpPr>
          <p:cNvPr id="8" name="Rectangle 7"/>
          <p:cNvSpPr/>
          <p:nvPr/>
        </p:nvSpPr>
        <p:spPr>
          <a:xfrm>
            <a:off x="0" y="3717032"/>
            <a:ext cx="12189384" cy="2229393"/>
          </a:xfrm>
          <a:prstGeom prst="rect">
            <a:avLst/>
          </a:prstGeom>
        </p:spPr>
        <p:txBody>
          <a:bodyPr wrap="square">
            <a:spAutoFit/>
          </a:bodyPr>
          <a:lstStyle/>
          <a:p>
            <a:pPr algn="just">
              <a:lnSpc>
                <a:spcPct val="150000"/>
              </a:lnSpc>
              <a:spcAft>
                <a:spcPts val="1000"/>
              </a:spcAft>
            </a:pPr>
            <a:r>
              <a:rPr lang="fr-FR" sz="3200" dirty="0">
                <a:latin typeface="Times New Roman" panose="02020603050405020304" pitchFamily="18" charset="0"/>
                <a:ea typeface="Calibri" panose="020F0502020204030204" pitchFamily="34" charset="0"/>
                <a:cs typeface="Times New Roman" panose="02020603050405020304" pitchFamily="18" charset="0"/>
              </a:rPr>
              <a:t>En mode 9 bit, l’USART a une configuration spéciale permettant la communication multiprocesseur. Cette communication est autorisée par la mise à 1 du bit ADEN</a:t>
            </a:r>
            <a:r>
              <a:rPr lang="fr-FR" sz="3200" dirty="0" smtClean="0">
                <a:latin typeface="Times New Roman" panose="02020603050405020304" pitchFamily="18" charset="0"/>
                <a:ea typeface="Calibri" panose="020F0502020204030204" pitchFamily="34" charset="0"/>
                <a:cs typeface="Times New Roman" panose="02020603050405020304" pitchFamily="18" charset="0"/>
              </a:rPr>
              <a:t>.</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7804415"/>
      </p:ext>
    </p:extLst>
  </p:cSld>
  <p:clrMapOvr>
    <a:masterClrMapping/>
  </p:clrMapOvr>
  <p:transition spd="slow">
    <p:fade/>
  </p:transition>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Rectangle 7"/>
          <p:cNvSpPr/>
          <p:nvPr/>
        </p:nvSpPr>
        <p:spPr>
          <a:xfrm>
            <a:off x="27296" y="44624"/>
            <a:ext cx="12189384" cy="6996787"/>
          </a:xfrm>
          <a:prstGeom prst="rect">
            <a:avLst/>
          </a:prstGeom>
        </p:spPr>
        <p:txBody>
          <a:bodyPr wrap="square">
            <a:spAutoFit/>
          </a:bodyPr>
          <a:lstStyle/>
          <a:p>
            <a:pPr algn="just">
              <a:lnSpc>
                <a:spcPct val="150000"/>
              </a:lnSpc>
              <a:spcAft>
                <a:spcPts val="1000"/>
              </a:spcAft>
            </a:pPr>
            <a:r>
              <a:rPr lang="fr-FR" sz="3200" dirty="0" smtClean="0">
                <a:latin typeface="Times New Roman" panose="02020603050405020304" pitchFamily="18" charset="0"/>
                <a:ea typeface="Calibri" panose="020F0502020204030204" pitchFamily="34" charset="0"/>
                <a:cs typeface="Times New Roman" panose="02020603050405020304" pitchFamily="18" charset="0"/>
              </a:rPr>
              <a:t>Pendant </a:t>
            </a:r>
            <a:r>
              <a:rPr lang="fr-FR" sz="3200" dirty="0">
                <a:latin typeface="Times New Roman" panose="02020603050405020304" pitchFamily="18" charset="0"/>
                <a:ea typeface="Calibri" panose="020F0502020204030204" pitchFamily="34" charset="0"/>
                <a:cs typeface="Times New Roman" panose="02020603050405020304" pitchFamily="18" charset="0"/>
              </a:rPr>
              <a:t>la communication, le processeur maître, avant d’envoyer des données à un processeur esclave, doit d’abord envoyer l’adresse de ce processeur. Un octet d’adresse est identifié par la mise à 1 du 9</a:t>
            </a:r>
            <a:r>
              <a:rPr lang="fr-FR" sz="3200" baseline="30000" dirty="0">
                <a:latin typeface="Times New Roman" panose="02020603050405020304" pitchFamily="18" charset="0"/>
                <a:ea typeface="Calibri" panose="020F0502020204030204" pitchFamily="34" charset="0"/>
                <a:cs typeface="Times New Roman" panose="02020603050405020304" pitchFamily="18" charset="0"/>
              </a:rPr>
              <a:t>ème</a:t>
            </a:r>
            <a:r>
              <a:rPr lang="fr-FR" sz="3200" dirty="0">
                <a:latin typeface="Times New Roman" panose="02020603050405020304" pitchFamily="18" charset="0"/>
                <a:ea typeface="Calibri" panose="020F0502020204030204" pitchFamily="34" charset="0"/>
                <a:cs typeface="Times New Roman" panose="02020603050405020304" pitchFamily="18" charset="0"/>
              </a:rPr>
              <a:t> bit de RSR (au lieu de la mise à 0 pour un octet de donnée).</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fr-FR" sz="3200" dirty="0">
                <a:latin typeface="Times New Roman" panose="02020603050405020304" pitchFamily="18" charset="0"/>
                <a:ea typeface="Calibri" panose="020F0502020204030204" pitchFamily="34" charset="0"/>
                <a:cs typeface="Times New Roman" panose="02020603050405020304" pitchFamily="18" charset="0"/>
              </a:rPr>
              <a:t>La configuration de la réception asynchrone avec détection d’adresse est le suivant.</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fr-FR" sz="3200" dirty="0">
                <a:latin typeface="Times New Roman" panose="02020603050405020304" pitchFamily="18" charset="0"/>
                <a:ea typeface="Calibri" panose="020F0502020204030204" pitchFamily="34" charset="0"/>
                <a:cs typeface="Times New Roman" panose="02020603050405020304" pitchFamily="18" charset="0"/>
              </a:rPr>
              <a:t>TRISB.1 = TRISB.2 = 1 ;</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fr-FR" sz="3200" dirty="0">
                <a:latin typeface="Times New Roman" panose="02020603050405020304" pitchFamily="18" charset="0"/>
                <a:ea typeface="Calibri" panose="020F0502020204030204" pitchFamily="34" charset="0"/>
                <a:cs typeface="Times New Roman" panose="02020603050405020304" pitchFamily="18" charset="0"/>
              </a:rPr>
              <a:t>Initialisation appropriée de SPBRG ;</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fr-FR" sz="3200" dirty="0">
                <a:latin typeface="Times New Roman" panose="02020603050405020304" pitchFamily="18" charset="0"/>
                <a:ea typeface="Calibri" panose="020F0502020204030204" pitchFamily="34" charset="0"/>
                <a:cs typeface="Times New Roman" panose="02020603050405020304" pitchFamily="18" charset="0"/>
              </a:rPr>
              <a:t>SYNC = 0 et SPEN = 1 </a:t>
            </a:r>
            <a:r>
              <a:rPr lang="fr-FR" sz="3200" dirty="0" smtClean="0">
                <a:latin typeface="Times New Roman" panose="02020603050405020304" pitchFamily="18" charset="0"/>
                <a:ea typeface="Calibri" panose="020F0502020204030204" pitchFamily="34" charset="0"/>
                <a:cs typeface="Times New Roman" panose="02020603050405020304" pitchFamily="18" charset="0"/>
              </a:rPr>
              <a:t>;</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7860912"/>
      </p:ext>
    </p:extLst>
  </p:cSld>
  <p:clrMapOvr>
    <a:masterClrMapping/>
  </p:clrMapOvr>
  <p:transition spd="slow">
    <p:fade/>
  </p:transition>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Rectangle 7"/>
          <p:cNvSpPr/>
          <p:nvPr/>
        </p:nvSpPr>
        <p:spPr>
          <a:xfrm>
            <a:off x="27296" y="44624"/>
            <a:ext cx="12189384" cy="5262979"/>
          </a:xfrm>
          <a:prstGeom prst="rect">
            <a:avLst/>
          </a:prstGeom>
        </p:spPr>
        <p:txBody>
          <a:bodyPr wrap="square">
            <a:spAutoFit/>
          </a:bodyPr>
          <a:lstStyle/>
          <a:p>
            <a:pPr marL="514350" lvl="0" indent="-514350" algn="just">
              <a:lnSpc>
                <a:spcPct val="150000"/>
              </a:lnSpc>
              <a:spcAft>
                <a:spcPts val="0"/>
              </a:spcAft>
              <a:buFont typeface="+mj-lt"/>
              <a:buAutoNum type="arabicPeriod" startAt="4"/>
            </a:pPr>
            <a:r>
              <a:rPr lang="fr-FR" sz="3200" dirty="0" smtClean="0">
                <a:latin typeface="Times New Roman" panose="02020603050405020304" pitchFamily="18" charset="0"/>
                <a:ea typeface="Calibri" panose="020F0502020204030204" pitchFamily="34" charset="0"/>
                <a:cs typeface="Times New Roman" panose="02020603050405020304" pitchFamily="18" charset="0"/>
              </a:rPr>
              <a:t>RCIE </a:t>
            </a:r>
            <a:r>
              <a:rPr lang="fr-FR" sz="3200" dirty="0">
                <a:latin typeface="Times New Roman" panose="02020603050405020304" pitchFamily="18" charset="0"/>
                <a:ea typeface="Calibri" panose="020F0502020204030204" pitchFamily="34" charset="0"/>
                <a:cs typeface="Times New Roman" panose="02020603050405020304" pitchFamily="18" charset="0"/>
              </a:rPr>
              <a:t>= 1 (si interruption nécessaire) ;</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startAt="4"/>
            </a:pPr>
            <a:r>
              <a:rPr lang="fr-FR" sz="3200" dirty="0">
                <a:latin typeface="Times New Roman" panose="02020603050405020304" pitchFamily="18" charset="0"/>
                <a:ea typeface="Calibri" panose="020F0502020204030204" pitchFamily="34" charset="0"/>
                <a:cs typeface="Times New Roman" panose="02020603050405020304" pitchFamily="18" charset="0"/>
              </a:rPr>
              <a:t>RX9 = ADEN = 1 ;</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startAt="4"/>
            </a:pPr>
            <a:r>
              <a:rPr lang="fr-FR" sz="3200" dirty="0">
                <a:latin typeface="Times New Roman" panose="02020603050405020304" pitchFamily="18" charset="0"/>
                <a:ea typeface="Calibri" panose="020F0502020204030204" pitchFamily="34" charset="0"/>
                <a:cs typeface="Times New Roman" panose="02020603050405020304" pitchFamily="18" charset="0"/>
              </a:rPr>
              <a:t>CREN = 1 ou SREN = 1 ;</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startAt="4"/>
            </a:pPr>
            <a:r>
              <a:rPr lang="fr-FR" sz="3200" dirty="0">
                <a:latin typeface="Times New Roman" panose="02020603050405020304" pitchFamily="18" charset="0"/>
                <a:ea typeface="Calibri" panose="020F0502020204030204" pitchFamily="34" charset="0"/>
                <a:cs typeface="Times New Roman" panose="02020603050405020304" pitchFamily="18" charset="0"/>
              </a:rPr>
              <a:t>RCIF sera mise à 1 à la fin de la réception et une interruption pourrait être générée ;</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startAt="4"/>
            </a:pPr>
            <a:r>
              <a:rPr lang="fr-FR" sz="3200" dirty="0">
                <a:latin typeface="Times New Roman" panose="02020603050405020304" pitchFamily="18" charset="0"/>
                <a:ea typeface="Calibri" panose="020F0502020204030204" pitchFamily="34" charset="0"/>
                <a:cs typeface="Times New Roman" panose="02020603050405020304" pitchFamily="18" charset="0"/>
              </a:rPr>
              <a:t>Lire RCREG pour déterminer si le composant a été adressé ;</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startAt="4"/>
            </a:pPr>
            <a:r>
              <a:rPr lang="fr-FR" sz="3200" dirty="0">
                <a:latin typeface="Times New Roman" panose="02020603050405020304" pitchFamily="18" charset="0"/>
                <a:ea typeface="Calibri" panose="020F0502020204030204" pitchFamily="34" charset="0"/>
                <a:cs typeface="Times New Roman" panose="02020603050405020304" pitchFamily="18" charset="0"/>
              </a:rPr>
              <a:t>Met CREN = 0 si une erreur s’est produite </a:t>
            </a:r>
            <a:r>
              <a:rPr lang="fr-FR" sz="3200" dirty="0" smtClean="0">
                <a:latin typeface="Times New Roman" panose="02020603050405020304" pitchFamily="18" charset="0"/>
                <a:ea typeface="Calibri" panose="020F0502020204030204" pitchFamily="34" charset="0"/>
                <a:cs typeface="Times New Roman" panose="02020603050405020304" pitchFamily="18" charset="0"/>
              </a:rPr>
              <a:t>;</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2489234"/>
      </p:ext>
    </p:extLst>
  </p:cSld>
  <p:clrMapOvr>
    <a:masterClrMapping/>
  </p:clrMapOvr>
  <p:transition spd="slow">
    <p:fade/>
  </p:transition>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Rectangle 7"/>
          <p:cNvSpPr/>
          <p:nvPr/>
        </p:nvSpPr>
        <p:spPr>
          <a:xfrm>
            <a:off x="27296" y="44624"/>
            <a:ext cx="12189384" cy="3913892"/>
          </a:xfrm>
          <a:prstGeom prst="rect">
            <a:avLst/>
          </a:prstGeom>
        </p:spPr>
        <p:txBody>
          <a:bodyPr wrap="square">
            <a:spAutoFit/>
          </a:bodyPr>
          <a:lstStyle/>
          <a:p>
            <a:pPr marL="514350" lvl="0" indent="-514350" algn="just">
              <a:lnSpc>
                <a:spcPct val="150000"/>
              </a:lnSpc>
              <a:spcAft>
                <a:spcPts val="1000"/>
              </a:spcAft>
              <a:buFont typeface="+mj-lt"/>
              <a:buAutoNum type="arabicPeriod" startAt="10"/>
            </a:pPr>
            <a:r>
              <a:rPr lang="fr-FR" sz="3200" dirty="0" smtClean="0">
                <a:latin typeface="Times New Roman" panose="02020603050405020304" pitchFamily="18" charset="0"/>
                <a:ea typeface="Calibri" panose="020F0502020204030204" pitchFamily="34" charset="0"/>
                <a:cs typeface="Times New Roman" panose="02020603050405020304" pitchFamily="18" charset="0"/>
              </a:rPr>
              <a:t>Si </a:t>
            </a:r>
            <a:r>
              <a:rPr lang="fr-FR" sz="3200" dirty="0">
                <a:latin typeface="Times New Roman" panose="02020603050405020304" pitchFamily="18" charset="0"/>
                <a:ea typeface="Calibri" panose="020F0502020204030204" pitchFamily="34" charset="0"/>
                <a:cs typeface="Times New Roman" panose="02020603050405020304" pitchFamily="18" charset="0"/>
              </a:rPr>
              <a:t>le composant a été adressé (RSR.8 = 0), mettre ADEN et RCIF à 0 pour permettre aux octets de données et d’adresse d’être lus dans le tampon de réception et interrompre le processeur</a:t>
            </a:r>
            <a:r>
              <a:rPr lang="fr-FR" sz="3200"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50000"/>
              </a:lnSpc>
            </a:pPr>
            <a:r>
              <a:rPr lang="fr-FR" sz="3200" b="1" dirty="0"/>
              <a:t>V.3.6.3. Le module USART en mode synchrone.</a:t>
            </a:r>
            <a:endParaRPr lang="fr-FR" sz="3200" dirty="0"/>
          </a:p>
          <a:p>
            <a:pPr>
              <a:lnSpc>
                <a:spcPct val="150000"/>
              </a:lnSpc>
            </a:pPr>
            <a:r>
              <a:rPr lang="fr-FR" sz="3200" dirty="0"/>
              <a:t>Le schéma de principe est le suivant</a:t>
            </a:r>
            <a:r>
              <a:rPr lang="fr-FR" sz="3200" dirty="0" smtClean="0"/>
              <a:t>.</a:t>
            </a:r>
            <a:endParaRPr lang="fr-FR" sz="3200" dirty="0"/>
          </a:p>
        </p:txBody>
      </p:sp>
    </p:spTree>
    <p:extLst>
      <p:ext uri="{BB962C8B-B14F-4D97-AF65-F5344CB8AC3E}">
        <p14:creationId xmlns:p14="http://schemas.microsoft.com/office/powerpoint/2010/main" val="4198628393"/>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564904"/>
            <a:ext cx="12192000" cy="848566"/>
          </a:xfrm>
          <a:prstGeom prst="rect">
            <a:avLst/>
          </a:prstGeom>
          <a:noFill/>
        </p:spPr>
        <p:txBody>
          <a:bodyPr wrap="square" rtlCol="0">
            <a:spAutoFit/>
          </a:bodyPr>
          <a:lstStyle/>
          <a:p>
            <a:pPr algn="ctr">
              <a:lnSpc>
                <a:spcPct val="150000"/>
              </a:lnSpc>
            </a:pPr>
            <a:r>
              <a:rPr lang="fr-FR" sz="3600" dirty="0" smtClean="0">
                <a:solidFill>
                  <a:srgbClr val="FFFF00"/>
                </a:solidFill>
                <a:latin typeface="Aharoni" panose="02010803020104030203" pitchFamily="2" charset="-79"/>
                <a:cs typeface="Aharoni" panose="02010803020104030203" pitchFamily="2" charset="-79"/>
              </a:rPr>
              <a:t>JUSTIFICATION DU TAUX DE CHÔMAGE.</a:t>
            </a:r>
            <a:endParaRPr lang="fr-FR" sz="3600" dirty="0">
              <a:solidFill>
                <a:srgbClr val="FFFF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9126549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499561" y="2527"/>
            <a:ext cx="9144000" cy="584775"/>
          </a:xfrm>
          <a:prstGeom prst="rect">
            <a:avLst/>
          </a:prstGeom>
          <a:noFill/>
        </p:spPr>
        <p:txBody>
          <a:bodyPr wrap="square" rtlCol="0">
            <a:spAutoFit/>
          </a:bodyPr>
          <a:lstStyle/>
          <a:p>
            <a:pPr lvl="1" algn="just"/>
            <a:r>
              <a:rPr lang="fr-FR" sz="3200" dirty="0">
                <a:latin typeface="Aharoni" pitchFamily="2" charset="-79"/>
                <a:cs typeface="Aharoni" pitchFamily="2" charset="-79"/>
              </a:rPr>
              <a:t>Dans </a:t>
            </a:r>
            <a:r>
              <a:rPr lang="fr-FR" sz="3200" dirty="0">
                <a:solidFill>
                  <a:srgbClr val="00B050"/>
                </a:solidFill>
                <a:latin typeface="Aharoni" pitchFamily="2" charset="-79"/>
                <a:cs typeface="Aharoni" pitchFamily="2" charset="-79"/>
              </a:rPr>
              <a:t>L’ARMEE</a:t>
            </a:r>
            <a:r>
              <a:rPr lang="fr-FR" sz="3200" dirty="0">
                <a:latin typeface="Aharoni" pitchFamily="2" charset="-79"/>
                <a:cs typeface="Aharoni" pitchFamily="2" charset="-79"/>
              </a:rPr>
              <a:t>!</a:t>
            </a:r>
          </a:p>
        </p:txBody>
      </p:sp>
      <p:pic>
        <p:nvPicPr>
          <p:cNvPr id="5125" name="Picture 5" descr="C:\Users\toshiba\Desktop\Mazoughou doc\image_cours_CIP\images (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4764"/>
            <a:ext cx="4807108" cy="197214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toshiba\Desktop\Mazoughou doc\image_cours_CIP\images (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606" y="298250"/>
            <a:ext cx="2833577" cy="2833577"/>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toshiba\Desktop\Mazoughou doc\image_cours_CIP\images (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2811" y="93192"/>
            <a:ext cx="3822529" cy="254371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Users\toshiba\Desktop\Mazoughou doc\image_cours_CIP\images (2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873" y="2712660"/>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C:\Users\toshiba\Desktop\Mazoughou doc\image_cours_CIP\images (3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5680" y="3417832"/>
            <a:ext cx="5299032" cy="2426063"/>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Users\toshiba\Desktop\Mazoughou doc\image_cours_CIP\mill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2906" y="2712660"/>
            <a:ext cx="3452644" cy="3452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9981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6" name="Image 5"/>
          <p:cNvPicPr/>
          <p:nvPr/>
        </p:nvPicPr>
        <p:blipFill>
          <a:blip r:embed="rId2">
            <a:extLst>
              <a:ext uri="{28A0092B-C50C-407E-A947-70E740481C1C}">
                <a14:useLocalDpi xmlns:a14="http://schemas.microsoft.com/office/drawing/2010/main" val="0"/>
              </a:ext>
            </a:extLst>
          </a:blip>
          <a:srcRect/>
          <a:stretch>
            <a:fillRect/>
          </a:stretch>
        </p:blipFill>
        <p:spPr bwMode="auto">
          <a:xfrm>
            <a:off x="2063552" y="260648"/>
            <a:ext cx="8136904" cy="6196662"/>
          </a:xfrm>
          <a:prstGeom prst="rect">
            <a:avLst/>
          </a:prstGeom>
          <a:noFill/>
          <a:ln>
            <a:noFill/>
          </a:ln>
        </p:spPr>
      </p:pic>
    </p:spTree>
    <p:extLst>
      <p:ext uri="{BB962C8B-B14F-4D97-AF65-F5344CB8AC3E}">
        <p14:creationId xmlns:p14="http://schemas.microsoft.com/office/powerpoint/2010/main" val="2832823828"/>
      </p:ext>
    </p:extLst>
  </p:cSld>
  <p:clrMapOvr>
    <a:masterClrMapping/>
  </p:clrMapOvr>
  <p:transition spd="slow">
    <p:fade/>
  </p:transition>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7264" y="0"/>
            <a:ext cx="12192000" cy="6283771"/>
          </a:xfrm>
          <a:prstGeom prst="rect">
            <a:avLst/>
          </a:prstGeom>
        </p:spPr>
        <p:txBody>
          <a:bodyPr wrap="square">
            <a:spAutoFit/>
          </a:bodyPr>
          <a:lstStyle/>
          <a:p>
            <a:pPr algn="just">
              <a:lnSpc>
                <a:spcPct val="150000"/>
              </a:lnSpc>
              <a:spcAft>
                <a:spcPts val="1000"/>
              </a:spcAft>
            </a:pPr>
            <a:r>
              <a:rPr lang="fr-FR" sz="3200" dirty="0">
                <a:latin typeface="Times New Roman" panose="02020603050405020304" pitchFamily="18" charset="0"/>
                <a:ea typeface="Calibri" panose="020F0502020204030204" pitchFamily="34" charset="0"/>
                <a:cs typeface="Times New Roman" panose="02020603050405020304" pitchFamily="18" charset="0"/>
              </a:rPr>
              <a:t>Le système fonctionne selon deux modes :</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200"/>
              </a:spcAft>
              <a:buFont typeface="Wingdings" panose="05000000000000000000" pitchFamily="2" charset="2"/>
              <a:buChar char=""/>
            </a:pPr>
            <a:r>
              <a:rPr lang="fr-FR" sz="3200" i="1" dirty="0">
                <a:latin typeface="Times New Roman" panose="02020603050405020304" pitchFamily="18" charset="0"/>
                <a:ea typeface="Calibri" panose="020F0502020204030204" pitchFamily="34" charset="0"/>
              </a:rPr>
              <a:t>Le mode synchrone maître :</a:t>
            </a:r>
            <a:r>
              <a:rPr lang="fr-FR" sz="3200" dirty="0">
                <a:latin typeface="Times New Roman" panose="02020603050405020304" pitchFamily="18" charset="0"/>
                <a:ea typeface="Calibri" panose="020F0502020204030204" pitchFamily="34" charset="0"/>
              </a:rPr>
              <a:t> Emission sur horloge sur CK et émission/réception données sur DT. Le maître administre le bus et décide qui peut émettre, et quand. Ceci peut être réalisé, par exemple, en envoyant un octet particulier qui précise qui va répondre.</a:t>
            </a:r>
          </a:p>
          <a:p>
            <a:pPr marL="342900" lvl="0" indent="-342900" algn="just">
              <a:lnSpc>
                <a:spcPct val="150000"/>
              </a:lnSpc>
              <a:spcAft>
                <a:spcPts val="1200"/>
              </a:spcAft>
              <a:buFont typeface="Wingdings" panose="05000000000000000000" pitchFamily="2" charset="2"/>
              <a:buChar char=""/>
            </a:pPr>
            <a:r>
              <a:rPr lang="fr-FR" sz="3200" i="1" dirty="0">
                <a:latin typeface="Times New Roman" panose="02020603050405020304" pitchFamily="18" charset="0"/>
                <a:ea typeface="Calibri" panose="020F0502020204030204" pitchFamily="34" charset="0"/>
              </a:rPr>
              <a:t>Le mode synchrone esclave :</a:t>
            </a:r>
            <a:r>
              <a:rPr lang="fr-FR" sz="3200" dirty="0">
                <a:latin typeface="Times New Roman" panose="02020603050405020304" pitchFamily="18" charset="0"/>
                <a:ea typeface="Calibri" panose="020F0502020204030204" pitchFamily="34" charset="0"/>
              </a:rPr>
              <a:t> Réception horloge sur CK et émission/réception données sur DT. L’esclave répond aux ordres du maître</a:t>
            </a:r>
            <a:r>
              <a:rPr lang="fr-FR" sz="3200" dirty="0" smtClean="0">
                <a:latin typeface="Times New Roman" panose="02020603050405020304" pitchFamily="18" charset="0"/>
                <a:ea typeface="Calibri" panose="020F0502020204030204" pitchFamily="34" charset="0"/>
              </a:rPr>
              <a:t>.</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5581790"/>
      </p:ext>
    </p:extLst>
  </p:cSld>
  <p:clrMapOvr>
    <a:masterClrMapping/>
  </p:clrMapOvr>
  <p:transition spd="slow">
    <p:fade/>
  </p:transition>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7264" y="0"/>
            <a:ext cx="12192000" cy="6129883"/>
          </a:xfrm>
          <a:prstGeom prst="rect">
            <a:avLst/>
          </a:prstGeom>
        </p:spPr>
        <p:txBody>
          <a:bodyPr wrap="square">
            <a:spAutoFit/>
          </a:bodyPr>
          <a:lstStyle/>
          <a:p>
            <a:pPr algn="just">
              <a:lnSpc>
                <a:spcPct val="150000"/>
              </a:lnSpc>
              <a:spcAft>
                <a:spcPts val="1000"/>
              </a:spcAft>
            </a:pPr>
            <a:r>
              <a:rPr lang="fr-FR" sz="3200" dirty="0" smtClean="0">
                <a:latin typeface="Times New Roman" panose="02020603050405020304" pitchFamily="18" charset="0"/>
                <a:ea typeface="Calibri" panose="020F0502020204030204" pitchFamily="34" charset="0"/>
                <a:cs typeface="Times New Roman" panose="02020603050405020304" pitchFamily="18" charset="0"/>
              </a:rPr>
              <a:t>Tous </a:t>
            </a:r>
            <a:r>
              <a:rPr lang="fr-FR" sz="3200" dirty="0">
                <a:latin typeface="Times New Roman" panose="02020603050405020304" pitchFamily="18" charset="0"/>
                <a:ea typeface="Calibri" panose="020F0502020204030204" pitchFamily="34" charset="0"/>
                <a:cs typeface="Times New Roman" panose="02020603050405020304" pitchFamily="18" charset="0"/>
              </a:rPr>
              <a:t>les intervenants peuvent être maîtres ou esclaves. Bien entendu, il ne peut y avoir qu’un </a:t>
            </a:r>
            <a:r>
              <a:rPr lang="fr-FR" sz="3200" dirty="0" smtClean="0">
                <a:latin typeface="Times New Roman" panose="02020603050405020304" pitchFamily="18" charset="0"/>
                <a:ea typeface="Calibri" panose="020F0502020204030204" pitchFamily="34" charset="0"/>
                <a:cs typeface="Times New Roman" panose="02020603050405020304" pitchFamily="18" charset="0"/>
              </a:rPr>
              <a:t>seul maître </a:t>
            </a:r>
            <a:r>
              <a:rPr lang="fr-FR" sz="3200" dirty="0">
                <a:latin typeface="Times New Roman" panose="02020603050405020304" pitchFamily="18" charset="0"/>
                <a:ea typeface="Calibri" panose="020F0502020204030204" pitchFamily="34" charset="0"/>
                <a:cs typeface="Times New Roman" panose="02020603050405020304" pitchFamily="18" charset="0"/>
              </a:rPr>
              <a:t>en même temps, de même qu’il ne peut y avoir qu’un seul émetteur en même temps. C’est donc à vous de gérer ceci. Il existe différentes méthodes, par exemple :</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fr-FR" sz="3200" dirty="0">
                <a:latin typeface="Times New Roman" panose="02020603050405020304" pitchFamily="18" charset="0"/>
                <a:ea typeface="Calibri" panose="020F0502020204030204" pitchFamily="34" charset="0"/>
                <a:cs typeface="Times New Roman" panose="02020603050405020304" pitchFamily="18" charset="0"/>
              </a:rPr>
              <a:t>Vous décidez que c’est toujours le même élément qui est le maître. Le maître interroge chaque esclave à tour de rôle en précisant dans son message le numéro de l’esclave interrogé. Celui-ci répond sous le contrôle du maître. Cette méthode est couramment appelée «</a:t>
            </a:r>
            <a:r>
              <a:rPr lang="fr-FR" sz="3200" i="1" dirty="0" err="1">
                <a:latin typeface="Times New Roman" panose="02020603050405020304" pitchFamily="18" charset="0"/>
                <a:ea typeface="Calibri" panose="020F0502020204030204" pitchFamily="34" charset="0"/>
                <a:cs typeface="Times New Roman" panose="02020603050405020304" pitchFamily="18" charset="0"/>
              </a:rPr>
              <a:t>spooling</a:t>
            </a:r>
            <a:r>
              <a:rPr lang="fr-FR" sz="3200" dirty="0" smtClean="0">
                <a:latin typeface="Times New Roman" panose="02020603050405020304" pitchFamily="18" charset="0"/>
                <a:ea typeface="Calibri" panose="020F0502020204030204" pitchFamily="34" charset="0"/>
                <a:cs typeface="Times New Roman" panose="02020603050405020304" pitchFamily="18" charset="0"/>
              </a:rPr>
              <a:t>».</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2180827"/>
      </p:ext>
    </p:extLst>
  </p:cSld>
  <p:clrMapOvr>
    <a:masterClrMapping/>
  </p:clrMapOvr>
  <p:transition spd="slow">
    <p:fade/>
  </p:transition>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7264" y="0"/>
            <a:ext cx="12192000" cy="6740307"/>
          </a:xfrm>
          <a:prstGeom prst="rect">
            <a:avLst/>
          </a:prstGeom>
        </p:spPr>
        <p:txBody>
          <a:bodyPr wrap="square">
            <a:spAutoFit/>
          </a:bodyPr>
          <a:lstStyle/>
          <a:p>
            <a:pPr marL="342900" lvl="0" indent="-342900" algn="just">
              <a:lnSpc>
                <a:spcPct val="150000"/>
              </a:lnSpc>
              <a:spcAft>
                <a:spcPts val="0"/>
              </a:spcAft>
              <a:buFont typeface="Wingdings" panose="05000000000000000000" pitchFamily="2" charset="2"/>
              <a:buChar char=""/>
            </a:pPr>
            <a:r>
              <a:rPr lang="fr-FR" sz="3200" dirty="0" smtClean="0">
                <a:latin typeface="Times New Roman" panose="02020603050405020304" pitchFamily="18" charset="0"/>
                <a:ea typeface="Calibri" panose="020F0502020204030204" pitchFamily="34" charset="0"/>
                <a:cs typeface="Times New Roman" panose="02020603050405020304" pitchFamily="18" charset="0"/>
              </a:rPr>
              <a:t>Le </a:t>
            </a:r>
            <a:r>
              <a:rPr lang="fr-FR" sz="3200" dirty="0">
                <a:latin typeface="Times New Roman" panose="02020603050405020304" pitchFamily="18" charset="0"/>
                <a:ea typeface="Calibri" panose="020F0502020204030204" pitchFamily="34" charset="0"/>
                <a:cs typeface="Times New Roman" panose="02020603050405020304" pitchFamily="18" charset="0"/>
              </a:rPr>
              <a:t>«</a:t>
            </a:r>
            <a:r>
              <a:rPr lang="fr-FR" sz="3200" i="1" dirty="0" err="1">
                <a:latin typeface="Times New Roman" panose="02020603050405020304" pitchFamily="18" charset="0"/>
                <a:ea typeface="Calibri" panose="020F0502020204030204" pitchFamily="34" charset="0"/>
                <a:cs typeface="Times New Roman" panose="02020603050405020304" pitchFamily="18" charset="0"/>
              </a:rPr>
              <a:t>tocken</a:t>
            </a:r>
            <a:r>
              <a:rPr lang="fr-FR" sz="3200" i="1" dirty="0">
                <a:latin typeface="Times New Roman" panose="02020603050405020304" pitchFamily="18" charset="0"/>
                <a:ea typeface="Calibri" panose="020F0502020204030204" pitchFamily="34" charset="0"/>
                <a:cs typeface="Times New Roman" panose="02020603050405020304" pitchFamily="18" charset="0"/>
              </a:rPr>
              <a:t>-ring</a:t>
            </a:r>
            <a:r>
              <a:rPr lang="fr-FR" sz="3200" dirty="0">
                <a:latin typeface="Times New Roman" panose="02020603050405020304" pitchFamily="18" charset="0"/>
                <a:ea typeface="Calibri" panose="020F0502020204030204" pitchFamily="34" charset="0"/>
                <a:cs typeface="Times New Roman" panose="02020603050405020304" pitchFamily="18" charset="0"/>
              </a:rPr>
              <a:t>», ou «</a:t>
            </a:r>
            <a:r>
              <a:rPr lang="fr-FR" sz="3200" i="1" dirty="0">
                <a:latin typeface="Times New Roman" panose="02020603050405020304" pitchFamily="18" charset="0"/>
                <a:ea typeface="Calibri" panose="020F0502020204030204" pitchFamily="34" charset="0"/>
                <a:cs typeface="Times New Roman" panose="02020603050405020304" pitchFamily="18" charset="0"/>
              </a:rPr>
              <a:t>anneau à jeton</a:t>
            </a:r>
            <a:r>
              <a:rPr lang="fr-FR" sz="3200" dirty="0">
                <a:latin typeface="Times New Roman" panose="02020603050405020304" pitchFamily="18" charset="0"/>
                <a:ea typeface="Calibri" panose="020F0502020204030204" pitchFamily="34" charset="0"/>
                <a:cs typeface="Times New Roman" panose="02020603050405020304" pitchFamily="18" charset="0"/>
              </a:rPr>
              <a:t>» fonctionne de la façon suivante : Le maître actuel parle à un esclave (il précise par un octet à qui il s’adresse). Il passe alors la parole à l’esclave, qui devient le nouveau maître du bus. Le maître actuel redevient esclave jusqu’à ce qu’un maître lui rende le droit de gestion (jeton).</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Wingdings" panose="05000000000000000000" pitchFamily="2" charset="2"/>
              <a:buChar char=""/>
            </a:pPr>
            <a:r>
              <a:rPr lang="fr-FR" sz="3200" dirty="0">
                <a:latin typeface="Times New Roman" panose="02020603050405020304" pitchFamily="18" charset="0"/>
                <a:ea typeface="Calibri" panose="020F0502020204030204" pitchFamily="34" charset="0"/>
                <a:cs typeface="Times New Roman" panose="02020603050405020304" pitchFamily="18" charset="0"/>
              </a:rPr>
              <a:t>Le «</a:t>
            </a:r>
            <a:r>
              <a:rPr lang="fr-FR" sz="3200" i="1" dirty="0" err="1">
                <a:latin typeface="Times New Roman" panose="02020603050405020304" pitchFamily="18" charset="0"/>
                <a:ea typeface="Calibri" panose="020F0502020204030204" pitchFamily="34" charset="0"/>
                <a:cs typeface="Times New Roman" panose="02020603050405020304" pitchFamily="18" charset="0"/>
              </a:rPr>
              <a:t>spooling</a:t>
            </a:r>
            <a:r>
              <a:rPr lang="fr-FR" sz="3200" i="1" dirty="0">
                <a:latin typeface="Times New Roman" panose="02020603050405020304" pitchFamily="18" charset="0"/>
                <a:ea typeface="Calibri" panose="020F0502020204030204" pitchFamily="34" charset="0"/>
                <a:cs typeface="Times New Roman" panose="02020603050405020304" pitchFamily="18" charset="0"/>
              </a:rPr>
              <a:t> avec </a:t>
            </a:r>
            <a:r>
              <a:rPr lang="fr-FR" sz="3200" i="1" dirty="0" err="1">
                <a:latin typeface="Times New Roman" panose="02020603050405020304" pitchFamily="18" charset="0"/>
                <a:ea typeface="Calibri" panose="020F0502020204030204" pitchFamily="34" charset="0"/>
                <a:cs typeface="Times New Roman" panose="02020603050405020304" pitchFamily="18" charset="0"/>
              </a:rPr>
              <a:t>request</a:t>
            </a:r>
            <a:r>
              <a:rPr lang="fr-FR" sz="3200" dirty="0">
                <a:latin typeface="Times New Roman" panose="02020603050405020304" pitchFamily="18" charset="0"/>
                <a:ea typeface="Calibri" panose="020F0502020204030204" pitchFamily="34" charset="0"/>
                <a:cs typeface="Times New Roman" panose="02020603050405020304" pitchFamily="18" charset="0"/>
              </a:rPr>
              <a:t>» mélange plusieurs techniques. Les esclaves et le maître sont interconnectés avec une ou plusieurs lignes de sélections supplémentaires (gérées par logiciel). Quand un esclave a quelque chose à dire, il force une ligne de «</a:t>
            </a:r>
            <a:r>
              <a:rPr lang="fr-FR" sz="3200" dirty="0" err="1">
                <a:latin typeface="Times New Roman" panose="02020603050405020304" pitchFamily="18" charset="0"/>
                <a:ea typeface="Calibri" panose="020F0502020204030204" pitchFamily="34" charset="0"/>
                <a:cs typeface="Times New Roman" panose="02020603050405020304" pitchFamily="18" charset="0"/>
              </a:rPr>
              <a:t>request</a:t>
            </a:r>
            <a:r>
              <a:rPr lang="fr-FR" sz="3200" dirty="0" smtClean="0">
                <a:latin typeface="Times New Roman" panose="02020603050405020304" pitchFamily="18" charset="0"/>
                <a:ea typeface="Calibri" panose="020F0502020204030204" pitchFamily="34" charset="0"/>
                <a:cs typeface="Times New Roman" panose="02020603050405020304" pitchFamily="18" charset="0"/>
              </a:rPr>
              <a:t>».</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4866125"/>
      </p:ext>
    </p:extLst>
  </p:cSld>
  <p:clrMapOvr>
    <a:masterClrMapping/>
  </p:clrMapOvr>
  <p:transition spd="slow">
    <p:fade/>
  </p:transition>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7264" y="0"/>
            <a:ext cx="12192000" cy="5922712"/>
          </a:xfrm>
          <a:prstGeom prst="rect">
            <a:avLst/>
          </a:prstGeom>
        </p:spPr>
        <p:txBody>
          <a:bodyPr wrap="square">
            <a:spAutoFit/>
          </a:bodyPr>
          <a:lstStyle/>
          <a:p>
            <a:pPr lvl="1" algn="just">
              <a:lnSpc>
                <a:spcPct val="150000"/>
              </a:lnSpc>
            </a:pPr>
            <a:r>
              <a:rPr lang="fr-FR" sz="3200" dirty="0" smtClean="0">
                <a:latin typeface="Times New Roman" panose="02020603050405020304" pitchFamily="18" charset="0"/>
                <a:ea typeface="Calibri" panose="020F0502020204030204" pitchFamily="34" charset="0"/>
                <a:cs typeface="Times New Roman" panose="02020603050405020304" pitchFamily="18" charset="0"/>
              </a:rPr>
              <a:t>Le </a:t>
            </a:r>
            <a:r>
              <a:rPr lang="fr-FR" sz="3200" dirty="0">
                <a:latin typeface="Times New Roman" panose="02020603050405020304" pitchFamily="18" charset="0"/>
                <a:ea typeface="Calibri" panose="020F0502020204030204" pitchFamily="34" charset="0"/>
                <a:cs typeface="Times New Roman" panose="02020603050405020304" pitchFamily="18" charset="0"/>
              </a:rPr>
              <a:t>maître sait alors que quelqu’un a quelque chose à dire, il va interroger les intervenants à tour de rôle pour savoir qui a positionné la ligne. Une fois l’esclave interrogé, celui-ci libère la ligne. Notez que cette méthode ressemble à celle utilisée en interne pour gérer les interruptions. On peut améliorer en ajoutant plusieurs lignes de «</a:t>
            </a:r>
            <a:r>
              <a:rPr lang="fr-FR" sz="3200" dirty="0" err="1">
                <a:latin typeface="Times New Roman" panose="02020603050405020304" pitchFamily="18" charset="0"/>
                <a:ea typeface="Calibri" panose="020F0502020204030204" pitchFamily="34" charset="0"/>
                <a:cs typeface="Times New Roman" panose="02020603050405020304" pitchFamily="18" charset="0"/>
              </a:rPr>
              <a:t>request</a:t>
            </a:r>
            <a:r>
              <a:rPr lang="fr-FR" sz="3200" dirty="0">
                <a:latin typeface="Times New Roman" panose="02020603050405020304" pitchFamily="18" charset="0"/>
                <a:ea typeface="Calibri" panose="020F0502020204030204" pitchFamily="34" charset="0"/>
                <a:cs typeface="Times New Roman" panose="02020603050405020304" pitchFamily="18" charset="0"/>
              </a:rPr>
              <a:t>» de priorités différentes, et on en arrive à la méthode utilisée par le processeur de votre PC pour communiquer avec certains périphériques (</a:t>
            </a:r>
            <a:r>
              <a:rPr lang="fr-FR" sz="3200" dirty="0" err="1">
                <a:latin typeface="Times New Roman" panose="02020603050405020304" pitchFamily="18" charset="0"/>
                <a:ea typeface="Calibri" panose="020F0502020204030204" pitchFamily="34" charset="0"/>
                <a:cs typeface="Times New Roman" panose="02020603050405020304" pitchFamily="18" charset="0"/>
              </a:rPr>
              <a:t>Interrupt-ReQuest</a:t>
            </a:r>
            <a:r>
              <a:rPr lang="fr-FR" sz="3200" dirty="0">
                <a:latin typeface="Times New Roman" panose="02020603050405020304" pitchFamily="18" charset="0"/>
                <a:ea typeface="Calibri" panose="020F0502020204030204" pitchFamily="34" charset="0"/>
                <a:cs typeface="Times New Roman" panose="02020603050405020304" pitchFamily="18" charset="0"/>
              </a:rPr>
              <a:t> ou IRQ).</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2036394"/>
      </p:ext>
    </p:extLst>
  </p:cSld>
  <p:clrMapOvr>
    <a:masterClrMapping/>
  </p:clrMapOvr>
  <p:transition spd="slow">
    <p:fade/>
  </p:transition>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7264" y="0"/>
            <a:ext cx="12192000" cy="6001643"/>
          </a:xfrm>
          <a:prstGeom prst="rect">
            <a:avLst/>
          </a:prstGeom>
        </p:spPr>
        <p:txBody>
          <a:bodyPr wrap="square">
            <a:spAutoFit/>
          </a:bodyPr>
          <a:lstStyle/>
          <a:p>
            <a:pPr algn="just">
              <a:lnSpc>
                <a:spcPct val="150000"/>
              </a:lnSpc>
            </a:pPr>
            <a:r>
              <a:rPr lang="fr-FR" sz="3200" b="1" i="1" dirty="0"/>
              <a:t>Exemple de «</a:t>
            </a:r>
            <a:r>
              <a:rPr lang="fr-FR" sz="3200" b="1" i="1" dirty="0" err="1"/>
              <a:t>tocken</a:t>
            </a:r>
            <a:r>
              <a:rPr lang="fr-FR" sz="3200" b="1" i="1" dirty="0"/>
              <a:t>-ring»</a:t>
            </a:r>
            <a:r>
              <a:rPr lang="fr-FR" sz="3200" dirty="0"/>
              <a:t>.</a:t>
            </a:r>
          </a:p>
          <a:p>
            <a:pPr algn="just">
              <a:lnSpc>
                <a:spcPct val="150000"/>
              </a:lnSpc>
            </a:pPr>
            <a:r>
              <a:rPr lang="fr-FR" sz="3200" dirty="0"/>
              <a:t>Soit à gérer la communication entre 3 circuits (PIC1, PIC2 et IC3). Supposons qu’à la mise sous tension, le maître est le PIC1. On décide d’attribuer l’adresse 1 au PIC1, 2 au PIC2, et 3 au troisième composant. On doit ensuite </a:t>
            </a:r>
            <a:r>
              <a:rPr lang="fr-FR" sz="3200" dirty="0" smtClean="0"/>
              <a:t>concevoir </a:t>
            </a:r>
            <a:r>
              <a:rPr lang="fr-FR" sz="3200" dirty="0"/>
              <a:t>un protocole de communication.</a:t>
            </a:r>
          </a:p>
          <a:p>
            <a:pPr algn="just">
              <a:lnSpc>
                <a:spcPct val="150000"/>
              </a:lnSpc>
            </a:pPr>
            <a:r>
              <a:rPr lang="fr-FR" sz="3200" dirty="0"/>
              <a:t>On décide par exemple que les trames envoyées (suite d’octets) seront de la forme </a:t>
            </a:r>
            <a:r>
              <a:rPr lang="fr-FR" sz="3200" dirty="0" smtClean="0"/>
              <a:t>:</a:t>
            </a:r>
            <a:endParaRPr lang="fr-FR" sz="3200" dirty="0"/>
          </a:p>
        </p:txBody>
      </p:sp>
    </p:spTree>
    <p:extLst>
      <p:ext uri="{BB962C8B-B14F-4D97-AF65-F5344CB8AC3E}">
        <p14:creationId xmlns:p14="http://schemas.microsoft.com/office/powerpoint/2010/main" val="2771899991"/>
      </p:ext>
    </p:extLst>
  </p:cSld>
  <p:clrMapOvr>
    <a:masterClrMapping/>
  </p:clrMapOvr>
  <p:transition spd="slow">
    <p:fade/>
  </p:transition>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7264" y="0"/>
            <a:ext cx="12192000" cy="6740307"/>
          </a:xfrm>
          <a:prstGeom prst="rect">
            <a:avLst/>
          </a:prstGeom>
        </p:spPr>
        <p:txBody>
          <a:bodyPr wrap="square">
            <a:spAutoFit/>
          </a:bodyPr>
          <a:lstStyle/>
          <a:p>
            <a:pPr marL="457200" lvl="0" indent="-457200" algn="just">
              <a:lnSpc>
                <a:spcPct val="150000"/>
              </a:lnSpc>
              <a:buFont typeface="Wingdings" panose="05000000000000000000" pitchFamily="2" charset="2"/>
              <a:buChar char="ü"/>
            </a:pPr>
            <a:r>
              <a:rPr lang="fr-FR" sz="3200" dirty="0" smtClean="0"/>
              <a:t>L’octet </a:t>
            </a:r>
            <a:r>
              <a:rPr lang="fr-FR" sz="3200" dirty="0"/>
              <a:t>1 contient l’adresse du destinataire codée sur 5 bits, le bit 6 indiquant que le destinataire peut répondre, le bit 7 étant le jeton (</a:t>
            </a:r>
            <a:r>
              <a:rPr lang="fr-FR" sz="3200" dirty="0" err="1"/>
              <a:t>tocken</a:t>
            </a:r>
            <a:r>
              <a:rPr lang="fr-FR" sz="3200" dirty="0" smtClean="0"/>
              <a:t>).</a:t>
            </a:r>
          </a:p>
          <a:p>
            <a:pPr marL="457200" lvl="0" indent="-457200" algn="just">
              <a:lnSpc>
                <a:spcPct val="150000"/>
              </a:lnSpc>
              <a:buFont typeface="Wingdings" panose="05000000000000000000" pitchFamily="2" charset="2"/>
              <a:buChar char="ü"/>
            </a:pPr>
            <a:r>
              <a:rPr lang="fr-FR" sz="3200" dirty="0" smtClean="0"/>
              <a:t>Il </a:t>
            </a:r>
            <a:r>
              <a:rPr lang="fr-FR" sz="3200" dirty="0"/>
              <a:t>sera suivi par 2 octets de données.</a:t>
            </a:r>
          </a:p>
          <a:p>
            <a:pPr algn="just">
              <a:lnSpc>
                <a:spcPct val="150000"/>
              </a:lnSpc>
            </a:pPr>
            <a:r>
              <a:rPr lang="fr-FR" sz="3200" dirty="0"/>
              <a:t>Voici ce que pourrait donner un échange : </a:t>
            </a:r>
          </a:p>
          <a:p>
            <a:pPr marL="457200" lvl="0" indent="-457200" algn="just">
              <a:lnSpc>
                <a:spcPct val="150000"/>
              </a:lnSpc>
              <a:buFont typeface="Wingdings" panose="05000000000000000000" pitchFamily="2" charset="2"/>
              <a:buChar char="ü"/>
            </a:pPr>
            <a:r>
              <a:rPr lang="fr-FR" sz="3200" dirty="0"/>
              <a:t>Le PIC1 (qui est le maître) envoie : B’00000010’, </a:t>
            </a:r>
            <a:r>
              <a:rPr lang="fr-FR" sz="3200" dirty="0" err="1"/>
              <a:t>B’aaaaaaaa</a:t>
            </a:r>
            <a:r>
              <a:rPr lang="fr-FR" sz="3200" dirty="0"/>
              <a:t>’, </a:t>
            </a:r>
            <a:r>
              <a:rPr lang="fr-FR" sz="3200" dirty="0" err="1"/>
              <a:t>B’bbbbbbbb</a:t>
            </a:r>
            <a:r>
              <a:rPr lang="fr-FR" sz="3200" dirty="0"/>
              <a:t>’.</a:t>
            </a:r>
          </a:p>
          <a:p>
            <a:pPr marL="457200" lvl="0" indent="-457200" algn="just">
              <a:lnSpc>
                <a:spcPct val="150000"/>
              </a:lnSpc>
              <a:buFont typeface="Wingdings" panose="05000000000000000000" pitchFamily="2" charset="2"/>
              <a:buChar char="ü"/>
            </a:pPr>
            <a:r>
              <a:rPr lang="fr-FR" sz="3200" dirty="0"/>
              <a:t>Le PIC2 (adresse = 2) sait que les octets lui sont destinés, mais il n’a pas droit de réponse</a:t>
            </a:r>
            <a:r>
              <a:rPr lang="fr-FR" sz="3200" dirty="0" smtClean="0"/>
              <a:t>.</a:t>
            </a:r>
            <a:endParaRPr lang="fr-FR" sz="3200" dirty="0"/>
          </a:p>
        </p:txBody>
      </p:sp>
    </p:spTree>
    <p:extLst>
      <p:ext uri="{BB962C8B-B14F-4D97-AF65-F5344CB8AC3E}">
        <p14:creationId xmlns:p14="http://schemas.microsoft.com/office/powerpoint/2010/main" val="3099492836"/>
      </p:ext>
    </p:extLst>
  </p:cSld>
  <p:clrMapOvr>
    <a:masterClrMapping/>
  </p:clrMapOvr>
  <p:transition spd="slow">
    <p:fade/>
  </p:transition>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7264" y="0"/>
            <a:ext cx="12192000" cy="6001643"/>
          </a:xfrm>
          <a:prstGeom prst="rect">
            <a:avLst/>
          </a:prstGeom>
        </p:spPr>
        <p:txBody>
          <a:bodyPr wrap="square">
            <a:spAutoFit/>
          </a:bodyPr>
          <a:lstStyle/>
          <a:p>
            <a:pPr marL="914400" lvl="1" indent="-457200" algn="just">
              <a:lnSpc>
                <a:spcPct val="150000"/>
              </a:lnSpc>
              <a:buFont typeface="Wingdings" panose="05000000000000000000" pitchFamily="2" charset="2"/>
              <a:buChar char="ü"/>
            </a:pPr>
            <a:r>
              <a:rPr lang="fr-FR" sz="3200" dirty="0" smtClean="0"/>
              <a:t>Le </a:t>
            </a:r>
            <a:r>
              <a:rPr lang="fr-FR" sz="3200" dirty="0"/>
              <a:t>PIC1 envoie : </a:t>
            </a:r>
            <a:r>
              <a:rPr lang="fr-FR" sz="3200" dirty="0" smtClean="0"/>
              <a:t>b’01000010’,  </a:t>
            </a:r>
            <a:r>
              <a:rPr lang="fr-FR" sz="3200" dirty="0" err="1" smtClean="0"/>
              <a:t>b’cccccccc</a:t>
            </a:r>
            <a:r>
              <a:rPr lang="fr-FR" sz="3200" dirty="0" smtClean="0"/>
              <a:t>’, </a:t>
            </a:r>
            <a:r>
              <a:rPr lang="fr-FR" sz="3200" dirty="0" err="1" smtClean="0"/>
              <a:t>b’dddddddd</a:t>
            </a:r>
            <a:r>
              <a:rPr lang="fr-FR" sz="3200" dirty="0" smtClean="0"/>
              <a:t>’.</a:t>
            </a:r>
          </a:p>
          <a:p>
            <a:pPr marL="914400" lvl="1" indent="-457200" algn="just">
              <a:lnSpc>
                <a:spcPct val="150000"/>
              </a:lnSpc>
              <a:buFont typeface="Wingdings" panose="05000000000000000000" pitchFamily="2" charset="2"/>
              <a:buChar char="ü"/>
            </a:pPr>
            <a:r>
              <a:rPr lang="fr-FR" sz="3200" dirty="0" smtClean="0"/>
              <a:t>Le </a:t>
            </a:r>
            <a:r>
              <a:rPr lang="fr-FR" sz="3200" dirty="0"/>
              <a:t>PIC2 sait que les octets lui sont destinés, le bit 6 du premier octet à « 1 » l’autorise à répondre. Il place sa réponse dans son registre d’émission, mais il reste en </a:t>
            </a:r>
            <a:r>
              <a:rPr lang="fr-FR" sz="3200" dirty="0" smtClean="0"/>
              <a:t>esclave.</a:t>
            </a:r>
          </a:p>
          <a:p>
            <a:pPr marL="914400" lvl="1" indent="-457200" algn="just">
              <a:lnSpc>
                <a:spcPct val="150000"/>
              </a:lnSpc>
              <a:buFont typeface="Wingdings" panose="05000000000000000000" pitchFamily="2" charset="2"/>
              <a:buChar char="ü"/>
            </a:pPr>
            <a:r>
              <a:rPr lang="fr-FR" sz="3200" dirty="0" smtClean="0"/>
              <a:t>Le </a:t>
            </a:r>
            <a:r>
              <a:rPr lang="fr-FR" sz="3200" dirty="0"/>
              <a:t>PIC1 provoque la lecture, il récupère la réponse du PIC®2 : </a:t>
            </a:r>
            <a:r>
              <a:rPr lang="fr-FR" sz="3200" dirty="0" smtClean="0"/>
              <a:t>b’00000001</a:t>
            </a:r>
            <a:r>
              <a:rPr lang="fr-FR" sz="3200" dirty="0"/>
              <a:t>’, </a:t>
            </a:r>
            <a:r>
              <a:rPr lang="fr-FR" sz="3200" dirty="0" err="1"/>
              <a:t>b</a:t>
            </a:r>
            <a:r>
              <a:rPr lang="fr-FR" sz="3200" dirty="0" err="1" smtClean="0"/>
              <a:t>’eeeeeeee</a:t>
            </a:r>
            <a:r>
              <a:rPr lang="fr-FR" sz="3200" dirty="0"/>
              <a:t>’, </a:t>
            </a:r>
            <a:r>
              <a:rPr lang="fr-FR" sz="3200" dirty="0" err="1"/>
              <a:t>b</a:t>
            </a:r>
            <a:r>
              <a:rPr lang="fr-FR" sz="3200" dirty="0" err="1" smtClean="0"/>
              <a:t>’ffffffff</a:t>
            </a:r>
            <a:r>
              <a:rPr lang="fr-FR" sz="3200" dirty="0" smtClean="0"/>
              <a:t>’.</a:t>
            </a:r>
          </a:p>
        </p:txBody>
      </p:sp>
    </p:spTree>
    <p:extLst>
      <p:ext uri="{BB962C8B-B14F-4D97-AF65-F5344CB8AC3E}">
        <p14:creationId xmlns:p14="http://schemas.microsoft.com/office/powerpoint/2010/main" val="509804278"/>
      </p:ext>
    </p:extLst>
  </p:cSld>
  <p:clrMapOvr>
    <a:masterClrMapping/>
  </p:clrMapOvr>
  <p:transition spd="slow">
    <p:fade/>
  </p:transition>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7264" y="0"/>
            <a:ext cx="12192000" cy="3691973"/>
          </a:xfrm>
          <a:prstGeom prst="rect">
            <a:avLst/>
          </a:prstGeom>
        </p:spPr>
        <p:txBody>
          <a:bodyPr wrap="square">
            <a:spAutoFit/>
          </a:bodyPr>
          <a:lstStyle/>
          <a:p>
            <a:pPr marL="914400" lvl="1" indent="-457200" algn="just">
              <a:lnSpc>
                <a:spcPct val="150000"/>
              </a:lnSpc>
              <a:buFont typeface="Wingdings" panose="05000000000000000000" pitchFamily="2" charset="2"/>
              <a:buChar char="ü"/>
            </a:pPr>
            <a:r>
              <a:rPr lang="fr-FR" sz="3200" dirty="0" smtClean="0"/>
              <a:t>Le </a:t>
            </a:r>
            <a:r>
              <a:rPr lang="fr-FR" sz="3200" dirty="0"/>
              <a:t>PIC1 envoie : </a:t>
            </a:r>
            <a:r>
              <a:rPr lang="fr-FR" sz="3200" dirty="0" smtClean="0"/>
              <a:t>b’10000011</a:t>
            </a:r>
            <a:r>
              <a:rPr lang="fr-FR" sz="3200" dirty="0"/>
              <a:t>’, </a:t>
            </a:r>
            <a:r>
              <a:rPr lang="fr-FR" sz="3200" dirty="0" err="1" smtClean="0"/>
              <a:t>b’gggggggg</a:t>
            </a:r>
            <a:r>
              <a:rPr lang="fr-FR" sz="3200" dirty="0" smtClean="0"/>
              <a:t>’, </a:t>
            </a:r>
            <a:r>
              <a:rPr lang="fr-FR" sz="3200" dirty="0" err="1" smtClean="0"/>
              <a:t>b’hhhhhhhh</a:t>
            </a:r>
            <a:r>
              <a:rPr lang="fr-FR" sz="3200" dirty="0"/>
              <a:t>’. Il a donné le jeton (bit7 à 1) au PIC3 tout en lui transmettant 2 octets. Il dévient ainsi esclave et le PIC3 devient le maître. Ce dernier peut continuer les transactions comme il l’entend</a:t>
            </a:r>
            <a:r>
              <a:rPr lang="fr-FR" sz="3200" dirty="0" smtClean="0"/>
              <a:t>.</a:t>
            </a:r>
            <a:endParaRPr lang="fr-FR" sz="3200" dirty="0"/>
          </a:p>
        </p:txBody>
      </p:sp>
    </p:spTree>
    <p:extLst>
      <p:ext uri="{BB962C8B-B14F-4D97-AF65-F5344CB8AC3E}">
        <p14:creationId xmlns:p14="http://schemas.microsoft.com/office/powerpoint/2010/main" val="9059197"/>
      </p:ext>
    </p:extLst>
  </p:cSld>
  <p:clrMapOvr>
    <a:masterClrMapping/>
  </p:clrMapOvr>
  <p:transition spd="slow">
    <p:fade/>
  </p:transition>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7264" y="0"/>
            <a:ext cx="12192000" cy="6001643"/>
          </a:xfrm>
          <a:prstGeom prst="rect">
            <a:avLst/>
          </a:prstGeom>
        </p:spPr>
        <p:txBody>
          <a:bodyPr wrap="square">
            <a:spAutoFit/>
          </a:bodyPr>
          <a:lstStyle/>
          <a:p>
            <a:pPr algn="just">
              <a:lnSpc>
                <a:spcPct val="150000"/>
              </a:lnSpc>
            </a:pPr>
            <a:r>
              <a:rPr lang="fr-FR" sz="3200" b="1" dirty="0"/>
              <a:t>a) L’initialisation.</a:t>
            </a:r>
            <a:endParaRPr lang="fr-FR" sz="3200" dirty="0"/>
          </a:p>
          <a:p>
            <a:pPr algn="just">
              <a:lnSpc>
                <a:spcPct val="150000"/>
              </a:lnSpc>
            </a:pPr>
            <a:r>
              <a:rPr lang="fr-FR" sz="3200" dirty="0"/>
              <a:t>Pour initialiser le module en mode synchrone, il </a:t>
            </a:r>
            <a:r>
              <a:rPr lang="fr-FR" sz="3200" dirty="0" smtClean="0"/>
              <a:t>faudra:</a:t>
            </a:r>
            <a:endParaRPr lang="fr-FR" sz="3200" dirty="0"/>
          </a:p>
          <a:p>
            <a:pPr marL="457200" lvl="0" indent="-457200" algn="just">
              <a:lnSpc>
                <a:spcPct val="150000"/>
              </a:lnSpc>
              <a:buFont typeface="Wingdings" panose="05000000000000000000" pitchFamily="2" charset="2"/>
              <a:buChar char="ü"/>
            </a:pPr>
            <a:r>
              <a:rPr lang="fr-FR" sz="3200" dirty="0"/>
              <a:t>Choisir si on travaille en mode maître ou </a:t>
            </a:r>
            <a:r>
              <a:rPr lang="fr-FR" sz="3200" dirty="0" smtClean="0"/>
              <a:t>esclave.</a:t>
            </a:r>
          </a:p>
          <a:p>
            <a:pPr marL="457200" lvl="0" indent="-457200" algn="just">
              <a:lnSpc>
                <a:spcPct val="150000"/>
              </a:lnSpc>
              <a:buFont typeface="Wingdings" panose="05000000000000000000" pitchFamily="2" charset="2"/>
              <a:buChar char="ü"/>
            </a:pPr>
            <a:r>
              <a:rPr lang="fr-FR" sz="3200" dirty="0" smtClean="0"/>
              <a:t>Décider </a:t>
            </a:r>
            <a:r>
              <a:rPr lang="fr-FR" sz="3200" dirty="0"/>
              <a:t>si on utilise des émissions sur 8 ou sur 9 </a:t>
            </a:r>
            <a:r>
              <a:rPr lang="fr-FR" sz="3200" dirty="0" smtClean="0"/>
              <a:t>bits.</a:t>
            </a:r>
          </a:p>
          <a:p>
            <a:pPr marL="457200" lvl="0" indent="-457200" algn="just">
              <a:lnSpc>
                <a:spcPct val="150000"/>
              </a:lnSpc>
              <a:buFont typeface="Wingdings" panose="05000000000000000000" pitchFamily="2" charset="2"/>
              <a:buChar char="ü"/>
            </a:pPr>
            <a:r>
              <a:rPr lang="fr-FR" sz="3200" dirty="0" smtClean="0"/>
              <a:t>Positionner </a:t>
            </a:r>
            <a:r>
              <a:rPr lang="fr-FR" sz="3200" dirty="0"/>
              <a:t>le bit SYNC pour le travail en mode </a:t>
            </a:r>
            <a:r>
              <a:rPr lang="fr-FR" sz="3200" dirty="0" smtClean="0"/>
              <a:t>synchrone.</a:t>
            </a:r>
          </a:p>
          <a:p>
            <a:pPr marL="457200" lvl="0" indent="-457200" algn="just">
              <a:lnSpc>
                <a:spcPct val="150000"/>
              </a:lnSpc>
              <a:buFont typeface="Wingdings" panose="05000000000000000000" pitchFamily="2" charset="2"/>
              <a:buChar char="ü"/>
            </a:pPr>
            <a:r>
              <a:rPr lang="fr-FR" sz="3200" dirty="0" smtClean="0"/>
              <a:t>Décider </a:t>
            </a:r>
            <a:r>
              <a:rPr lang="fr-FR" sz="3200" dirty="0"/>
              <a:t>si on communique en 8 ou en 9 </a:t>
            </a:r>
            <a:r>
              <a:rPr lang="fr-FR" sz="3200" dirty="0" smtClean="0"/>
              <a:t>bits.</a:t>
            </a:r>
          </a:p>
          <a:p>
            <a:pPr marL="457200" lvl="0" indent="-457200" algn="just">
              <a:lnSpc>
                <a:spcPct val="150000"/>
              </a:lnSpc>
              <a:buFont typeface="Wingdings" panose="05000000000000000000" pitchFamily="2" charset="2"/>
              <a:buChar char="ü"/>
            </a:pPr>
            <a:r>
              <a:rPr lang="fr-FR" sz="3200" dirty="0" smtClean="0"/>
              <a:t>Si </a:t>
            </a:r>
            <a:r>
              <a:rPr lang="fr-FR" sz="3200" dirty="0"/>
              <a:t>on travaille en maître, initialiser la valeur de </a:t>
            </a:r>
            <a:r>
              <a:rPr lang="fr-FR" sz="3200" dirty="0" smtClean="0"/>
              <a:t>SPBRG.</a:t>
            </a:r>
          </a:p>
          <a:p>
            <a:pPr marL="457200" lvl="0" indent="-457200" algn="just">
              <a:lnSpc>
                <a:spcPct val="150000"/>
              </a:lnSpc>
              <a:buFont typeface="Wingdings" panose="05000000000000000000" pitchFamily="2" charset="2"/>
              <a:buChar char="ü"/>
            </a:pPr>
            <a:r>
              <a:rPr lang="fr-FR" sz="3200" dirty="0" smtClean="0"/>
              <a:t>Mettre </a:t>
            </a:r>
            <a:r>
              <a:rPr lang="fr-FR" sz="3200" dirty="0"/>
              <a:t>le module en service</a:t>
            </a:r>
            <a:r>
              <a:rPr lang="fr-FR" sz="3200" dirty="0" smtClean="0"/>
              <a:t>.</a:t>
            </a:r>
            <a:endParaRPr lang="fr-FR" sz="3200" dirty="0"/>
          </a:p>
        </p:txBody>
      </p:sp>
    </p:spTree>
    <p:extLst>
      <p:ext uri="{BB962C8B-B14F-4D97-AF65-F5344CB8AC3E}">
        <p14:creationId xmlns:p14="http://schemas.microsoft.com/office/powerpoint/2010/main" val="2563918394"/>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499561" y="2527"/>
            <a:ext cx="9144000" cy="584775"/>
          </a:xfrm>
          <a:prstGeom prst="rect">
            <a:avLst/>
          </a:prstGeom>
          <a:noFill/>
        </p:spPr>
        <p:txBody>
          <a:bodyPr wrap="square" rtlCol="0">
            <a:spAutoFit/>
          </a:bodyPr>
          <a:lstStyle/>
          <a:p>
            <a:pPr lvl="1" algn="just"/>
            <a:r>
              <a:rPr lang="fr-FR" sz="3200" dirty="0">
                <a:latin typeface="Aharoni" pitchFamily="2" charset="-79"/>
                <a:cs typeface="Aharoni" pitchFamily="2" charset="-79"/>
              </a:rPr>
              <a:t>Dans </a:t>
            </a:r>
            <a:r>
              <a:rPr lang="fr-FR" sz="3200" dirty="0">
                <a:solidFill>
                  <a:srgbClr val="00B050"/>
                </a:solidFill>
                <a:latin typeface="Aharoni" pitchFamily="2" charset="-79"/>
                <a:cs typeface="Aharoni" pitchFamily="2" charset="-79"/>
              </a:rPr>
              <a:t>LE TRANSPORT</a:t>
            </a:r>
            <a:r>
              <a:rPr lang="fr-FR" sz="3200" dirty="0">
                <a:latin typeface="Aharoni" pitchFamily="2" charset="-79"/>
                <a:cs typeface="Aharoni" pitchFamily="2" charset="-79"/>
              </a:rPr>
              <a:t>!</a:t>
            </a:r>
          </a:p>
        </p:txBody>
      </p:sp>
      <p:pic>
        <p:nvPicPr>
          <p:cNvPr id="6147" name="Picture 3" descr="C:\Users\toshiba\Desktop\Mazoughou doc\image_cours_CIP\téléchargement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368" y="3717032"/>
            <a:ext cx="4464496" cy="297091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toshiba\Desktop\Mazoughou doc\image_cours_CIP\téléchargement (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696" y="797234"/>
            <a:ext cx="4262808" cy="2199718"/>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toshiba\Desktop\Mazoughou doc\image_cours_CIP\téléchargement (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184" y="764704"/>
            <a:ext cx="4248472"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7133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7264" y="0"/>
            <a:ext cx="12192000" cy="2953309"/>
          </a:xfrm>
          <a:prstGeom prst="rect">
            <a:avLst/>
          </a:prstGeom>
        </p:spPr>
        <p:txBody>
          <a:bodyPr wrap="square">
            <a:spAutoFit/>
          </a:bodyPr>
          <a:lstStyle/>
          <a:p>
            <a:pPr algn="just">
              <a:lnSpc>
                <a:spcPct val="150000"/>
              </a:lnSpc>
            </a:pPr>
            <a:r>
              <a:rPr lang="fr-FR" sz="3200" dirty="0" smtClean="0"/>
              <a:t>Par </a:t>
            </a:r>
            <a:r>
              <a:rPr lang="fr-FR" sz="3200" dirty="0"/>
              <a:t>défaut, à la mise sous tension, les pins CK et DT sont configurées en entrée, il n’est donc pas nécessaire d’initialiser leur bit respectif dans TRISC, sauf s’ils ont été modifiés.</a:t>
            </a:r>
          </a:p>
        </p:txBody>
      </p:sp>
    </p:spTree>
    <p:extLst>
      <p:ext uri="{BB962C8B-B14F-4D97-AF65-F5344CB8AC3E}">
        <p14:creationId xmlns:p14="http://schemas.microsoft.com/office/powerpoint/2010/main" val="133944997"/>
      </p:ext>
    </p:extLst>
  </p:cSld>
  <p:clrMapOvr>
    <a:masterClrMapping/>
  </p:clrMapOvr>
  <p:transition spd="slow">
    <p:fade/>
  </p:transition>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7264" y="0"/>
            <a:ext cx="12192000" cy="6740307"/>
          </a:xfrm>
          <a:prstGeom prst="rect">
            <a:avLst/>
          </a:prstGeom>
        </p:spPr>
        <p:txBody>
          <a:bodyPr wrap="square">
            <a:spAutoFit/>
          </a:bodyPr>
          <a:lstStyle/>
          <a:p>
            <a:pPr algn="just">
              <a:lnSpc>
                <a:spcPct val="150000"/>
              </a:lnSpc>
            </a:pPr>
            <a:r>
              <a:rPr lang="fr-FR" sz="3200" b="1" dirty="0" smtClean="0"/>
              <a:t>b) L’émission en mode maître.</a:t>
            </a:r>
            <a:endParaRPr lang="fr-FR" sz="3200" dirty="0" smtClean="0"/>
          </a:p>
          <a:p>
            <a:pPr algn="just">
              <a:lnSpc>
                <a:spcPct val="150000"/>
              </a:lnSpc>
            </a:pPr>
            <a:r>
              <a:rPr lang="fr-FR" sz="3200" dirty="0" smtClean="0"/>
              <a:t>Le schéma électrique correspondant à l’émission est identique à celle du mode asynchrone (Fig.12.1 du </a:t>
            </a:r>
            <a:r>
              <a:rPr lang="fr-FR" sz="3200" dirty="0" err="1" smtClean="0"/>
              <a:t>datasheet</a:t>
            </a:r>
            <a:r>
              <a:rPr lang="fr-FR" sz="3200" dirty="0" smtClean="0"/>
              <a:t>). Les étapes de configuration sont les suivantes.</a:t>
            </a:r>
          </a:p>
          <a:p>
            <a:pPr marL="514350" lvl="0" indent="-514350" algn="just">
              <a:lnSpc>
                <a:spcPct val="150000"/>
              </a:lnSpc>
              <a:buFont typeface="+mj-lt"/>
              <a:buAutoNum type="arabicPeriod"/>
            </a:pPr>
            <a:r>
              <a:rPr lang="fr-FR" sz="3200" dirty="0"/>
              <a:t>Configurer les broches RB1 et RB2 en entrée.</a:t>
            </a:r>
          </a:p>
          <a:p>
            <a:pPr marL="514350" lvl="0" indent="-514350" algn="just">
              <a:lnSpc>
                <a:spcPct val="150000"/>
              </a:lnSpc>
              <a:buFont typeface="+mj-lt"/>
              <a:buAutoNum type="arabicPeriod"/>
            </a:pPr>
            <a:r>
              <a:rPr lang="fr-FR" sz="3200" dirty="0"/>
              <a:t>Initialiser le contenu SPBRG.</a:t>
            </a:r>
          </a:p>
          <a:p>
            <a:pPr marL="514350" lvl="0" indent="-514350" algn="just">
              <a:lnSpc>
                <a:spcPct val="150000"/>
              </a:lnSpc>
              <a:buFont typeface="+mj-lt"/>
              <a:buAutoNum type="arabicPeriod"/>
            </a:pPr>
            <a:r>
              <a:rPr lang="fr-FR" sz="3200" dirty="0"/>
              <a:t>Activer le mode synchrone maître par la mise à 1 des bits SYNC, SPEN et CSRC.</a:t>
            </a:r>
          </a:p>
          <a:p>
            <a:pPr marL="514350" lvl="0" indent="-514350" algn="just">
              <a:lnSpc>
                <a:spcPct val="150000"/>
              </a:lnSpc>
              <a:buFont typeface="+mj-lt"/>
              <a:buAutoNum type="arabicPeriod"/>
            </a:pPr>
            <a:r>
              <a:rPr lang="fr-FR" sz="3200" dirty="0"/>
              <a:t>Mettre le bit TXIE à 1 si une interruption est nécessaire</a:t>
            </a:r>
            <a:r>
              <a:rPr lang="fr-FR" sz="3200" dirty="0" smtClean="0"/>
              <a:t>.</a:t>
            </a:r>
            <a:endParaRPr lang="fr-FR" sz="3200" dirty="0"/>
          </a:p>
        </p:txBody>
      </p:sp>
    </p:spTree>
    <p:extLst>
      <p:ext uri="{BB962C8B-B14F-4D97-AF65-F5344CB8AC3E}">
        <p14:creationId xmlns:p14="http://schemas.microsoft.com/office/powerpoint/2010/main" val="2120498510"/>
      </p:ext>
    </p:extLst>
  </p:cSld>
  <p:clrMapOvr>
    <a:masterClrMapping/>
  </p:clrMapOvr>
  <p:transition spd="slow">
    <p:fade/>
  </p:transition>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7264" y="0"/>
            <a:ext cx="12192000" cy="3691973"/>
          </a:xfrm>
          <a:prstGeom prst="rect">
            <a:avLst/>
          </a:prstGeom>
        </p:spPr>
        <p:txBody>
          <a:bodyPr wrap="square">
            <a:spAutoFit/>
          </a:bodyPr>
          <a:lstStyle/>
          <a:p>
            <a:pPr marL="514350" lvl="0" indent="-514350" algn="just">
              <a:lnSpc>
                <a:spcPct val="150000"/>
              </a:lnSpc>
              <a:buFont typeface="+mj-lt"/>
              <a:buAutoNum type="arabicPeriod" startAt="5"/>
            </a:pPr>
            <a:r>
              <a:rPr lang="fr-FR" sz="3200" dirty="0" smtClean="0"/>
              <a:t>Mettre </a:t>
            </a:r>
            <a:r>
              <a:rPr lang="fr-FR" sz="3200" dirty="0"/>
              <a:t>le bit TX9 à 1 s’il s’agit d’une transmission sur 9 bit.</a:t>
            </a:r>
          </a:p>
          <a:p>
            <a:pPr marL="514350" lvl="0" indent="-514350" algn="just">
              <a:lnSpc>
                <a:spcPct val="150000"/>
              </a:lnSpc>
              <a:buFont typeface="+mj-lt"/>
              <a:buAutoNum type="arabicPeriod" startAt="5"/>
            </a:pPr>
            <a:r>
              <a:rPr lang="fr-FR" sz="3200" dirty="0"/>
              <a:t>Activer la transmission par la mise à 1 du bit TXEN.</a:t>
            </a:r>
          </a:p>
          <a:p>
            <a:pPr marL="514350" lvl="0" indent="-514350" algn="just">
              <a:lnSpc>
                <a:spcPct val="150000"/>
              </a:lnSpc>
              <a:buFont typeface="+mj-lt"/>
              <a:buAutoNum type="arabicPeriod" startAt="5"/>
            </a:pPr>
            <a:r>
              <a:rPr lang="fr-FR" sz="3200" dirty="0"/>
              <a:t>Charger le 9</a:t>
            </a:r>
            <a:r>
              <a:rPr lang="fr-FR" sz="3200" baseline="30000" dirty="0"/>
              <a:t>ème</a:t>
            </a:r>
            <a:r>
              <a:rPr lang="fr-FR" sz="3200" dirty="0"/>
              <a:t> bit dans TX9D.</a:t>
            </a:r>
          </a:p>
          <a:p>
            <a:pPr marL="514350" lvl="0" indent="-514350" algn="just">
              <a:lnSpc>
                <a:spcPct val="150000"/>
              </a:lnSpc>
              <a:buFont typeface="+mj-lt"/>
              <a:buAutoNum type="arabicPeriod" startAt="5"/>
            </a:pPr>
            <a:r>
              <a:rPr lang="fr-FR" sz="3200" dirty="0"/>
              <a:t>démarrer chaque transmission par le chargement du registre TXREG.</a:t>
            </a:r>
          </a:p>
        </p:txBody>
      </p:sp>
    </p:spTree>
    <p:extLst>
      <p:ext uri="{BB962C8B-B14F-4D97-AF65-F5344CB8AC3E}">
        <p14:creationId xmlns:p14="http://schemas.microsoft.com/office/powerpoint/2010/main" val="3980909313"/>
      </p:ext>
    </p:extLst>
  </p:cSld>
  <p:clrMapOvr>
    <a:masterClrMapping/>
  </p:clrMapOvr>
  <p:transition spd="slow">
    <p:fade/>
  </p:transition>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7264" y="0"/>
            <a:ext cx="12192000" cy="6740307"/>
          </a:xfrm>
          <a:prstGeom prst="rect">
            <a:avLst/>
          </a:prstGeom>
        </p:spPr>
        <p:txBody>
          <a:bodyPr wrap="square">
            <a:spAutoFit/>
          </a:bodyPr>
          <a:lstStyle/>
          <a:p>
            <a:pPr algn="just">
              <a:lnSpc>
                <a:spcPct val="150000"/>
              </a:lnSpc>
            </a:pPr>
            <a:r>
              <a:rPr lang="fr-FR" sz="3200" b="1" dirty="0"/>
              <a:t>c) La réception en mode maître.</a:t>
            </a:r>
            <a:endParaRPr lang="fr-FR" sz="3200" dirty="0"/>
          </a:p>
          <a:p>
            <a:pPr algn="just">
              <a:lnSpc>
                <a:spcPct val="150000"/>
              </a:lnSpc>
            </a:pPr>
            <a:r>
              <a:rPr lang="fr-FR" sz="3200" dirty="0"/>
              <a:t>Les étapes de configuration sont les suivantes.</a:t>
            </a:r>
          </a:p>
          <a:p>
            <a:pPr marL="514350" lvl="0" indent="-514350" algn="just">
              <a:lnSpc>
                <a:spcPct val="150000"/>
              </a:lnSpc>
              <a:buFont typeface="+mj-lt"/>
              <a:buAutoNum type="arabicPeriod"/>
            </a:pPr>
            <a:r>
              <a:rPr lang="fr-FR" sz="3200" dirty="0"/>
              <a:t>Configurer les broches RB1 et RB2 en entrée.</a:t>
            </a:r>
          </a:p>
          <a:p>
            <a:pPr marL="514350" lvl="0" indent="-514350" algn="just">
              <a:lnSpc>
                <a:spcPct val="150000"/>
              </a:lnSpc>
              <a:buFont typeface="+mj-lt"/>
              <a:buAutoNum type="arabicPeriod"/>
            </a:pPr>
            <a:r>
              <a:rPr lang="fr-FR" sz="3200" dirty="0"/>
              <a:t>Initialiser le contenu SPBRG.</a:t>
            </a:r>
          </a:p>
          <a:p>
            <a:pPr marL="514350" lvl="0" indent="-514350" algn="just">
              <a:lnSpc>
                <a:spcPct val="150000"/>
              </a:lnSpc>
              <a:buFont typeface="+mj-lt"/>
              <a:buAutoNum type="arabicPeriod"/>
            </a:pPr>
            <a:r>
              <a:rPr lang="fr-FR" sz="3200" dirty="0"/>
              <a:t>Activer le mode synchrone maître par la mise à 1 des bits SYNC, SPEN et CSRC.</a:t>
            </a:r>
          </a:p>
          <a:p>
            <a:pPr marL="514350" lvl="0" indent="-514350" algn="just">
              <a:lnSpc>
                <a:spcPct val="150000"/>
              </a:lnSpc>
              <a:buFont typeface="+mj-lt"/>
              <a:buAutoNum type="arabicPeriod"/>
            </a:pPr>
            <a:r>
              <a:rPr lang="fr-FR" sz="3200" dirty="0"/>
              <a:t>Se rassurer que les bits CREN et SREN sont à 0.</a:t>
            </a:r>
          </a:p>
          <a:p>
            <a:pPr marL="514350" lvl="0" indent="-514350" algn="just">
              <a:lnSpc>
                <a:spcPct val="150000"/>
              </a:lnSpc>
              <a:buFont typeface="+mj-lt"/>
              <a:buAutoNum type="arabicPeriod"/>
            </a:pPr>
            <a:r>
              <a:rPr lang="fr-FR" sz="3200" dirty="0"/>
              <a:t>Mettre le bit RCIE à 1 si une interruption est nécessaire.</a:t>
            </a:r>
          </a:p>
          <a:p>
            <a:pPr marL="514350" lvl="0" indent="-514350" algn="just">
              <a:lnSpc>
                <a:spcPct val="150000"/>
              </a:lnSpc>
              <a:buFont typeface="+mj-lt"/>
              <a:buAutoNum type="arabicPeriod"/>
            </a:pPr>
            <a:r>
              <a:rPr lang="fr-FR" sz="3200" dirty="0"/>
              <a:t>Mettre le bit RX9 à 1 s’il s’agit d’une transmission sur 9 bit</a:t>
            </a:r>
            <a:r>
              <a:rPr lang="fr-FR" sz="3200" dirty="0" smtClean="0"/>
              <a:t>.</a:t>
            </a:r>
            <a:endParaRPr lang="fr-FR" sz="3200" dirty="0"/>
          </a:p>
        </p:txBody>
      </p:sp>
    </p:spTree>
    <p:extLst>
      <p:ext uri="{BB962C8B-B14F-4D97-AF65-F5344CB8AC3E}">
        <p14:creationId xmlns:p14="http://schemas.microsoft.com/office/powerpoint/2010/main" val="701819697"/>
      </p:ext>
    </p:extLst>
  </p:cSld>
  <p:clrMapOvr>
    <a:masterClrMapping/>
  </p:clrMapOvr>
  <p:transition spd="slow">
    <p:fade/>
  </p:transition>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7264" y="0"/>
            <a:ext cx="12192000" cy="6646628"/>
          </a:xfrm>
          <a:prstGeom prst="rect">
            <a:avLst/>
          </a:prstGeom>
        </p:spPr>
        <p:txBody>
          <a:bodyPr wrap="square">
            <a:spAutoFit/>
          </a:bodyPr>
          <a:lstStyle/>
          <a:p>
            <a:pPr marL="514350" lvl="0" indent="-514350" algn="just">
              <a:lnSpc>
                <a:spcPct val="150000"/>
              </a:lnSpc>
              <a:buFont typeface="+mj-lt"/>
              <a:buAutoNum type="arabicPeriod" startAt="7"/>
            </a:pPr>
            <a:r>
              <a:rPr lang="fr-FR" sz="3200" dirty="0" smtClean="0"/>
              <a:t>Mettre </a:t>
            </a:r>
            <a:r>
              <a:rPr lang="fr-FR" sz="3200" dirty="0"/>
              <a:t>le bit SREN à s’il s’agit de la réception d’un octet, ou CREN à 1 s’il s’agit d’une réception continue.</a:t>
            </a:r>
          </a:p>
          <a:p>
            <a:pPr marL="514350" lvl="0" indent="-514350" algn="just">
              <a:lnSpc>
                <a:spcPct val="150000"/>
              </a:lnSpc>
              <a:buFont typeface="+mj-lt"/>
              <a:buAutoNum type="arabicPeriod" startAt="7"/>
            </a:pPr>
            <a:r>
              <a:rPr lang="fr-FR" sz="3200" dirty="0"/>
              <a:t>Le bit RCIF serra mis à 1 à la fin de la réception et une interruption pourrait être générée.</a:t>
            </a:r>
          </a:p>
          <a:p>
            <a:pPr marL="514350" lvl="0" indent="-514350" algn="just">
              <a:lnSpc>
                <a:spcPct val="150000"/>
              </a:lnSpc>
              <a:buFont typeface="+mj-lt"/>
              <a:buAutoNum type="arabicPeriod" startAt="7"/>
            </a:pPr>
            <a:r>
              <a:rPr lang="fr-FR" sz="3200" dirty="0"/>
              <a:t>Lire le registre RCSTAT pour obtenir le 9</a:t>
            </a:r>
            <a:r>
              <a:rPr lang="fr-FR" sz="3200" baseline="30000" dirty="0"/>
              <a:t>ème</a:t>
            </a:r>
            <a:r>
              <a:rPr lang="fr-FR" sz="3200" dirty="0"/>
              <a:t> bit et déterminer si une erreur s’est produite lors de la réception.</a:t>
            </a:r>
          </a:p>
          <a:p>
            <a:pPr marL="514350" lvl="0" indent="-514350" algn="just">
              <a:lnSpc>
                <a:spcPct val="150000"/>
              </a:lnSpc>
              <a:buFont typeface="+mj-lt"/>
              <a:buAutoNum type="arabicPeriod" startAt="7"/>
            </a:pPr>
            <a:r>
              <a:rPr lang="fr-FR" sz="3200" dirty="0"/>
              <a:t>Lire le registre RCREG.</a:t>
            </a:r>
          </a:p>
          <a:p>
            <a:pPr marL="514350" lvl="0" indent="-514350" algn="just">
              <a:lnSpc>
                <a:spcPct val="150000"/>
              </a:lnSpc>
              <a:buFont typeface="+mj-lt"/>
              <a:buAutoNum type="arabicPeriod" startAt="7"/>
            </a:pPr>
            <a:r>
              <a:rPr lang="fr-FR" sz="3200" dirty="0"/>
              <a:t>Si une erreur s’est produite, réinitialiser la par la mise à 0 du bit CREN.</a:t>
            </a:r>
          </a:p>
        </p:txBody>
      </p:sp>
    </p:spTree>
    <p:extLst>
      <p:ext uri="{BB962C8B-B14F-4D97-AF65-F5344CB8AC3E}">
        <p14:creationId xmlns:p14="http://schemas.microsoft.com/office/powerpoint/2010/main" val="3714894472"/>
      </p:ext>
    </p:extLst>
  </p:cSld>
  <p:clrMapOvr>
    <a:masterClrMapping/>
  </p:clrMapOvr>
  <p:transition spd="slow">
    <p:fade/>
  </p:transition>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7264" y="0"/>
            <a:ext cx="12192000" cy="6646628"/>
          </a:xfrm>
          <a:prstGeom prst="rect">
            <a:avLst/>
          </a:prstGeom>
        </p:spPr>
        <p:txBody>
          <a:bodyPr wrap="square">
            <a:spAutoFit/>
          </a:bodyPr>
          <a:lstStyle/>
          <a:p>
            <a:pPr algn="just">
              <a:lnSpc>
                <a:spcPct val="150000"/>
              </a:lnSpc>
            </a:pPr>
            <a:r>
              <a:rPr lang="fr-FR" sz="3200" b="1" dirty="0"/>
              <a:t>d) L’émission en mode esclave.</a:t>
            </a:r>
            <a:endParaRPr lang="fr-FR" sz="3200" dirty="0"/>
          </a:p>
          <a:p>
            <a:pPr algn="just">
              <a:lnSpc>
                <a:spcPct val="150000"/>
              </a:lnSpc>
            </a:pPr>
            <a:r>
              <a:rPr lang="fr-FR" sz="3200" dirty="0"/>
              <a:t>En fait, on travaille en mode esclave exactement comme en mode maître, excepté qu’on n’a pas à se préoccuper du registre SPBRG.</a:t>
            </a:r>
          </a:p>
          <a:p>
            <a:pPr algn="just">
              <a:lnSpc>
                <a:spcPct val="150000"/>
              </a:lnSpc>
            </a:pPr>
            <a:r>
              <a:rPr lang="fr-FR" sz="3200" dirty="0"/>
              <a:t>On place donc les données de la même façon, et on sera prévenu que le registre TXREG est vide par le positionnement de l’indicateur TXIF. La fin de l’émission se conclura également par le positionnement du bit TRMT. C’est bien le maître qui décide quand a effectivement lieu l’émission.</a:t>
            </a:r>
          </a:p>
        </p:txBody>
      </p:sp>
    </p:spTree>
    <p:extLst>
      <p:ext uri="{BB962C8B-B14F-4D97-AF65-F5344CB8AC3E}">
        <p14:creationId xmlns:p14="http://schemas.microsoft.com/office/powerpoint/2010/main" val="2520907052"/>
      </p:ext>
    </p:extLst>
  </p:cSld>
  <p:clrMapOvr>
    <a:masterClrMapping/>
  </p:clrMapOvr>
  <p:transition spd="slow">
    <p:fade/>
  </p:transition>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7264" y="0"/>
            <a:ext cx="12192000" cy="5907964"/>
          </a:xfrm>
          <a:prstGeom prst="rect">
            <a:avLst/>
          </a:prstGeom>
        </p:spPr>
        <p:txBody>
          <a:bodyPr wrap="square">
            <a:spAutoFit/>
          </a:bodyPr>
          <a:lstStyle/>
          <a:p>
            <a:pPr algn="just">
              <a:lnSpc>
                <a:spcPct val="150000"/>
              </a:lnSpc>
            </a:pPr>
            <a:r>
              <a:rPr lang="fr-FR" sz="3200" b="1" dirty="0"/>
              <a:t>e) La réception en mode esclave.</a:t>
            </a:r>
            <a:endParaRPr lang="fr-FR" sz="3200" dirty="0"/>
          </a:p>
          <a:p>
            <a:pPr algn="just">
              <a:lnSpc>
                <a:spcPct val="150000"/>
              </a:lnSpc>
            </a:pPr>
            <a:r>
              <a:rPr lang="fr-FR" sz="3200" dirty="0"/>
              <a:t>Tout comme pour l’émission, très peu de différences entre le maître et l’esclave. Les événements à gérer sont identiques et se traitent de la même façon.</a:t>
            </a:r>
          </a:p>
          <a:p>
            <a:pPr algn="just">
              <a:lnSpc>
                <a:spcPct val="150000"/>
              </a:lnSpc>
            </a:pPr>
            <a:r>
              <a:rPr lang="fr-FR" sz="3200" dirty="0"/>
              <a:t>Notez cependant que le mode d’émission simple n’est pas utilisable dans le cas de l’esclave. Le bit SREN n’est donc pas géré si le PIC est dans ce mode (CSRC = 0). On doit alors utiliser uniquement CREN.</a:t>
            </a:r>
          </a:p>
        </p:txBody>
      </p:sp>
    </p:spTree>
    <p:extLst>
      <p:ext uri="{BB962C8B-B14F-4D97-AF65-F5344CB8AC3E}">
        <p14:creationId xmlns:p14="http://schemas.microsoft.com/office/powerpoint/2010/main" val="608157049"/>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499561" y="2527"/>
            <a:ext cx="9144000" cy="584775"/>
          </a:xfrm>
          <a:prstGeom prst="rect">
            <a:avLst/>
          </a:prstGeom>
          <a:noFill/>
        </p:spPr>
        <p:txBody>
          <a:bodyPr wrap="square" rtlCol="0">
            <a:spAutoFit/>
          </a:bodyPr>
          <a:lstStyle/>
          <a:p>
            <a:pPr lvl="1" algn="just"/>
            <a:r>
              <a:rPr lang="fr-FR" sz="3200" dirty="0">
                <a:latin typeface="Aharoni" pitchFamily="2" charset="-79"/>
                <a:cs typeface="Aharoni" pitchFamily="2" charset="-79"/>
              </a:rPr>
              <a:t>Même à la</a:t>
            </a:r>
            <a:r>
              <a:rPr lang="fr-FR" sz="3200" dirty="0">
                <a:solidFill>
                  <a:srgbClr val="00B050"/>
                </a:solidFill>
                <a:latin typeface="Aharoni" pitchFamily="2" charset="-79"/>
                <a:cs typeface="Aharoni" pitchFamily="2" charset="-79"/>
              </a:rPr>
              <a:t> MAISON</a:t>
            </a:r>
            <a:r>
              <a:rPr lang="fr-FR" sz="3200" dirty="0">
                <a:latin typeface="Aharoni" pitchFamily="2" charset="-79"/>
                <a:cs typeface="Aharoni" pitchFamily="2" charset="-79"/>
              </a:rPr>
              <a:t>!</a:t>
            </a:r>
          </a:p>
        </p:txBody>
      </p:sp>
      <p:sp>
        <p:nvSpPr>
          <p:cNvPr id="2" name="ZoneTexte 1"/>
          <p:cNvSpPr txBox="1"/>
          <p:nvPr/>
        </p:nvSpPr>
        <p:spPr>
          <a:xfrm>
            <a:off x="1511749" y="6580941"/>
            <a:ext cx="4536504" cy="276999"/>
          </a:xfrm>
          <a:prstGeom prst="rect">
            <a:avLst/>
          </a:prstGeom>
          <a:noFill/>
        </p:spPr>
        <p:txBody>
          <a:bodyPr wrap="square" rtlCol="0">
            <a:spAutoFit/>
          </a:bodyPr>
          <a:lstStyle/>
          <a:p>
            <a:r>
              <a:rPr lang="fr-FR" sz="1200" dirty="0"/>
              <a:t>Retours sur les questions de discernement</a:t>
            </a:r>
          </a:p>
        </p:txBody>
      </p:sp>
      <p:pic>
        <p:nvPicPr>
          <p:cNvPr id="7170" name="Picture 2" descr="C:\Users\toshiba\Desktop\Mazoughou doc\image_cours_CIP\images (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75" y="4429879"/>
            <a:ext cx="3153466" cy="23651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toshiba\Desktop\Mazoughou doc\image_cours_CIP\téléchargement (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74" y="531584"/>
            <a:ext cx="3153467" cy="289741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toshiba\Desktop\Mazoughou doc\image_cours_CIP\téléchargement (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8106" y="4322340"/>
            <a:ext cx="4172833" cy="2449581"/>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toshiba\Desktop\Mazoughou doc\image_cours_CIP\téléchargement (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7027" y="28430"/>
            <a:ext cx="3785420" cy="282450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toshiba\Desktop\Mazoughou doc\image_cours_CIP\téléchargement (1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5125" y="636548"/>
            <a:ext cx="4303708" cy="2648436"/>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C:\Users\toshiba\Desktop\Mazoughou doc\image_cours_CIP\téléchargement (1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6908" y="3933056"/>
            <a:ext cx="4435539" cy="2924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0349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24000" y="116633"/>
            <a:ext cx="9144000" cy="646331"/>
          </a:xfrm>
          <a:prstGeom prst="rect">
            <a:avLst/>
          </a:prstGeom>
          <a:noFill/>
        </p:spPr>
        <p:txBody>
          <a:bodyPr wrap="square" rtlCol="0">
            <a:spAutoFit/>
          </a:bodyPr>
          <a:lstStyle/>
          <a:p>
            <a:pPr algn="ctr"/>
            <a:r>
              <a:rPr lang="fr-FR" sz="3600" b="1" dirty="0"/>
              <a:t>OBJECTIFS GÉNÉRAUX.</a:t>
            </a:r>
            <a:endParaRPr lang="fr-FR" sz="3600" dirty="0"/>
          </a:p>
        </p:txBody>
      </p:sp>
      <p:sp>
        <p:nvSpPr>
          <p:cNvPr id="3" name="ZoneTexte 2"/>
          <p:cNvSpPr txBox="1"/>
          <p:nvPr/>
        </p:nvSpPr>
        <p:spPr>
          <a:xfrm>
            <a:off x="1499561" y="1124744"/>
            <a:ext cx="9144000" cy="3970318"/>
          </a:xfrm>
          <a:prstGeom prst="rect">
            <a:avLst/>
          </a:prstGeom>
          <a:noFill/>
        </p:spPr>
        <p:txBody>
          <a:bodyPr wrap="square" rtlCol="0">
            <a:spAutoFit/>
          </a:bodyPr>
          <a:lstStyle/>
          <a:p>
            <a:pPr marL="1200150" lvl="1" indent="-742950" algn="just">
              <a:buFont typeface="+mj-lt"/>
              <a:buAutoNum type="arabicPeriod"/>
            </a:pPr>
            <a:r>
              <a:rPr lang="fr-FR" sz="3600" dirty="0">
                <a:latin typeface="Times New Roman" panose="02020603050405020304" pitchFamily="18" charset="0"/>
                <a:cs typeface="Times New Roman" panose="02020603050405020304" pitchFamily="18" charset="0"/>
              </a:rPr>
              <a:t> Devenir innovateur en suivant le progrès techniques.</a:t>
            </a:r>
          </a:p>
          <a:p>
            <a:pPr marL="1200150" lvl="1" indent="-742950" algn="just">
              <a:buFont typeface="+mj-lt"/>
              <a:buAutoNum type="arabicPeriod"/>
            </a:pPr>
            <a:endParaRPr lang="fr-FR" sz="3600" dirty="0">
              <a:latin typeface="Times New Roman" panose="02020603050405020304" pitchFamily="18" charset="0"/>
              <a:cs typeface="Times New Roman" panose="02020603050405020304" pitchFamily="18" charset="0"/>
            </a:endParaRPr>
          </a:p>
          <a:p>
            <a:pPr marL="1200150" lvl="1" indent="-742950" algn="just">
              <a:buFont typeface="+mj-lt"/>
              <a:buAutoNum type="arabicPeriod"/>
            </a:pPr>
            <a:r>
              <a:rPr lang="fr-FR" sz="3600" dirty="0">
                <a:latin typeface="Times New Roman" panose="02020603050405020304" pitchFamily="18" charset="0"/>
                <a:cs typeface="Times New Roman" panose="02020603050405020304" pitchFamily="18" charset="0"/>
              </a:rPr>
              <a:t> Etre compétitif sur le marché de l’emploi</a:t>
            </a:r>
          </a:p>
          <a:p>
            <a:pPr marL="1200150" lvl="1" indent="-742950" algn="just">
              <a:buFont typeface="+mj-lt"/>
              <a:buAutoNum type="arabicPeriod"/>
            </a:pPr>
            <a:endParaRPr lang="fr-FR" sz="3600" dirty="0">
              <a:latin typeface="Times New Roman" panose="02020603050405020304" pitchFamily="18" charset="0"/>
              <a:cs typeface="Times New Roman" panose="02020603050405020304" pitchFamily="18" charset="0"/>
            </a:endParaRPr>
          </a:p>
          <a:p>
            <a:pPr marL="1200150" lvl="1" indent="-742950" algn="just">
              <a:buFont typeface="+mj-lt"/>
              <a:buAutoNum type="arabicPeriod"/>
            </a:pPr>
            <a:r>
              <a:rPr lang="fr-FR" sz="3600" dirty="0">
                <a:latin typeface="Times New Roman" panose="02020603050405020304" pitchFamily="18" charset="0"/>
                <a:cs typeface="Times New Roman" panose="02020603050405020304" pitchFamily="18" charset="0"/>
              </a:rPr>
              <a:t> Etre à mesure d’assurer la santé économique des entreprises</a:t>
            </a:r>
          </a:p>
        </p:txBody>
      </p:sp>
    </p:spTree>
    <p:extLst>
      <p:ext uri="{BB962C8B-B14F-4D97-AF65-F5344CB8AC3E}">
        <p14:creationId xmlns:p14="http://schemas.microsoft.com/office/powerpoint/2010/main" val="9804929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24000" y="116633"/>
            <a:ext cx="9144000" cy="646331"/>
          </a:xfrm>
          <a:prstGeom prst="rect">
            <a:avLst/>
          </a:prstGeom>
          <a:noFill/>
        </p:spPr>
        <p:txBody>
          <a:bodyPr wrap="square" rtlCol="0">
            <a:spAutoFit/>
          </a:bodyPr>
          <a:lstStyle/>
          <a:p>
            <a:pPr lvl="1" algn="ctr"/>
            <a:r>
              <a:rPr lang="fr-FR" sz="3600" b="1" dirty="0">
                <a:cs typeface="Times New Roman" panose="02020603050405020304" pitchFamily="18" charset="0"/>
              </a:rPr>
              <a:t>ATTITUDES À DÉVELOPPER</a:t>
            </a:r>
          </a:p>
        </p:txBody>
      </p:sp>
      <p:sp>
        <p:nvSpPr>
          <p:cNvPr id="3" name="ZoneTexte 2"/>
          <p:cNvSpPr txBox="1"/>
          <p:nvPr/>
        </p:nvSpPr>
        <p:spPr>
          <a:xfrm>
            <a:off x="1499561" y="1124744"/>
            <a:ext cx="9144000" cy="3416320"/>
          </a:xfrm>
          <a:prstGeom prst="rect">
            <a:avLst/>
          </a:prstGeom>
          <a:noFill/>
        </p:spPr>
        <p:txBody>
          <a:bodyPr wrap="square" rtlCol="0">
            <a:spAutoFit/>
          </a:bodyPr>
          <a:lstStyle/>
          <a:p>
            <a:pPr marL="1200150" lvl="1" indent="-742950" algn="just">
              <a:buFont typeface="+mj-lt"/>
              <a:buAutoNum type="arabicPeriod"/>
            </a:pPr>
            <a:r>
              <a:rPr lang="fr-FR" sz="3600" dirty="0">
                <a:latin typeface="Times New Roman" panose="02020603050405020304" pitchFamily="18" charset="0"/>
                <a:cs typeface="Times New Roman" panose="02020603050405020304" pitchFamily="18" charset="0"/>
              </a:rPr>
              <a:t>La créativité</a:t>
            </a:r>
          </a:p>
          <a:p>
            <a:pPr marL="1200150" lvl="1" indent="-742950" algn="just">
              <a:buFont typeface="+mj-lt"/>
              <a:buAutoNum type="arabicPeriod"/>
            </a:pPr>
            <a:endParaRPr lang="fr-FR" sz="3600" dirty="0">
              <a:latin typeface="Times New Roman" panose="02020603050405020304" pitchFamily="18" charset="0"/>
              <a:cs typeface="Times New Roman" panose="02020603050405020304" pitchFamily="18" charset="0"/>
            </a:endParaRPr>
          </a:p>
          <a:p>
            <a:pPr marL="1200150" lvl="1" indent="-742950" algn="just">
              <a:buFont typeface="+mj-lt"/>
              <a:buAutoNum type="arabicPeriod"/>
            </a:pPr>
            <a:r>
              <a:rPr lang="fr-FR" sz="3600" dirty="0">
                <a:latin typeface="Times New Roman" panose="02020603050405020304" pitchFamily="18" charset="0"/>
                <a:cs typeface="Times New Roman" panose="02020603050405020304" pitchFamily="18" charset="0"/>
              </a:rPr>
              <a:t>Une méthode de travail ordonnée</a:t>
            </a:r>
          </a:p>
          <a:p>
            <a:pPr marL="1200150" lvl="1" indent="-742950" algn="just">
              <a:buFont typeface="+mj-lt"/>
              <a:buAutoNum type="arabicPeriod"/>
            </a:pPr>
            <a:endParaRPr lang="fr-FR" sz="3600" dirty="0">
              <a:latin typeface="Times New Roman" panose="02020603050405020304" pitchFamily="18" charset="0"/>
              <a:cs typeface="Times New Roman" panose="02020603050405020304" pitchFamily="18" charset="0"/>
            </a:endParaRPr>
          </a:p>
          <a:p>
            <a:pPr marL="1200150" lvl="1" indent="-742950" algn="just">
              <a:buFont typeface="+mj-lt"/>
              <a:buAutoNum type="arabicPeriod"/>
            </a:pPr>
            <a:r>
              <a:rPr lang="fr-FR" sz="3600" dirty="0">
                <a:latin typeface="Times New Roman" panose="02020603050405020304" pitchFamily="18" charset="0"/>
                <a:cs typeface="Times New Roman" panose="02020603050405020304" pitchFamily="18" charset="0"/>
              </a:rPr>
              <a:t>La capacité de planification et un sens de l’organisation</a:t>
            </a:r>
          </a:p>
        </p:txBody>
      </p:sp>
    </p:spTree>
    <p:extLst>
      <p:ext uri="{BB962C8B-B14F-4D97-AF65-F5344CB8AC3E}">
        <p14:creationId xmlns:p14="http://schemas.microsoft.com/office/powerpoint/2010/main" val="29670853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24000" y="116633"/>
            <a:ext cx="9144000" cy="646331"/>
          </a:xfrm>
          <a:prstGeom prst="rect">
            <a:avLst/>
          </a:prstGeom>
          <a:noFill/>
        </p:spPr>
        <p:txBody>
          <a:bodyPr wrap="square" rtlCol="0">
            <a:spAutoFit/>
          </a:bodyPr>
          <a:lstStyle/>
          <a:p>
            <a:pPr algn="ctr"/>
            <a:r>
              <a:rPr lang="fr-FR" sz="3600" b="1" dirty="0"/>
              <a:t>OBJECTIFS SPÉCIFIQUES.</a:t>
            </a:r>
            <a:endParaRPr lang="fr-FR" sz="3600" dirty="0"/>
          </a:p>
        </p:txBody>
      </p:sp>
      <p:sp>
        <p:nvSpPr>
          <p:cNvPr id="3" name="ZoneTexte 2"/>
          <p:cNvSpPr txBox="1"/>
          <p:nvPr/>
        </p:nvSpPr>
        <p:spPr>
          <a:xfrm>
            <a:off x="0" y="809789"/>
            <a:ext cx="12192000" cy="3970318"/>
          </a:xfrm>
          <a:prstGeom prst="rect">
            <a:avLst/>
          </a:prstGeom>
          <a:noFill/>
        </p:spPr>
        <p:txBody>
          <a:bodyPr wrap="square" rtlCol="0">
            <a:spAutoFit/>
          </a:bodyPr>
          <a:lstStyle/>
          <a:p>
            <a:pPr marL="742950" indent="-742950" algn="just">
              <a:buFont typeface="Wingdings" pitchFamily="2" charset="2"/>
              <a:buChar char="Ø"/>
            </a:pPr>
            <a:r>
              <a:rPr lang="fr-FR" sz="3600" dirty="0"/>
              <a:t>Connaître les </a:t>
            </a:r>
            <a:r>
              <a:rPr lang="fr-FR" sz="3600" dirty="0" smtClean="0"/>
              <a:t>concepts </a:t>
            </a:r>
            <a:r>
              <a:rPr lang="fr-FR" sz="3600" dirty="0"/>
              <a:t>de base </a:t>
            </a:r>
            <a:r>
              <a:rPr lang="fr-FR" sz="3600" dirty="0" smtClean="0"/>
              <a:t>de la programmation.</a:t>
            </a:r>
            <a:endParaRPr lang="fr-FR" sz="3600" dirty="0"/>
          </a:p>
          <a:p>
            <a:pPr marL="742950" indent="-742950" algn="just">
              <a:buFont typeface="Wingdings" pitchFamily="2" charset="2"/>
              <a:buChar char="Ø"/>
            </a:pPr>
            <a:endParaRPr lang="fr-FR" sz="3600" dirty="0"/>
          </a:p>
          <a:p>
            <a:pPr marL="742950" indent="-742950" algn="just">
              <a:buFont typeface="Wingdings" pitchFamily="2" charset="2"/>
              <a:buChar char="Ø"/>
            </a:pPr>
            <a:r>
              <a:rPr lang="fr-FR" sz="3600" dirty="0" smtClean="0"/>
              <a:t>Pouvoir éditer des programmes en C conformément à un besoin donné.</a:t>
            </a:r>
            <a:endParaRPr lang="fr-FR" sz="3600" dirty="0"/>
          </a:p>
          <a:p>
            <a:pPr marL="742950" indent="-742950" algn="just">
              <a:buFont typeface="Wingdings" pitchFamily="2" charset="2"/>
              <a:buChar char="Ø"/>
            </a:pPr>
            <a:endParaRPr lang="fr-FR" sz="3600" dirty="0"/>
          </a:p>
          <a:p>
            <a:pPr marL="742950" indent="-742950" algn="just">
              <a:buFont typeface="Wingdings" pitchFamily="2" charset="2"/>
              <a:buChar char="Ø"/>
            </a:pPr>
            <a:r>
              <a:rPr lang="fr-FR" sz="3600" dirty="0" smtClean="0"/>
              <a:t>Savoir lire et interpréter un code écrit en C.</a:t>
            </a:r>
            <a:endParaRPr lang="fr-FR" sz="3600" dirty="0"/>
          </a:p>
        </p:txBody>
      </p:sp>
    </p:spTree>
    <p:extLst>
      <p:ext uri="{BB962C8B-B14F-4D97-AF65-F5344CB8AC3E}">
        <p14:creationId xmlns:p14="http://schemas.microsoft.com/office/powerpoint/2010/main" val="1791461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04497" y="1"/>
            <a:ext cx="9144000" cy="646331"/>
          </a:xfrm>
          <a:prstGeom prst="rect">
            <a:avLst/>
          </a:prstGeom>
          <a:noFill/>
        </p:spPr>
        <p:txBody>
          <a:bodyPr wrap="square" rtlCol="0">
            <a:spAutoFit/>
          </a:bodyPr>
          <a:lstStyle/>
          <a:p>
            <a:pPr algn="ctr"/>
            <a:r>
              <a:rPr lang="fr-FR" sz="3600" b="1" dirty="0"/>
              <a:t>CONTENU</a:t>
            </a:r>
          </a:p>
        </p:txBody>
      </p:sp>
      <p:sp>
        <p:nvSpPr>
          <p:cNvPr id="3" name="ZoneTexte 2"/>
          <p:cNvSpPr txBox="1"/>
          <p:nvPr/>
        </p:nvSpPr>
        <p:spPr>
          <a:xfrm>
            <a:off x="-19503" y="646332"/>
            <a:ext cx="12191999" cy="5909310"/>
          </a:xfrm>
          <a:prstGeom prst="rect">
            <a:avLst/>
          </a:prstGeom>
          <a:noFill/>
        </p:spPr>
        <p:txBody>
          <a:bodyPr wrap="square" rtlCol="0">
            <a:spAutoFit/>
          </a:bodyPr>
          <a:lstStyle/>
          <a:p>
            <a:pPr algn="ctr">
              <a:lnSpc>
                <a:spcPct val="150000"/>
              </a:lnSpc>
            </a:pPr>
            <a:r>
              <a:rPr lang="fr-FR" sz="3600" b="1" dirty="0"/>
              <a:t>I. Les bases de la programmation en C</a:t>
            </a:r>
            <a:r>
              <a:rPr lang="fr-FR" sz="3600" b="1" dirty="0" smtClean="0"/>
              <a:t>. </a:t>
            </a:r>
            <a:endParaRPr lang="fr-FR" sz="3600" dirty="0"/>
          </a:p>
          <a:p>
            <a:pPr marL="1200150" lvl="1" indent="-742950">
              <a:lnSpc>
                <a:spcPct val="150000"/>
              </a:lnSpc>
              <a:buFont typeface="+mj-lt"/>
              <a:buAutoNum type="arabicPeriod"/>
            </a:pPr>
            <a:r>
              <a:rPr lang="fr-FR" sz="3600" dirty="0" smtClean="0"/>
              <a:t>Généralité</a:t>
            </a:r>
            <a:r>
              <a:rPr lang="fr-FR" sz="3600" dirty="0"/>
              <a:t>. </a:t>
            </a:r>
          </a:p>
          <a:p>
            <a:pPr marL="1200150" lvl="1" indent="-742950">
              <a:lnSpc>
                <a:spcPct val="150000"/>
              </a:lnSpc>
              <a:buFont typeface="+mj-lt"/>
              <a:buAutoNum type="arabicPeriod"/>
            </a:pPr>
            <a:r>
              <a:rPr lang="fr-FR" sz="3600" dirty="0"/>
              <a:t>Les types prédéfinis</a:t>
            </a:r>
            <a:r>
              <a:rPr lang="fr-FR" sz="3600" dirty="0" smtClean="0"/>
              <a:t>.</a:t>
            </a:r>
          </a:p>
          <a:p>
            <a:pPr marL="1200150" lvl="1" indent="-742950">
              <a:lnSpc>
                <a:spcPct val="150000"/>
              </a:lnSpc>
              <a:buFont typeface="+mj-lt"/>
              <a:buAutoNum type="arabicPeriod"/>
            </a:pPr>
            <a:r>
              <a:rPr lang="fr-FR" sz="3600" dirty="0" smtClean="0"/>
              <a:t>Les </a:t>
            </a:r>
            <a:r>
              <a:rPr lang="fr-FR" sz="3600" dirty="0"/>
              <a:t>opérateurs</a:t>
            </a:r>
            <a:r>
              <a:rPr lang="fr-FR" sz="3600" dirty="0" smtClean="0"/>
              <a:t>.</a:t>
            </a:r>
          </a:p>
          <a:p>
            <a:pPr marL="1200150" lvl="1" indent="-742950">
              <a:lnSpc>
                <a:spcPct val="150000"/>
              </a:lnSpc>
              <a:buFont typeface="+mj-lt"/>
              <a:buAutoNum type="arabicPeriod"/>
            </a:pPr>
            <a:r>
              <a:rPr lang="fr-FR" sz="3600" dirty="0"/>
              <a:t>Les structures de contrôle</a:t>
            </a:r>
            <a:r>
              <a:rPr lang="fr-FR" sz="3600" dirty="0" smtClean="0"/>
              <a:t>.</a:t>
            </a:r>
          </a:p>
          <a:p>
            <a:pPr marL="1200150" lvl="1" indent="-742950">
              <a:lnSpc>
                <a:spcPct val="150000"/>
              </a:lnSpc>
              <a:buFont typeface="+mj-lt"/>
              <a:buAutoNum type="arabicPeriod"/>
            </a:pPr>
            <a:r>
              <a:rPr lang="fr-FR" sz="3600" dirty="0"/>
              <a:t>Les fonctions d’entrées-sorties classiques</a:t>
            </a:r>
            <a:r>
              <a:rPr lang="fr-FR" sz="3600" dirty="0" smtClean="0"/>
              <a:t>.</a:t>
            </a:r>
          </a:p>
          <a:p>
            <a:pPr marL="1200150" lvl="1" indent="-742950">
              <a:lnSpc>
                <a:spcPct val="150000"/>
              </a:lnSpc>
              <a:buFont typeface="+mj-lt"/>
              <a:buAutoNum type="arabicPeriod"/>
            </a:pPr>
            <a:r>
              <a:rPr lang="fr-FR" sz="3600" dirty="0" smtClean="0"/>
              <a:t>Les directives aux préprocesseurs.</a:t>
            </a:r>
            <a:endParaRPr lang="fr-FR" sz="3600" dirty="0"/>
          </a:p>
        </p:txBody>
      </p:sp>
    </p:spTree>
    <p:extLst>
      <p:ext uri="{BB962C8B-B14F-4D97-AF65-F5344CB8AC3E}">
        <p14:creationId xmlns:p14="http://schemas.microsoft.com/office/powerpoint/2010/main" val="685539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9023"/>
            <a:ext cx="12192000" cy="5909310"/>
          </a:xfrm>
          <a:prstGeom prst="rect">
            <a:avLst/>
          </a:prstGeom>
          <a:noFill/>
        </p:spPr>
        <p:txBody>
          <a:bodyPr wrap="square" rtlCol="0">
            <a:spAutoFit/>
          </a:bodyPr>
          <a:lstStyle/>
          <a:p>
            <a:pPr algn="ctr">
              <a:lnSpc>
                <a:spcPct val="150000"/>
              </a:lnSpc>
            </a:pPr>
            <a:r>
              <a:rPr lang="fr-FR" sz="3600" b="1" dirty="0"/>
              <a:t>II</a:t>
            </a:r>
            <a:r>
              <a:rPr lang="fr-FR" sz="3600" b="1" dirty="0" smtClean="0"/>
              <a:t>. </a:t>
            </a:r>
            <a:r>
              <a:rPr lang="fr-FR" sz="3600" b="1" dirty="0"/>
              <a:t>Les types composés</a:t>
            </a:r>
            <a:r>
              <a:rPr lang="fr-FR" sz="3600" b="1" dirty="0" smtClean="0"/>
              <a:t>.</a:t>
            </a:r>
          </a:p>
          <a:p>
            <a:pPr marL="457200" indent="-457200" algn="just">
              <a:lnSpc>
                <a:spcPct val="150000"/>
              </a:lnSpc>
              <a:buAutoNum type="arabicPeriod"/>
            </a:pPr>
            <a:r>
              <a:rPr lang="fr-FR" sz="3600" dirty="0"/>
              <a:t>Les tableaux</a:t>
            </a:r>
            <a:r>
              <a:rPr lang="fr-FR" sz="3600" dirty="0" smtClean="0"/>
              <a:t>.</a:t>
            </a:r>
            <a:endParaRPr lang="fr-FR" sz="3600" dirty="0"/>
          </a:p>
          <a:p>
            <a:pPr marL="457200" indent="-457200" algn="just">
              <a:lnSpc>
                <a:spcPct val="150000"/>
              </a:lnSpc>
              <a:buAutoNum type="arabicPeriod"/>
            </a:pPr>
            <a:r>
              <a:rPr lang="fr-FR" sz="3600" dirty="0"/>
              <a:t>Les structures</a:t>
            </a:r>
            <a:r>
              <a:rPr lang="fr-FR" sz="3600" dirty="0" smtClean="0"/>
              <a:t>.</a:t>
            </a:r>
            <a:endParaRPr lang="fr-FR" sz="3600" dirty="0"/>
          </a:p>
          <a:p>
            <a:pPr marL="457200" indent="-457200" algn="just">
              <a:lnSpc>
                <a:spcPct val="150000"/>
              </a:lnSpc>
              <a:buAutoNum type="arabicPeriod"/>
            </a:pPr>
            <a:r>
              <a:rPr lang="fr-FR" sz="3600" dirty="0"/>
              <a:t>Les champs de bits</a:t>
            </a:r>
            <a:r>
              <a:rPr lang="fr-FR" sz="3600" dirty="0" smtClean="0"/>
              <a:t>.</a:t>
            </a:r>
            <a:endParaRPr lang="fr-FR" sz="3600" dirty="0"/>
          </a:p>
          <a:p>
            <a:pPr marL="457200" indent="-457200" algn="just">
              <a:lnSpc>
                <a:spcPct val="150000"/>
              </a:lnSpc>
              <a:buAutoNum type="arabicPeriod"/>
            </a:pPr>
            <a:r>
              <a:rPr lang="fr-FR" sz="3600" dirty="0"/>
              <a:t>Les unions</a:t>
            </a:r>
            <a:r>
              <a:rPr lang="fr-FR" sz="3600" dirty="0" smtClean="0"/>
              <a:t>.</a:t>
            </a:r>
          </a:p>
          <a:p>
            <a:pPr marL="457200" indent="-457200" algn="just">
              <a:lnSpc>
                <a:spcPct val="150000"/>
              </a:lnSpc>
              <a:buAutoNum type="arabicPeriod"/>
            </a:pPr>
            <a:r>
              <a:rPr lang="fr-FR" sz="3600" dirty="0"/>
              <a:t>Les </a:t>
            </a:r>
            <a:r>
              <a:rPr lang="fr-FR" sz="3600" dirty="0" smtClean="0"/>
              <a:t>énumérations.</a:t>
            </a:r>
          </a:p>
          <a:p>
            <a:pPr marL="457200" indent="-457200" algn="just">
              <a:lnSpc>
                <a:spcPct val="150000"/>
              </a:lnSpc>
              <a:buAutoNum type="arabicPeriod"/>
            </a:pPr>
            <a:r>
              <a:rPr lang="fr-FR" sz="3600" dirty="0"/>
              <a:t>Définition de types composés avec </a:t>
            </a:r>
            <a:r>
              <a:rPr lang="fr-FR" sz="3600" dirty="0" err="1"/>
              <a:t>typedef</a:t>
            </a:r>
            <a:r>
              <a:rPr lang="fr-FR" sz="3600" dirty="0"/>
              <a:t>.</a:t>
            </a:r>
          </a:p>
        </p:txBody>
      </p:sp>
    </p:spTree>
    <p:extLst>
      <p:ext uri="{BB962C8B-B14F-4D97-AF65-F5344CB8AC3E}">
        <p14:creationId xmlns:p14="http://schemas.microsoft.com/office/powerpoint/2010/main" val="31336363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9023"/>
            <a:ext cx="12192000" cy="5078313"/>
          </a:xfrm>
          <a:prstGeom prst="rect">
            <a:avLst/>
          </a:prstGeom>
          <a:noFill/>
        </p:spPr>
        <p:txBody>
          <a:bodyPr wrap="square" rtlCol="0">
            <a:spAutoFit/>
          </a:bodyPr>
          <a:lstStyle/>
          <a:p>
            <a:pPr algn="ctr">
              <a:lnSpc>
                <a:spcPct val="150000"/>
              </a:lnSpc>
            </a:pPr>
            <a:r>
              <a:rPr lang="fr-FR" sz="3600" b="1" dirty="0" smtClean="0"/>
              <a:t>III. </a:t>
            </a:r>
            <a:r>
              <a:rPr lang="fr-FR" sz="3600" b="1" dirty="0"/>
              <a:t>Les pointeurs</a:t>
            </a:r>
            <a:r>
              <a:rPr lang="fr-FR" sz="3600" b="1" dirty="0" smtClean="0"/>
              <a:t>.</a:t>
            </a:r>
            <a:endParaRPr lang="fr-FR" sz="3600" b="1" dirty="0"/>
          </a:p>
          <a:p>
            <a:pPr marL="457200" indent="-457200" algn="just">
              <a:lnSpc>
                <a:spcPct val="150000"/>
              </a:lnSpc>
              <a:buAutoNum type="arabicPeriod"/>
            </a:pPr>
            <a:r>
              <a:rPr lang="fr-FR" sz="3600" dirty="0"/>
              <a:t>Adresse et valeur d’un objet</a:t>
            </a:r>
            <a:r>
              <a:rPr lang="fr-FR" sz="3600" dirty="0" smtClean="0"/>
              <a:t>.</a:t>
            </a:r>
            <a:endParaRPr lang="fr-FR" sz="3600" dirty="0"/>
          </a:p>
          <a:p>
            <a:pPr marL="457200" indent="-457200" algn="just">
              <a:lnSpc>
                <a:spcPct val="150000"/>
              </a:lnSpc>
              <a:buAutoNum type="arabicPeriod"/>
            </a:pPr>
            <a:r>
              <a:rPr lang="fr-FR" sz="3600" dirty="0"/>
              <a:t>Arithmétique des pointeurs</a:t>
            </a:r>
            <a:r>
              <a:rPr lang="fr-FR" sz="3600" dirty="0" smtClean="0"/>
              <a:t>.</a:t>
            </a:r>
            <a:endParaRPr lang="fr-FR" sz="3600" dirty="0"/>
          </a:p>
          <a:p>
            <a:pPr marL="457200" indent="-457200" algn="just">
              <a:lnSpc>
                <a:spcPct val="150000"/>
              </a:lnSpc>
              <a:buAutoNum type="arabicPeriod"/>
            </a:pPr>
            <a:r>
              <a:rPr lang="fr-FR" sz="3600" dirty="0"/>
              <a:t>Allocation dynamique</a:t>
            </a:r>
            <a:r>
              <a:rPr lang="fr-FR" sz="3600" dirty="0" smtClean="0"/>
              <a:t>.</a:t>
            </a:r>
            <a:endParaRPr lang="fr-FR" sz="3600" dirty="0"/>
          </a:p>
          <a:p>
            <a:pPr marL="457200" indent="-457200" algn="just">
              <a:lnSpc>
                <a:spcPct val="150000"/>
              </a:lnSpc>
              <a:buAutoNum type="arabicPeriod"/>
            </a:pPr>
            <a:r>
              <a:rPr lang="fr-FR" sz="3600" dirty="0"/>
              <a:t>Pointeurs et tableaux</a:t>
            </a:r>
            <a:r>
              <a:rPr lang="fr-FR" sz="3600" dirty="0" smtClean="0"/>
              <a:t>.</a:t>
            </a:r>
            <a:endParaRPr lang="fr-FR" sz="3600" dirty="0"/>
          </a:p>
          <a:p>
            <a:pPr marL="457200" indent="-457200" algn="just">
              <a:lnSpc>
                <a:spcPct val="150000"/>
              </a:lnSpc>
              <a:buAutoNum type="arabicPeriod"/>
            </a:pPr>
            <a:r>
              <a:rPr lang="fr-FR" sz="3600" dirty="0"/>
              <a:t>Pointeurs et structures</a:t>
            </a:r>
            <a:r>
              <a:rPr lang="fr-FR" sz="3600" dirty="0" smtClean="0"/>
              <a:t>.</a:t>
            </a:r>
            <a:endParaRPr lang="fr-FR" sz="3600" dirty="0"/>
          </a:p>
        </p:txBody>
      </p:sp>
    </p:spTree>
    <p:extLst>
      <p:ext uri="{BB962C8B-B14F-4D97-AF65-F5344CB8AC3E}">
        <p14:creationId xmlns:p14="http://schemas.microsoft.com/office/powerpoint/2010/main" val="411185154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0927" y="20829"/>
            <a:ext cx="12192000" cy="5909310"/>
          </a:xfrm>
          <a:prstGeom prst="rect">
            <a:avLst/>
          </a:prstGeom>
          <a:noFill/>
        </p:spPr>
        <p:txBody>
          <a:bodyPr wrap="square" rtlCol="0">
            <a:spAutoFit/>
          </a:bodyPr>
          <a:lstStyle/>
          <a:p>
            <a:pPr algn="ctr">
              <a:lnSpc>
                <a:spcPct val="150000"/>
              </a:lnSpc>
            </a:pPr>
            <a:r>
              <a:rPr lang="fr-FR" sz="3600" b="1" dirty="0" smtClean="0"/>
              <a:t>IV. </a:t>
            </a:r>
            <a:r>
              <a:rPr lang="fr-FR" sz="3600" b="1" dirty="0"/>
              <a:t>Les fonctions</a:t>
            </a:r>
            <a:r>
              <a:rPr lang="fr-FR" sz="3600" b="1" dirty="0" smtClean="0"/>
              <a:t>.</a:t>
            </a:r>
            <a:endParaRPr lang="fr-FR" sz="3600" b="1" dirty="0"/>
          </a:p>
          <a:p>
            <a:pPr marL="457200" indent="-457200" algn="just">
              <a:lnSpc>
                <a:spcPct val="150000"/>
              </a:lnSpc>
              <a:buAutoNum type="arabicPeriod"/>
            </a:pPr>
            <a:r>
              <a:rPr lang="fr-FR" sz="3600" dirty="0"/>
              <a:t>Définition d’une fonction</a:t>
            </a:r>
            <a:r>
              <a:rPr lang="fr-FR" sz="3600" dirty="0" smtClean="0"/>
              <a:t>.</a:t>
            </a:r>
            <a:endParaRPr lang="fr-FR" sz="3600" dirty="0"/>
          </a:p>
          <a:p>
            <a:pPr marL="457200" indent="-457200" algn="just">
              <a:lnSpc>
                <a:spcPct val="150000"/>
              </a:lnSpc>
              <a:buAutoNum type="arabicPeriod"/>
            </a:pPr>
            <a:r>
              <a:rPr lang="fr-FR" sz="3600" dirty="0"/>
              <a:t>Transmission des paramètres d’une fonction</a:t>
            </a:r>
            <a:r>
              <a:rPr lang="fr-FR" sz="3600" dirty="0" smtClean="0"/>
              <a:t>.</a:t>
            </a:r>
            <a:endParaRPr lang="fr-FR" sz="3600" dirty="0"/>
          </a:p>
          <a:p>
            <a:pPr marL="457200" indent="-457200" algn="just">
              <a:lnSpc>
                <a:spcPct val="150000"/>
              </a:lnSpc>
              <a:buAutoNum type="arabicPeriod"/>
            </a:pPr>
            <a:r>
              <a:rPr lang="fr-FR" sz="3600" dirty="0"/>
              <a:t>Les qualificateurs de type </a:t>
            </a:r>
            <a:r>
              <a:rPr lang="fr-FR" sz="3600" dirty="0" err="1"/>
              <a:t>const</a:t>
            </a:r>
            <a:r>
              <a:rPr lang="fr-FR" sz="3600" dirty="0"/>
              <a:t> et volatile</a:t>
            </a:r>
            <a:r>
              <a:rPr lang="fr-FR" sz="3600" dirty="0" smtClean="0"/>
              <a:t>.</a:t>
            </a:r>
            <a:endParaRPr lang="fr-FR" sz="3600" dirty="0"/>
          </a:p>
          <a:p>
            <a:pPr marL="457200" indent="-457200" algn="just">
              <a:lnSpc>
                <a:spcPct val="150000"/>
              </a:lnSpc>
              <a:buAutoNum type="arabicPeriod"/>
            </a:pPr>
            <a:r>
              <a:rPr lang="fr-FR" sz="3600" dirty="0"/>
              <a:t>La fonction main</a:t>
            </a:r>
            <a:r>
              <a:rPr lang="fr-FR" sz="3600" dirty="0" smtClean="0"/>
              <a:t>.</a:t>
            </a:r>
          </a:p>
          <a:p>
            <a:pPr marL="457200" indent="-457200" algn="just">
              <a:lnSpc>
                <a:spcPct val="150000"/>
              </a:lnSpc>
              <a:buAutoNum type="arabicPeriod"/>
            </a:pPr>
            <a:r>
              <a:rPr lang="fr-FR" sz="3600" dirty="0"/>
              <a:t>Pointeur sur une </a:t>
            </a:r>
            <a:r>
              <a:rPr lang="fr-FR" sz="3600" dirty="0" smtClean="0"/>
              <a:t>fonction.</a:t>
            </a:r>
          </a:p>
          <a:p>
            <a:pPr marL="457200" indent="-457200" algn="just">
              <a:lnSpc>
                <a:spcPct val="150000"/>
              </a:lnSpc>
              <a:buAutoNum type="arabicPeriod"/>
            </a:pPr>
            <a:r>
              <a:rPr lang="fr-FR" sz="3600" dirty="0"/>
              <a:t>Fonctions avec un nombre variable de </a:t>
            </a:r>
            <a:r>
              <a:rPr lang="fr-FR" sz="3600" dirty="0" smtClean="0"/>
              <a:t>paramètres.</a:t>
            </a:r>
            <a:endParaRPr lang="fr-FR" sz="3600" dirty="0"/>
          </a:p>
        </p:txBody>
      </p:sp>
    </p:spTree>
    <p:extLst>
      <p:ext uri="{BB962C8B-B14F-4D97-AF65-F5344CB8AC3E}">
        <p14:creationId xmlns:p14="http://schemas.microsoft.com/office/powerpoint/2010/main" val="21698947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12192000" cy="5078313"/>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ü"/>
            </a:pPr>
            <a:r>
              <a:rPr lang="fr-FR" sz="3600" dirty="0" smtClean="0">
                <a:latin typeface="Aharoni" panose="02010803020104030203" pitchFamily="2" charset="-79"/>
                <a:cs typeface="Aharoni" panose="02010803020104030203" pitchFamily="2" charset="-79"/>
              </a:rPr>
              <a:t>Incompétence.</a:t>
            </a:r>
          </a:p>
          <a:p>
            <a:pPr marL="571500" indent="-571500" algn="just">
              <a:lnSpc>
                <a:spcPct val="150000"/>
              </a:lnSpc>
              <a:buFont typeface="Wingdings" panose="05000000000000000000" pitchFamily="2" charset="2"/>
              <a:buChar char="ü"/>
            </a:pPr>
            <a:r>
              <a:rPr lang="fr-FR" sz="3600" dirty="0" smtClean="0">
                <a:latin typeface="Aharoni" panose="02010803020104030203" pitchFamily="2" charset="-79"/>
                <a:cs typeface="Aharoni" panose="02010803020104030203" pitchFamily="2" charset="-79"/>
              </a:rPr>
              <a:t>Formation non adaptée au marché de l’emploi.</a:t>
            </a:r>
          </a:p>
          <a:p>
            <a:pPr marL="571500" indent="-571500" algn="just">
              <a:lnSpc>
                <a:spcPct val="150000"/>
              </a:lnSpc>
              <a:buFont typeface="Wingdings" panose="05000000000000000000" pitchFamily="2" charset="2"/>
              <a:buChar char="ü"/>
            </a:pPr>
            <a:r>
              <a:rPr lang="fr-FR" sz="3600" dirty="0" smtClean="0">
                <a:latin typeface="Aharoni" panose="02010803020104030203" pitchFamily="2" charset="-79"/>
                <a:cs typeface="Aharoni" panose="02010803020104030203" pitchFamily="2" charset="-79"/>
              </a:rPr>
              <a:t>Insuffisance de l’offre d’emploi.</a:t>
            </a:r>
          </a:p>
          <a:p>
            <a:pPr marL="571500" indent="-571500" algn="just">
              <a:lnSpc>
                <a:spcPct val="150000"/>
              </a:lnSpc>
              <a:buFont typeface="Wingdings" panose="05000000000000000000" pitchFamily="2" charset="2"/>
              <a:buChar char="ü"/>
            </a:pPr>
            <a:r>
              <a:rPr lang="fr-FR" sz="3600" dirty="0" smtClean="0">
                <a:latin typeface="Aharoni" panose="02010803020104030203" pitchFamily="2" charset="-79"/>
                <a:cs typeface="Aharoni" panose="02010803020104030203" pitchFamily="2" charset="-79"/>
              </a:rPr>
              <a:t>Absence de vision à long terme.</a:t>
            </a:r>
          </a:p>
          <a:p>
            <a:pPr marL="571500" indent="-571500" algn="just">
              <a:lnSpc>
                <a:spcPct val="150000"/>
              </a:lnSpc>
              <a:buFont typeface="Wingdings" panose="05000000000000000000" pitchFamily="2" charset="2"/>
              <a:buChar char="ü"/>
            </a:pPr>
            <a:r>
              <a:rPr lang="fr-FR" sz="3600" dirty="0" smtClean="0">
                <a:latin typeface="Aharoni" panose="02010803020104030203" pitchFamily="2" charset="-79"/>
                <a:cs typeface="Aharoni" panose="02010803020104030203" pitchFamily="2" charset="-79"/>
              </a:rPr>
              <a:t>Immobilisme.</a:t>
            </a:r>
          </a:p>
          <a:p>
            <a:pPr marL="571500" indent="-571500" algn="just">
              <a:lnSpc>
                <a:spcPct val="150000"/>
              </a:lnSpc>
              <a:buFont typeface="Wingdings" panose="05000000000000000000" pitchFamily="2" charset="2"/>
              <a:buChar char="ü"/>
            </a:pPr>
            <a:r>
              <a:rPr lang="fr-FR" sz="3600" dirty="0" smtClean="0">
                <a:latin typeface="Aharoni" panose="02010803020104030203" pitchFamily="2" charset="-79"/>
                <a:cs typeface="Aharoni" panose="02010803020104030203" pitchFamily="2" charset="-79"/>
              </a:rPr>
              <a:t>Excuses.</a:t>
            </a:r>
            <a:endParaRPr lang="fr-FR" sz="36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34943160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7181"/>
            <a:ext cx="12192000" cy="5909310"/>
          </a:xfrm>
          <a:prstGeom prst="rect">
            <a:avLst/>
          </a:prstGeom>
          <a:noFill/>
        </p:spPr>
        <p:txBody>
          <a:bodyPr wrap="square" rtlCol="0">
            <a:spAutoFit/>
          </a:bodyPr>
          <a:lstStyle/>
          <a:p>
            <a:pPr algn="ctr">
              <a:lnSpc>
                <a:spcPct val="150000"/>
              </a:lnSpc>
            </a:pPr>
            <a:r>
              <a:rPr lang="fr-FR" sz="3600" b="1" dirty="0" smtClean="0"/>
              <a:t>V</a:t>
            </a:r>
            <a:r>
              <a:rPr lang="fr-FR" sz="3600" b="1" dirty="0"/>
              <a:t>. La gestion des fichiers</a:t>
            </a:r>
            <a:r>
              <a:rPr lang="fr-FR" sz="3600" b="1" dirty="0" smtClean="0"/>
              <a:t>.</a:t>
            </a:r>
            <a:endParaRPr lang="fr-FR" sz="3600" b="1" dirty="0"/>
          </a:p>
          <a:p>
            <a:pPr marL="1200150" lvl="1" indent="-742950">
              <a:lnSpc>
                <a:spcPct val="150000"/>
              </a:lnSpc>
              <a:buFont typeface="+mj-lt"/>
              <a:buAutoNum type="arabicPeriod"/>
            </a:pPr>
            <a:r>
              <a:rPr lang="fr-FR" sz="3600" dirty="0"/>
              <a:t>Ouverture et fermeture d’un fichier</a:t>
            </a:r>
            <a:r>
              <a:rPr lang="fr-FR" sz="3600" dirty="0" smtClean="0"/>
              <a:t>.</a:t>
            </a:r>
            <a:endParaRPr lang="fr-FR" sz="3600" dirty="0"/>
          </a:p>
          <a:p>
            <a:pPr marL="1200150" lvl="1" indent="-742950">
              <a:lnSpc>
                <a:spcPct val="150000"/>
              </a:lnSpc>
              <a:buFont typeface="+mj-lt"/>
              <a:buAutoNum type="arabicPeriod"/>
            </a:pPr>
            <a:r>
              <a:rPr lang="fr-FR" sz="3600" dirty="0"/>
              <a:t>Les entrées-sorties formatées</a:t>
            </a:r>
            <a:r>
              <a:rPr lang="fr-FR" sz="3600" dirty="0" smtClean="0"/>
              <a:t>.</a:t>
            </a:r>
            <a:endParaRPr lang="fr-FR" sz="3600" dirty="0"/>
          </a:p>
          <a:p>
            <a:pPr marL="1200150" lvl="1" indent="-742950">
              <a:lnSpc>
                <a:spcPct val="150000"/>
              </a:lnSpc>
              <a:buFont typeface="+mj-lt"/>
              <a:buAutoNum type="arabicPeriod"/>
            </a:pPr>
            <a:r>
              <a:rPr lang="fr-FR" sz="3600" dirty="0"/>
              <a:t>Impression et lecture de caractères</a:t>
            </a:r>
            <a:r>
              <a:rPr lang="fr-FR" sz="3600" dirty="0" smtClean="0"/>
              <a:t>.</a:t>
            </a:r>
            <a:endParaRPr lang="fr-FR" sz="3600" dirty="0"/>
          </a:p>
          <a:p>
            <a:pPr marL="1200150" lvl="1" indent="-742950">
              <a:lnSpc>
                <a:spcPct val="150000"/>
              </a:lnSpc>
              <a:buFont typeface="+mj-lt"/>
              <a:buAutoNum type="arabicPeriod"/>
            </a:pPr>
            <a:r>
              <a:rPr lang="fr-FR" sz="3600" dirty="0"/>
              <a:t>Relecture d’un caractère</a:t>
            </a:r>
            <a:r>
              <a:rPr lang="fr-FR" sz="3600" dirty="0" smtClean="0"/>
              <a:t>.</a:t>
            </a:r>
            <a:endParaRPr lang="fr-FR" sz="3600" dirty="0"/>
          </a:p>
          <a:p>
            <a:pPr marL="1200150" lvl="1" indent="-742950">
              <a:lnSpc>
                <a:spcPct val="150000"/>
              </a:lnSpc>
              <a:buFont typeface="+mj-lt"/>
              <a:buAutoNum type="arabicPeriod"/>
            </a:pPr>
            <a:r>
              <a:rPr lang="fr-FR" sz="3600" dirty="0"/>
              <a:t>Les entrées-sorties binaires</a:t>
            </a:r>
            <a:r>
              <a:rPr lang="fr-FR" sz="3600" dirty="0" smtClean="0"/>
              <a:t>.</a:t>
            </a:r>
          </a:p>
          <a:p>
            <a:pPr marL="1200150" lvl="1" indent="-742950">
              <a:lnSpc>
                <a:spcPct val="150000"/>
              </a:lnSpc>
              <a:buFont typeface="+mj-lt"/>
              <a:buAutoNum type="arabicPeriod"/>
            </a:pPr>
            <a:r>
              <a:rPr lang="fr-FR" sz="3600" dirty="0"/>
              <a:t>Positionnement dans un fichier</a:t>
            </a:r>
          </a:p>
        </p:txBody>
      </p:sp>
    </p:spTree>
    <p:extLst>
      <p:ext uri="{BB962C8B-B14F-4D97-AF65-F5344CB8AC3E}">
        <p14:creationId xmlns:p14="http://schemas.microsoft.com/office/powerpoint/2010/main" val="214369022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377211104"/>
              </p:ext>
            </p:extLst>
          </p:nvPr>
        </p:nvGraphicFramePr>
        <p:xfrm>
          <a:off x="0" y="652105"/>
          <a:ext cx="12192001" cy="4081603"/>
        </p:xfrm>
        <a:graphic>
          <a:graphicData uri="http://schemas.openxmlformats.org/drawingml/2006/table">
            <a:tbl>
              <a:tblPr firstRow="1" firstCol="1" lastRow="1" lastCol="1" bandRow="1" bandCol="1">
                <a:tableStyleId>{5C22544A-7EE6-4342-B048-85BDC9FD1C3A}</a:tableStyleId>
              </a:tblPr>
              <a:tblGrid>
                <a:gridCol w="1991544"/>
                <a:gridCol w="1080120"/>
                <a:gridCol w="9120337"/>
              </a:tblGrid>
              <a:tr h="228025">
                <a:tc>
                  <a:txBody>
                    <a:bodyPr/>
                    <a:lstStyle/>
                    <a:p>
                      <a:pPr algn="ctr">
                        <a:spcAft>
                          <a:spcPts val="0"/>
                        </a:spcAft>
                      </a:pPr>
                      <a:r>
                        <a:rPr lang="fr-FR" sz="2800" b="1" dirty="0">
                          <a:effectLst/>
                          <a:latin typeface="Aharoni" panose="02010803020104030203" pitchFamily="2" charset="-79"/>
                          <a:cs typeface="Aharoni" panose="02010803020104030203" pitchFamily="2" charset="-79"/>
                        </a:rPr>
                        <a:t>Semaines</a:t>
                      </a:r>
                      <a:endParaRPr lang="fr-FR" sz="2800" b="1" dirty="0">
                        <a:effectLst/>
                        <a:latin typeface="Aharoni" panose="02010803020104030203" pitchFamily="2" charset="-79"/>
                        <a:ea typeface="Times New Roman"/>
                        <a:cs typeface="Aharoni" panose="02010803020104030203" pitchFamily="2" charset="-79"/>
                      </a:endParaRPr>
                    </a:p>
                  </a:txBody>
                  <a:tcPr marL="68580" marR="68580" marT="0" marB="0"/>
                </a:tc>
                <a:tc>
                  <a:txBody>
                    <a:bodyPr/>
                    <a:lstStyle/>
                    <a:p>
                      <a:pPr algn="ctr">
                        <a:spcAft>
                          <a:spcPts val="0"/>
                        </a:spcAft>
                      </a:pPr>
                      <a:r>
                        <a:rPr lang="fr-FR" sz="2800" dirty="0">
                          <a:effectLst/>
                          <a:latin typeface="Aharoni" panose="02010803020104030203" pitchFamily="2" charset="-79"/>
                          <a:cs typeface="Aharoni" panose="02010803020104030203" pitchFamily="2" charset="-79"/>
                        </a:rPr>
                        <a:t>V.H</a:t>
                      </a:r>
                      <a:endParaRPr lang="fr-FR" sz="2800" dirty="0">
                        <a:effectLst/>
                        <a:latin typeface="Aharoni" panose="02010803020104030203" pitchFamily="2" charset="-79"/>
                        <a:ea typeface="Times New Roman"/>
                        <a:cs typeface="Aharoni" panose="02010803020104030203" pitchFamily="2" charset="-79"/>
                      </a:endParaRPr>
                    </a:p>
                  </a:txBody>
                  <a:tcPr marL="68580" marR="68580" marT="0" marB="0"/>
                </a:tc>
                <a:tc>
                  <a:txBody>
                    <a:bodyPr/>
                    <a:lstStyle/>
                    <a:p>
                      <a:pPr algn="ctr">
                        <a:spcAft>
                          <a:spcPts val="0"/>
                        </a:spcAft>
                      </a:pPr>
                      <a:r>
                        <a:rPr lang="fr-FR" sz="2800" dirty="0">
                          <a:effectLst/>
                          <a:latin typeface="Aharoni" panose="02010803020104030203" pitchFamily="2" charset="-79"/>
                          <a:cs typeface="Aharoni" panose="02010803020104030203" pitchFamily="2" charset="-79"/>
                        </a:rPr>
                        <a:t>Contenu</a:t>
                      </a:r>
                      <a:endParaRPr lang="fr-FR" sz="2800" dirty="0">
                        <a:effectLst/>
                        <a:latin typeface="Aharoni" panose="02010803020104030203" pitchFamily="2" charset="-79"/>
                        <a:ea typeface="Times New Roman"/>
                        <a:cs typeface="Aharoni" panose="02010803020104030203" pitchFamily="2" charset="-79"/>
                      </a:endParaRPr>
                    </a:p>
                  </a:txBody>
                  <a:tcPr marL="68580" marR="68580" marT="0" marB="0"/>
                </a:tc>
              </a:tr>
              <a:tr h="445760">
                <a:tc>
                  <a:txBody>
                    <a:bodyPr/>
                    <a:lstStyle/>
                    <a:p>
                      <a:pPr algn="r">
                        <a:spcAft>
                          <a:spcPts val="0"/>
                        </a:spcAft>
                      </a:pPr>
                      <a:r>
                        <a:rPr lang="fr-FR" sz="2800" b="0" dirty="0" smtClean="0">
                          <a:effectLst/>
                          <a:latin typeface="Aharoni" panose="02010803020104030203" pitchFamily="2" charset="-79"/>
                          <a:ea typeface="Times New Roman"/>
                          <a:cs typeface="Aharoni" panose="02010803020104030203" pitchFamily="2" charset="-79"/>
                        </a:rPr>
                        <a:t>01/12/2015</a:t>
                      </a:r>
                      <a:endParaRPr lang="fr-FR" sz="2800" b="0" dirty="0">
                        <a:effectLst/>
                        <a:latin typeface="Aharoni" panose="02010803020104030203" pitchFamily="2" charset="-79"/>
                        <a:ea typeface="Times New Roman"/>
                        <a:cs typeface="Aharoni" panose="02010803020104030203" pitchFamily="2" charset="-79"/>
                      </a:endParaRPr>
                    </a:p>
                  </a:txBody>
                  <a:tcPr marL="68580" marR="68580" marT="0" marB="0"/>
                </a:tc>
                <a:tc>
                  <a:txBody>
                    <a:bodyPr/>
                    <a:lstStyle/>
                    <a:p>
                      <a:pPr algn="r">
                        <a:spcAft>
                          <a:spcPts val="0"/>
                        </a:spcAft>
                      </a:pPr>
                      <a:r>
                        <a:rPr lang="fr-FR" sz="2800" dirty="0" smtClean="0">
                          <a:solidFill>
                            <a:schemeClr val="tx1"/>
                          </a:solidFill>
                          <a:effectLst/>
                          <a:latin typeface="Aharoni" panose="02010803020104030203" pitchFamily="2" charset="-79"/>
                          <a:cs typeface="Aharoni" panose="02010803020104030203" pitchFamily="2" charset="-79"/>
                        </a:rPr>
                        <a:t>3h</a:t>
                      </a:r>
                      <a:endParaRPr lang="fr-FR" sz="2800" dirty="0">
                        <a:solidFill>
                          <a:schemeClr val="tx1"/>
                        </a:solidFill>
                        <a:effectLst/>
                        <a:latin typeface="Aharoni" panose="02010803020104030203" pitchFamily="2" charset="-79"/>
                        <a:ea typeface="Times New Roman"/>
                        <a:cs typeface="Aharoni" panose="02010803020104030203" pitchFamily="2" charset="-79"/>
                      </a:endParaRPr>
                    </a:p>
                  </a:txBody>
                  <a:tcPr marL="68580" marR="68580" marT="0" marB="0">
                    <a:solidFill>
                      <a:schemeClr val="accent1"/>
                    </a:solidFill>
                  </a:tcPr>
                </a:tc>
                <a:tc>
                  <a:txBody>
                    <a:bodyPr/>
                    <a:lstStyle/>
                    <a:p>
                      <a:pPr algn="just">
                        <a:spcAft>
                          <a:spcPts val="0"/>
                        </a:spcAft>
                      </a:pPr>
                      <a:r>
                        <a:rPr lang="fr-FR" sz="2800" b="0" dirty="0" smtClean="0">
                          <a:effectLst/>
                          <a:latin typeface="Aharoni" panose="02010803020104030203" pitchFamily="2" charset="-79"/>
                          <a:cs typeface="Aharoni" panose="02010803020104030203" pitchFamily="2" charset="-79"/>
                        </a:rPr>
                        <a:t>Généralité.</a:t>
                      </a:r>
                      <a:endParaRPr lang="fr-FR" sz="2800" b="0" dirty="0">
                        <a:effectLst/>
                        <a:latin typeface="Aharoni" panose="02010803020104030203" pitchFamily="2" charset="-79"/>
                        <a:ea typeface="Times New Roman"/>
                        <a:cs typeface="Aharoni" panose="02010803020104030203" pitchFamily="2" charset="-79"/>
                      </a:endParaRPr>
                    </a:p>
                  </a:txBody>
                  <a:tcPr marL="68580" marR="68580" marT="0" marB="0"/>
                </a:tc>
              </a:tr>
              <a:tr h="456051">
                <a:tc>
                  <a:txBody>
                    <a:bodyPr/>
                    <a:lstStyle/>
                    <a:p>
                      <a:pPr algn="r">
                        <a:spcAft>
                          <a:spcPts val="0"/>
                        </a:spcAft>
                      </a:pPr>
                      <a:r>
                        <a:rPr lang="fr-FR" sz="2800" b="0" dirty="0" smtClean="0">
                          <a:effectLst/>
                          <a:latin typeface="Aharoni" panose="02010803020104030203" pitchFamily="2" charset="-79"/>
                          <a:ea typeface="Times New Roman"/>
                          <a:cs typeface="Aharoni" panose="02010803020104030203" pitchFamily="2" charset="-79"/>
                        </a:rPr>
                        <a:t>08/12/2015</a:t>
                      </a:r>
                      <a:endParaRPr lang="fr-FR" sz="2800" b="0" dirty="0">
                        <a:effectLst/>
                        <a:latin typeface="Aharoni" panose="02010803020104030203" pitchFamily="2" charset="-79"/>
                        <a:ea typeface="Times New Roman"/>
                        <a:cs typeface="Aharoni" panose="02010803020104030203" pitchFamily="2" charset="-79"/>
                      </a:endParaRPr>
                    </a:p>
                  </a:txBody>
                  <a:tcPr marL="68580" marR="68580" marT="0" marB="0"/>
                </a:tc>
                <a:tc>
                  <a:txBody>
                    <a:bodyPr/>
                    <a:lstStyle/>
                    <a:p>
                      <a:pPr algn="r">
                        <a:spcAft>
                          <a:spcPts val="0"/>
                        </a:spcAft>
                      </a:pPr>
                      <a:r>
                        <a:rPr lang="fr-FR" sz="2800" dirty="0" smtClean="0">
                          <a:solidFill>
                            <a:schemeClr val="tx1"/>
                          </a:solidFill>
                          <a:effectLst/>
                          <a:latin typeface="Aharoni" panose="02010803020104030203" pitchFamily="2" charset="-79"/>
                          <a:cs typeface="Aharoni" panose="02010803020104030203" pitchFamily="2" charset="-79"/>
                        </a:rPr>
                        <a:t>3h</a:t>
                      </a:r>
                      <a:endParaRPr lang="fr-FR" sz="2800" dirty="0">
                        <a:solidFill>
                          <a:schemeClr val="tx1"/>
                        </a:solidFill>
                        <a:effectLst/>
                        <a:latin typeface="Aharoni" panose="02010803020104030203" pitchFamily="2" charset="-79"/>
                        <a:ea typeface="Times New Roman"/>
                        <a:cs typeface="Aharoni" panose="02010803020104030203" pitchFamily="2" charset="-79"/>
                      </a:endParaRPr>
                    </a:p>
                  </a:txBody>
                  <a:tcPr marL="68580" marR="68580" marT="0" marB="0">
                    <a:solidFill>
                      <a:schemeClr val="accent1"/>
                    </a:solidFill>
                  </a:tcPr>
                </a:tc>
                <a:tc>
                  <a:txBody>
                    <a:bodyPr/>
                    <a:lstStyle/>
                    <a:p>
                      <a:pPr algn="just">
                        <a:spcAft>
                          <a:spcPts val="0"/>
                        </a:spcAft>
                      </a:pPr>
                      <a:r>
                        <a:rPr lang="fr-FR" sz="2800" b="1" kern="1200" dirty="0" smtClean="0">
                          <a:solidFill>
                            <a:schemeClr val="lt1"/>
                          </a:solidFill>
                          <a:effectLst/>
                          <a:latin typeface="+mn-lt"/>
                          <a:ea typeface="+mn-ea"/>
                          <a:cs typeface="+mn-cs"/>
                        </a:rPr>
                        <a:t>Les bases de la programmation en C.</a:t>
                      </a:r>
                    </a:p>
                  </a:txBody>
                  <a:tcPr marL="68580" marR="68580" marT="0" marB="0"/>
                </a:tc>
              </a:tr>
              <a:tr h="435469">
                <a:tc>
                  <a:txBody>
                    <a:bodyPr/>
                    <a:lstStyle/>
                    <a:p>
                      <a:pPr algn="r">
                        <a:spcAft>
                          <a:spcPts val="0"/>
                        </a:spcAft>
                      </a:pPr>
                      <a:r>
                        <a:rPr lang="fr-FR" sz="2800" b="0" baseline="0" dirty="0" smtClean="0">
                          <a:effectLst/>
                          <a:latin typeface="Aharoni" panose="02010803020104030203" pitchFamily="2" charset="-79"/>
                          <a:ea typeface="+mn-ea"/>
                          <a:cs typeface="Aharoni" panose="02010803020104030203" pitchFamily="2" charset="-79"/>
                        </a:rPr>
                        <a:t>05/01/2016</a:t>
                      </a:r>
                      <a:endParaRPr lang="fr-FR" sz="2800" b="0" dirty="0">
                        <a:effectLst/>
                        <a:latin typeface="Aharoni" panose="02010803020104030203" pitchFamily="2" charset="-79"/>
                        <a:ea typeface="Times New Roman"/>
                        <a:cs typeface="Aharoni" panose="02010803020104030203" pitchFamily="2" charset="-79"/>
                      </a:endParaRPr>
                    </a:p>
                  </a:txBody>
                  <a:tcPr marL="68580" marR="68580" marT="0" marB="0"/>
                </a:tc>
                <a:tc>
                  <a:txBody>
                    <a:bodyPr/>
                    <a:lstStyle/>
                    <a:p>
                      <a:pPr algn="r">
                        <a:spcAft>
                          <a:spcPts val="0"/>
                        </a:spcAft>
                      </a:pPr>
                      <a:r>
                        <a:rPr lang="fr-FR" sz="2800" dirty="0" smtClean="0">
                          <a:solidFill>
                            <a:schemeClr val="tx1"/>
                          </a:solidFill>
                          <a:effectLst/>
                          <a:latin typeface="Aharoni" panose="02010803020104030203" pitchFamily="2" charset="-79"/>
                          <a:cs typeface="Aharoni" panose="02010803020104030203" pitchFamily="2" charset="-79"/>
                        </a:rPr>
                        <a:t>3h</a:t>
                      </a:r>
                      <a:endParaRPr lang="fr-FR" sz="2800" dirty="0">
                        <a:solidFill>
                          <a:schemeClr val="tx1"/>
                        </a:solidFill>
                        <a:effectLst/>
                        <a:latin typeface="Aharoni" panose="02010803020104030203" pitchFamily="2" charset="-79"/>
                        <a:ea typeface="Times New Roman"/>
                        <a:cs typeface="Aharoni" panose="02010803020104030203" pitchFamily="2" charset="-79"/>
                      </a:endParaRPr>
                    </a:p>
                  </a:txBody>
                  <a:tcPr marL="68580" marR="68580" marT="0" marB="0">
                    <a:solidFill>
                      <a:schemeClr val="accent1"/>
                    </a:solidFill>
                  </a:tcPr>
                </a:tc>
                <a:tc>
                  <a:txBody>
                    <a:bodyPr/>
                    <a:lstStyle/>
                    <a:p>
                      <a:pPr algn="just">
                        <a:spcAft>
                          <a:spcPts val="0"/>
                        </a:spcAft>
                      </a:pPr>
                      <a:r>
                        <a:rPr lang="fr-FR" sz="2800" b="1" kern="1200" dirty="0" smtClean="0">
                          <a:solidFill>
                            <a:schemeClr val="lt1"/>
                          </a:solidFill>
                          <a:effectLst/>
                          <a:latin typeface="+mn-lt"/>
                          <a:ea typeface="+mn-ea"/>
                          <a:cs typeface="+mn-cs"/>
                        </a:rPr>
                        <a:t>Les types composés.</a:t>
                      </a:r>
                      <a:endParaRPr lang="fr-FR" sz="2800" b="0" dirty="0">
                        <a:effectLst/>
                        <a:latin typeface="Times New Roman"/>
                        <a:ea typeface="Times New Roman"/>
                      </a:endParaRPr>
                    </a:p>
                  </a:txBody>
                  <a:tcPr marL="68580" marR="68580" marT="0" marB="0"/>
                </a:tc>
              </a:tr>
              <a:tr h="404624">
                <a:tc>
                  <a:txBody>
                    <a:bodyPr/>
                    <a:lstStyle/>
                    <a:p>
                      <a:pPr algn="r">
                        <a:spcAft>
                          <a:spcPts val="0"/>
                        </a:spcAft>
                      </a:pPr>
                      <a:r>
                        <a:rPr lang="fr-FR" sz="2800" b="0" baseline="0" dirty="0" smtClean="0">
                          <a:effectLst/>
                          <a:latin typeface="Aharoni" panose="02010803020104030203" pitchFamily="2" charset="-79"/>
                          <a:ea typeface="+mn-ea"/>
                          <a:cs typeface="Aharoni" panose="02010803020104030203" pitchFamily="2" charset="-79"/>
                        </a:rPr>
                        <a:t>12/01/2016</a:t>
                      </a:r>
                      <a:endParaRPr lang="fr-FR" sz="2800" b="0" dirty="0">
                        <a:effectLst/>
                        <a:latin typeface="Aharoni" panose="02010803020104030203" pitchFamily="2" charset="-79"/>
                        <a:ea typeface="Times New Roman"/>
                        <a:cs typeface="Aharoni" panose="02010803020104030203" pitchFamily="2" charset="-79"/>
                      </a:endParaRPr>
                    </a:p>
                  </a:txBody>
                  <a:tcPr marL="68580" marR="68580" marT="0" marB="0"/>
                </a:tc>
                <a:tc>
                  <a:txBody>
                    <a:bodyPr/>
                    <a:lstStyle/>
                    <a:p>
                      <a:pPr algn="r">
                        <a:spcAft>
                          <a:spcPts val="0"/>
                        </a:spcAft>
                      </a:pPr>
                      <a:r>
                        <a:rPr lang="fr-FR" sz="2800" dirty="0" smtClean="0">
                          <a:solidFill>
                            <a:schemeClr val="tx1"/>
                          </a:solidFill>
                          <a:effectLst/>
                          <a:latin typeface="Aharoni" panose="02010803020104030203" pitchFamily="2" charset="-79"/>
                          <a:cs typeface="Aharoni" panose="02010803020104030203" pitchFamily="2" charset="-79"/>
                        </a:rPr>
                        <a:t>3h</a:t>
                      </a:r>
                      <a:endParaRPr lang="fr-FR" sz="2800" dirty="0">
                        <a:solidFill>
                          <a:schemeClr val="tx1"/>
                        </a:solidFill>
                        <a:effectLst/>
                        <a:latin typeface="Aharoni" panose="02010803020104030203" pitchFamily="2" charset="-79"/>
                        <a:ea typeface="Times New Roman"/>
                        <a:cs typeface="Aharoni" panose="02010803020104030203" pitchFamily="2" charset="-79"/>
                      </a:endParaRPr>
                    </a:p>
                  </a:txBody>
                  <a:tcPr marL="68580" marR="68580" marT="0" marB="0">
                    <a:solidFill>
                      <a:schemeClr val="accent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2800" b="1" dirty="0" smtClean="0">
                          <a:solidFill>
                            <a:srgbClr val="FFFF00"/>
                          </a:solidFill>
                          <a:effectLst/>
                          <a:latin typeface="Aharoni" panose="02010803020104030203" pitchFamily="2" charset="-79"/>
                          <a:cs typeface="Aharoni" panose="02010803020104030203" pitchFamily="2" charset="-79"/>
                        </a:rPr>
                        <a:t>Première évaluation. </a:t>
                      </a:r>
                      <a:r>
                        <a:rPr lang="fr-FR" sz="2800" b="1" kern="1200" dirty="0" smtClean="0">
                          <a:solidFill>
                            <a:schemeClr val="lt1"/>
                          </a:solidFill>
                          <a:effectLst/>
                          <a:latin typeface="+mn-lt"/>
                          <a:ea typeface="+mn-ea"/>
                          <a:cs typeface="+mn-cs"/>
                        </a:rPr>
                        <a:t>Les types composés (suite).</a:t>
                      </a:r>
                      <a:endParaRPr lang="fr-FR" sz="2800" b="0" dirty="0" smtClean="0">
                        <a:effectLst/>
                        <a:latin typeface="Times New Roman"/>
                        <a:ea typeface="Times New Roman"/>
                      </a:endParaRPr>
                    </a:p>
                  </a:txBody>
                  <a:tcPr marL="68580" marR="68580" marT="0" marB="0"/>
                </a:tc>
              </a:tr>
              <a:tr h="456051">
                <a:tc>
                  <a:txBody>
                    <a:bodyPr/>
                    <a:lstStyle/>
                    <a:p>
                      <a:pPr algn="r">
                        <a:spcAft>
                          <a:spcPts val="0"/>
                        </a:spcAft>
                      </a:pPr>
                      <a:r>
                        <a:rPr lang="fr-FR" sz="2800" b="0" baseline="0" dirty="0" smtClean="0">
                          <a:effectLst/>
                          <a:latin typeface="Aharoni" panose="02010803020104030203" pitchFamily="2" charset="-79"/>
                          <a:ea typeface="+mn-ea"/>
                          <a:cs typeface="Aharoni" panose="02010803020104030203" pitchFamily="2" charset="-79"/>
                        </a:rPr>
                        <a:t>19/01/2016 </a:t>
                      </a:r>
                      <a:endParaRPr lang="fr-FR" sz="2800" b="0" dirty="0">
                        <a:effectLst/>
                        <a:latin typeface="Aharoni" panose="02010803020104030203" pitchFamily="2" charset="-79"/>
                        <a:ea typeface="Times New Roman"/>
                        <a:cs typeface="Aharoni" panose="02010803020104030203" pitchFamily="2" charset="-79"/>
                      </a:endParaRPr>
                    </a:p>
                  </a:txBody>
                  <a:tcPr marL="68580" marR="68580" marT="0" marB="0"/>
                </a:tc>
                <a:tc>
                  <a:txBody>
                    <a:bodyPr/>
                    <a:lstStyle/>
                    <a:p>
                      <a:pPr algn="r">
                        <a:spcAft>
                          <a:spcPts val="0"/>
                        </a:spcAft>
                      </a:pPr>
                      <a:r>
                        <a:rPr lang="fr-FR" sz="2800" dirty="0" smtClean="0">
                          <a:solidFill>
                            <a:schemeClr val="tx1"/>
                          </a:solidFill>
                          <a:effectLst/>
                          <a:latin typeface="Aharoni" panose="02010803020104030203" pitchFamily="2" charset="-79"/>
                          <a:cs typeface="Aharoni" panose="02010803020104030203" pitchFamily="2" charset="-79"/>
                        </a:rPr>
                        <a:t>3h</a:t>
                      </a:r>
                      <a:endParaRPr lang="fr-FR" sz="2800" dirty="0">
                        <a:solidFill>
                          <a:schemeClr val="tx1"/>
                        </a:solidFill>
                        <a:effectLst/>
                        <a:latin typeface="Aharoni" panose="02010803020104030203" pitchFamily="2" charset="-79"/>
                        <a:ea typeface="Times New Roman"/>
                        <a:cs typeface="Aharoni" panose="02010803020104030203" pitchFamily="2" charset="-79"/>
                      </a:endParaRPr>
                    </a:p>
                  </a:txBody>
                  <a:tcPr marL="68580" marR="68580" marT="0" marB="0">
                    <a:solidFill>
                      <a:schemeClr val="accent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2800" b="1" kern="1200" dirty="0" smtClean="0">
                          <a:solidFill>
                            <a:schemeClr val="lt1"/>
                          </a:solidFill>
                          <a:effectLst/>
                          <a:latin typeface="+mn-lt"/>
                          <a:ea typeface="+mn-ea"/>
                          <a:cs typeface="+mn-cs"/>
                        </a:rPr>
                        <a:t>Les pointeurs</a:t>
                      </a:r>
                      <a:endParaRPr lang="fr-FR" sz="2800" b="1" dirty="0" smtClean="0">
                        <a:solidFill>
                          <a:srgbClr val="FFFF00"/>
                        </a:solidFill>
                        <a:effectLst/>
                        <a:latin typeface="Times New Roman"/>
                        <a:ea typeface="Times New Roman"/>
                      </a:endParaRPr>
                    </a:p>
                  </a:txBody>
                  <a:tcPr marL="68580" marR="68580" marT="0" marB="0"/>
                </a:tc>
              </a:tr>
              <a:tr h="408045">
                <a:tc>
                  <a:txBody>
                    <a:bodyPr/>
                    <a:lstStyle/>
                    <a:p>
                      <a:pPr algn="r">
                        <a:spcAft>
                          <a:spcPts val="0"/>
                        </a:spcAft>
                      </a:pPr>
                      <a:r>
                        <a:rPr lang="fr-FR" sz="2800" b="0" baseline="0" dirty="0" smtClean="0">
                          <a:effectLst/>
                          <a:latin typeface="Aharoni" panose="02010803020104030203" pitchFamily="2" charset="-79"/>
                          <a:ea typeface="+mn-ea"/>
                          <a:cs typeface="Aharoni" panose="02010803020104030203" pitchFamily="2" charset="-79"/>
                        </a:rPr>
                        <a:t>26/01/2016</a:t>
                      </a:r>
                      <a:endParaRPr lang="fr-FR" sz="2800" b="0" dirty="0">
                        <a:effectLst/>
                        <a:latin typeface="Aharoni" panose="02010803020104030203" pitchFamily="2" charset="-79"/>
                        <a:ea typeface="Times New Roman"/>
                        <a:cs typeface="Aharoni" panose="02010803020104030203" pitchFamily="2" charset="-79"/>
                      </a:endParaRPr>
                    </a:p>
                  </a:txBody>
                  <a:tcPr marL="68580" marR="68580" marT="0" marB="0"/>
                </a:tc>
                <a:tc>
                  <a:txBody>
                    <a:bodyPr/>
                    <a:lstStyle/>
                    <a:p>
                      <a:pPr algn="r">
                        <a:spcAft>
                          <a:spcPts val="0"/>
                        </a:spcAft>
                      </a:pPr>
                      <a:r>
                        <a:rPr lang="fr-FR" sz="2800" dirty="0" smtClean="0">
                          <a:solidFill>
                            <a:schemeClr val="tx1"/>
                          </a:solidFill>
                          <a:effectLst/>
                          <a:latin typeface="Aharoni" panose="02010803020104030203" pitchFamily="2" charset="-79"/>
                          <a:cs typeface="Aharoni" panose="02010803020104030203" pitchFamily="2" charset="-79"/>
                        </a:rPr>
                        <a:t>3h</a:t>
                      </a:r>
                      <a:endParaRPr lang="fr-FR" sz="2800" dirty="0">
                        <a:solidFill>
                          <a:schemeClr val="tx1"/>
                        </a:solidFill>
                        <a:effectLst/>
                        <a:latin typeface="Aharoni" panose="02010803020104030203" pitchFamily="2" charset="-79"/>
                        <a:ea typeface="Times New Roman"/>
                        <a:cs typeface="Aharoni" panose="02010803020104030203" pitchFamily="2" charset="-79"/>
                      </a:endParaRPr>
                    </a:p>
                  </a:txBody>
                  <a:tcPr marL="68580" marR="68580" marT="0" marB="0">
                    <a:solidFill>
                      <a:schemeClr val="accent1"/>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fr-FR" sz="2800" b="1" kern="1200" dirty="0" smtClean="0">
                          <a:solidFill>
                            <a:schemeClr val="lt1"/>
                          </a:solidFill>
                          <a:effectLst/>
                          <a:latin typeface="+mn-lt"/>
                          <a:ea typeface="+mn-ea"/>
                          <a:cs typeface="+mn-cs"/>
                        </a:rPr>
                        <a:t>Les fonctions</a:t>
                      </a:r>
                      <a:endParaRPr lang="fr-FR" sz="2800" b="1" dirty="0" smtClean="0">
                        <a:solidFill>
                          <a:srgbClr val="FFFF00"/>
                        </a:solidFill>
                        <a:effectLst/>
                        <a:latin typeface="Times New Roman"/>
                        <a:ea typeface="Times New Roman"/>
                      </a:endParaRPr>
                    </a:p>
                  </a:txBody>
                  <a:tcPr marL="68580" marR="68580" marT="0" marB="0"/>
                </a:tc>
              </a:tr>
              <a:tr h="504056">
                <a:tc>
                  <a:txBody>
                    <a:bodyPr/>
                    <a:lstStyle/>
                    <a:p>
                      <a:pPr algn="r">
                        <a:spcAft>
                          <a:spcPts val="0"/>
                        </a:spcAft>
                      </a:pPr>
                      <a:r>
                        <a:rPr lang="fr-FR" sz="2800" b="0" baseline="0" smtClean="0">
                          <a:effectLst/>
                          <a:latin typeface="Aharoni" panose="02010803020104030203" pitchFamily="2" charset="-79"/>
                          <a:ea typeface="+mn-ea"/>
                          <a:cs typeface="Aharoni" panose="02010803020104030203" pitchFamily="2" charset="-79"/>
                        </a:rPr>
                        <a:t>21/12/2015</a:t>
                      </a:r>
                      <a:endParaRPr lang="fr-FR" sz="2800" b="0" dirty="0">
                        <a:effectLst/>
                        <a:latin typeface="Aharoni" panose="02010803020104030203" pitchFamily="2" charset="-79"/>
                        <a:ea typeface="Times New Roman"/>
                        <a:cs typeface="Aharoni" panose="02010803020104030203" pitchFamily="2" charset="-79"/>
                      </a:endParaRPr>
                    </a:p>
                  </a:txBody>
                  <a:tcPr marL="68580" marR="68580" marT="0" marB="0"/>
                </a:tc>
                <a:tc>
                  <a:txBody>
                    <a:bodyPr/>
                    <a:lstStyle/>
                    <a:p>
                      <a:pPr algn="r">
                        <a:spcAft>
                          <a:spcPts val="0"/>
                        </a:spcAft>
                      </a:pPr>
                      <a:r>
                        <a:rPr lang="fr-FR" sz="2800" smtClean="0">
                          <a:solidFill>
                            <a:schemeClr val="tx1"/>
                          </a:solidFill>
                          <a:effectLst/>
                          <a:latin typeface="Aharoni" panose="02010803020104030203" pitchFamily="2" charset="-79"/>
                          <a:cs typeface="Aharoni" panose="02010803020104030203" pitchFamily="2" charset="-79"/>
                        </a:rPr>
                        <a:t>3h</a:t>
                      </a:r>
                      <a:endParaRPr lang="fr-FR" sz="2800" dirty="0">
                        <a:solidFill>
                          <a:schemeClr val="tx1"/>
                        </a:solidFill>
                        <a:effectLst/>
                        <a:latin typeface="Aharoni" panose="02010803020104030203" pitchFamily="2" charset="-79"/>
                        <a:ea typeface="Times New Roman"/>
                        <a:cs typeface="Aharoni" panose="02010803020104030203" pitchFamily="2" charset="-79"/>
                      </a:endParaRPr>
                    </a:p>
                  </a:txBody>
                  <a:tcPr marL="68580" marR="68580" marT="0" marB="0">
                    <a:solidFill>
                      <a:schemeClr val="accent1"/>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fr-FR" sz="2800" b="1" dirty="0" smtClean="0">
                          <a:solidFill>
                            <a:srgbClr val="FFFF00"/>
                          </a:solidFill>
                          <a:effectLst/>
                          <a:latin typeface="Aharoni" panose="02010803020104030203" pitchFamily="2" charset="-79"/>
                          <a:cs typeface="Aharoni" panose="02010803020104030203" pitchFamily="2" charset="-79"/>
                        </a:rPr>
                        <a:t>Deuxième évaluation. </a:t>
                      </a:r>
                      <a:r>
                        <a:rPr lang="fr-FR" sz="2800" b="1" kern="1200" dirty="0" smtClean="0">
                          <a:solidFill>
                            <a:schemeClr val="lt1"/>
                          </a:solidFill>
                          <a:effectLst/>
                          <a:latin typeface="+mn-lt"/>
                          <a:ea typeface="+mn-ea"/>
                          <a:cs typeface="+mn-cs"/>
                        </a:rPr>
                        <a:t>La gestion des fichiers</a:t>
                      </a:r>
                      <a:r>
                        <a:rPr lang="fr-FR" sz="2800" b="0" baseline="0" dirty="0" smtClean="0">
                          <a:effectLst/>
                          <a:latin typeface="Aharoni" panose="02010803020104030203" pitchFamily="2" charset="-79"/>
                          <a:ea typeface="Times New Roman"/>
                          <a:cs typeface="Aharoni" panose="02010803020104030203" pitchFamily="2" charset="-79"/>
                        </a:rPr>
                        <a:t>.</a:t>
                      </a:r>
                      <a:endParaRPr lang="fr-FR" sz="2800" b="0" dirty="0" smtClean="0">
                        <a:effectLst/>
                        <a:latin typeface="Aharoni" panose="02010803020104030203" pitchFamily="2" charset="-79"/>
                        <a:ea typeface="Times New Roman"/>
                        <a:cs typeface="Aharoni" panose="02010803020104030203" pitchFamily="2" charset="-79"/>
                      </a:endParaRPr>
                    </a:p>
                  </a:txBody>
                  <a:tcPr marL="68580" marR="68580" marT="0" marB="0"/>
                </a:tc>
              </a:tr>
              <a:tr h="504056">
                <a:tc>
                  <a:txBody>
                    <a:bodyPr/>
                    <a:lstStyle/>
                    <a:p>
                      <a:pPr algn="r">
                        <a:spcAft>
                          <a:spcPts val="0"/>
                        </a:spcAft>
                      </a:pPr>
                      <a:r>
                        <a:rPr lang="fr-FR" sz="2800" b="0" smtClean="0">
                          <a:effectLst/>
                          <a:latin typeface="Aharoni" panose="02010803020104030203" pitchFamily="2" charset="-79"/>
                          <a:ea typeface="Times New Roman"/>
                          <a:cs typeface="Aharoni" panose="02010803020104030203" pitchFamily="2" charset="-79"/>
                        </a:rPr>
                        <a:t>01/02/2016</a:t>
                      </a:r>
                      <a:endParaRPr lang="fr-FR" sz="2800" b="0" dirty="0">
                        <a:effectLst/>
                        <a:latin typeface="Aharoni" panose="02010803020104030203" pitchFamily="2" charset="-79"/>
                        <a:ea typeface="Times New Roman"/>
                        <a:cs typeface="Aharoni" panose="02010803020104030203" pitchFamily="2" charset="-79"/>
                      </a:endParaRPr>
                    </a:p>
                  </a:txBody>
                  <a:tcPr marL="68580" marR="68580" marT="0" marB="0"/>
                </a:tc>
                <a:tc>
                  <a:txBody>
                    <a:bodyPr/>
                    <a:lstStyle/>
                    <a:p>
                      <a:pPr algn="r">
                        <a:spcAft>
                          <a:spcPts val="0"/>
                        </a:spcAft>
                      </a:pPr>
                      <a:r>
                        <a:rPr lang="fr-FR" sz="2800" smtClean="0">
                          <a:solidFill>
                            <a:schemeClr val="tx1"/>
                          </a:solidFill>
                          <a:effectLst/>
                          <a:latin typeface="Aharoni" panose="02010803020104030203" pitchFamily="2" charset="-79"/>
                          <a:ea typeface="Times New Roman"/>
                          <a:cs typeface="Aharoni" panose="02010803020104030203" pitchFamily="2" charset="-79"/>
                        </a:rPr>
                        <a:t>3h</a:t>
                      </a:r>
                      <a:endParaRPr lang="fr-FR" sz="2800" dirty="0">
                        <a:solidFill>
                          <a:schemeClr val="tx1"/>
                        </a:solidFill>
                        <a:effectLst/>
                        <a:latin typeface="Aharoni" panose="02010803020104030203" pitchFamily="2" charset="-79"/>
                        <a:ea typeface="Times New Roman"/>
                        <a:cs typeface="Aharoni" panose="02010803020104030203" pitchFamily="2" charset="-79"/>
                      </a:endParaRPr>
                    </a:p>
                  </a:txBody>
                  <a:tcPr marL="68580" marR="68580" marT="0" marB="0">
                    <a:solidFill>
                      <a:schemeClr val="accent1"/>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fr-FR" sz="2800" b="1" dirty="0" smtClean="0">
                          <a:solidFill>
                            <a:srgbClr val="FFFF00"/>
                          </a:solidFill>
                          <a:effectLst/>
                          <a:latin typeface="Aharoni" panose="02010803020104030203" pitchFamily="2" charset="-79"/>
                          <a:ea typeface="Times New Roman"/>
                          <a:cs typeface="Aharoni" panose="02010803020104030203" pitchFamily="2" charset="-79"/>
                        </a:rPr>
                        <a:t>Présentation</a:t>
                      </a:r>
                      <a:r>
                        <a:rPr lang="fr-FR" sz="2800" b="1" baseline="0" dirty="0" smtClean="0">
                          <a:solidFill>
                            <a:srgbClr val="FFFF00"/>
                          </a:solidFill>
                          <a:effectLst/>
                          <a:latin typeface="Aharoni" panose="02010803020104030203" pitchFamily="2" charset="-79"/>
                          <a:ea typeface="Times New Roman"/>
                          <a:cs typeface="Aharoni" panose="02010803020104030203" pitchFamily="2" charset="-79"/>
                        </a:rPr>
                        <a:t> et défense des projets de cours.</a:t>
                      </a:r>
                      <a:endParaRPr lang="fr-FR" sz="2800" b="1" dirty="0" smtClean="0">
                        <a:solidFill>
                          <a:srgbClr val="FFFF00"/>
                        </a:solidFill>
                        <a:effectLst/>
                        <a:latin typeface="Aharoni" panose="02010803020104030203" pitchFamily="2" charset="-79"/>
                        <a:ea typeface="Times New Roman"/>
                        <a:cs typeface="Aharoni" panose="02010803020104030203" pitchFamily="2" charset="-79"/>
                      </a:endParaRPr>
                    </a:p>
                  </a:txBody>
                  <a:tcPr marL="68580" marR="68580" marT="0" marB="0"/>
                </a:tc>
              </a:tr>
            </a:tbl>
          </a:graphicData>
        </a:graphic>
      </p:graphicFrame>
      <p:sp>
        <p:nvSpPr>
          <p:cNvPr id="4" name="Rectangle 3"/>
          <p:cNvSpPr/>
          <p:nvPr/>
        </p:nvSpPr>
        <p:spPr>
          <a:xfrm>
            <a:off x="0" y="11701"/>
            <a:ext cx="12192000" cy="523220"/>
          </a:xfrm>
          <a:prstGeom prst="rect">
            <a:avLst/>
          </a:prstGeom>
        </p:spPr>
        <p:txBody>
          <a:bodyPr wrap="square">
            <a:spAutoFit/>
          </a:bodyPr>
          <a:lstStyle/>
          <a:p>
            <a:pPr algn="ctr"/>
            <a:r>
              <a:rPr lang="fr-FR" sz="2800" b="1" dirty="0" smtClean="0"/>
              <a:t>CALENDRIER: Cours théorique.</a:t>
            </a:r>
            <a:endParaRPr lang="fr-FR" sz="2800" dirty="0"/>
          </a:p>
        </p:txBody>
      </p:sp>
    </p:spTree>
    <p:extLst>
      <p:ext uri="{BB962C8B-B14F-4D97-AF65-F5344CB8AC3E}">
        <p14:creationId xmlns:p14="http://schemas.microsoft.com/office/powerpoint/2010/main" val="26798742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45"/>
            <a:ext cx="12192000" cy="1754326"/>
          </a:xfrm>
          <a:prstGeom prst="rect">
            <a:avLst/>
          </a:prstGeom>
        </p:spPr>
        <p:txBody>
          <a:bodyPr wrap="square">
            <a:spAutoFit/>
          </a:bodyPr>
          <a:lstStyle/>
          <a:p>
            <a:pPr algn="ctr">
              <a:lnSpc>
                <a:spcPct val="150000"/>
              </a:lnSpc>
            </a:pPr>
            <a:r>
              <a:rPr lang="fr-FR" sz="3600" b="1" dirty="0"/>
              <a:t>PRE-REQUIS.</a:t>
            </a:r>
          </a:p>
          <a:p>
            <a:pPr marL="285750" indent="-285750" algn="just">
              <a:lnSpc>
                <a:spcPct val="150000"/>
              </a:lnSpc>
              <a:buFont typeface="Wingdings" panose="05000000000000000000" pitchFamily="2" charset="2"/>
              <a:buChar char="Ø"/>
            </a:pPr>
            <a:r>
              <a:rPr lang="fr-FR" sz="3600" dirty="0" smtClean="0"/>
              <a:t>Algorithme.</a:t>
            </a:r>
            <a:endParaRPr lang="fr-FR" sz="3600" dirty="0"/>
          </a:p>
        </p:txBody>
      </p:sp>
      <p:sp>
        <p:nvSpPr>
          <p:cNvPr id="3" name="Rectangle 2"/>
          <p:cNvSpPr/>
          <p:nvPr/>
        </p:nvSpPr>
        <p:spPr>
          <a:xfrm>
            <a:off x="-20662" y="2060848"/>
            <a:ext cx="12192000" cy="1754326"/>
          </a:xfrm>
          <a:prstGeom prst="rect">
            <a:avLst/>
          </a:prstGeom>
        </p:spPr>
        <p:txBody>
          <a:bodyPr wrap="square">
            <a:spAutoFit/>
          </a:bodyPr>
          <a:lstStyle/>
          <a:p>
            <a:pPr algn="ctr">
              <a:lnSpc>
                <a:spcPct val="150000"/>
              </a:lnSpc>
            </a:pPr>
            <a:r>
              <a:rPr lang="fr-FR" sz="3600" b="1" dirty="0"/>
              <a:t>OUTILS.</a:t>
            </a:r>
          </a:p>
          <a:p>
            <a:pPr marL="285750" indent="-285750" algn="just">
              <a:lnSpc>
                <a:spcPct val="150000"/>
              </a:lnSpc>
              <a:buFont typeface="Wingdings" panose="05000000000000000000" pitchFamily="2" charset="2"/>
              <a:buChar char="Ø"/>
            </a:pPr>
            <a:r>
              <a:rPr lang="fr-FR" sz="3600" dirty="0"/>
              <a:t>Un ordinateur</a:t>
            </a:r>
            <a:r>
              <a:rPr lang="fr-FR" sz="3600" dirty="0" smtClean="0"/>
              <a:t>.</a:t>
            </a:r>
            <a:endParaRPr lang="fr-FR" sz="3600" dirty="0"/>
          </a:p>
        </p:txBody>
      </p:sp>
    </p:spTree>
    <p:extLst>
      <p:ext uri="{BB962C8B-B14F-4D97-AF65-F5344CB8AC3E}">
        <p14:creationId xmlns:p14="http://schemas.microsoft.com/office/powerpoint/2010/main" val="150832533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24000" y="116633"/>
            <a:ext cx="9144000" cy="646331"/>
          </a:xfrm>
          <a:prstGeom prst="rect">
            <a:avLst/>
          </a:prstGeom>
          <a:noFill/>
        </p:spPr>
        <p:txBody>
          <a:bodyPr wrap="square" rtlCol="0">
            <a:spAutoFit/>
          </a:bodyPr>
          <a:lstStyle/>
          <a:p>
            <a:pPr algn="ctr"/>
            <a:r>
              <a:rPr lang="fr-FR" sz="3600" b="1" dirty="0"/>
              <a:t>LES REGLES DU JEU.</a:t>
            </a:r>
            <a:endParaRPr lang="fr-FR" sz="3600" dirty="0"/>
          </a:p>
        </p:txBody>
      </p:sp>
      <p:sp>
        <p:nvSpPr>
          <p:cNvPr id="3" name="ZoneTexte 2"/>
          <p:cNvSpPr txBox="1"/>
          <p:nvPr/>
        </p:nvSpPr>
        <p:spPr>
          <a:xfrm>
            <a:off x="1499561" y="1124744"/>
            <a:ext cx="9144000" cy="3970318"/>
          </a:xfrm>
          <a:prstGeom prst="rect">
            <a:avLst/>
          </a:prstGeom>
          <a:noFill/>
        </p:spPr>
        <p:txBody>
          <a:bodyPr wrap="square" rtlCol="0">
            <a:spAutoFit/>
          </a:bodyPr>
          <a:lstStyle/>
          <a:p>
            <a:pPr algn="just"/>
            <a:r>
              <a:rPr lang="fr-FR" sz="3600" dirty="0">
                <a:solidFill>
                  <a:srgbClr val="FFFF00"/>
                </a:solidFill>
                <a:latin typeface="Times New Roman" panose="02020603050405020304" pitchFamily="18" charset="0"/>
                <a:cs typeface="Times New Roman" panose="02020603050405020304" pitchFamily="18" charset="0"/>
              </a:rPr>
              <a:t>Vos principes?</a:t>
            </a:r>
          </a:p>
          <a:p>
            <a:pPr marL="571500" indent="-571500" algn="just">
              <a:buFont typeface="Wingdings" pitchFamily="2" charset="2"/>
              <a:buChar char="Ø"/>
            </a:pPr>
            <a:r>
              <a:rPr lang="fr-FR" sz="3600" dirty="0">
                <a:latin typeface="Times New Roman" panose="02020603050405020304" pitchFamily="18" charset="0"/>
                <a:cs typeface="Times New Roman" panose="02020603050405020304" pitchFamily="18" charset="0"/>
              </a:rPr>
              <a:t>Être ponctuel (être assisté</a:t>
            </a:r>
            <a:r>
              <a:rPr lang="fr-FR" sz="3600" dirty="0" smtClean="0">
                <a:latin typeface="Times New Roman" panose="02020603050405020304" pitchFamily="18" charset="0"/>
                <a:cs typeface="Times New Roman" panose="02020603050405020304" pitchFamily="18" charset="0"/>
              </a:rPr>
              <a:t>), éviter des frustrations</a:t>
            </a:r>
            <a:endParaRPr lang="fr-FR" sz="3600" dirty="0">
              <a:latin typeface="Times New Roman" panose="02020603050405020304" pitchFamily="18" charset="0"/>
              <a:cs typeface="Times New Roman" panose="02020603050405020304" pitchFamily="18" charset="0"/>
            </a:endParaRPr>
          </a:p>
          <a:p>
            <a:pPr marL="571500" indent="-571500" algn="just">
              <a:buFont typeface="Wingdings" pitchFamily="2" charset="2"/>
              <a:buChar char="Ø"/>
            </a:pPr>
            <a:r>
              <a:rPr lang="fr-FR" sz="3600" dirty="0" err="1">
                <a:latin typeface="Times New Roman" panose="02020603050405020304" pitchFamily="18" charset="0"/>
                <a:cs typeface="Times New Roman" panose="02020603050405020304" pitchFamily="18" charset="0"/>
              </a:rPr>
              <a:t>Repondre</a:t>
            </a:r>
            <a:r>
              <a:rPr lang="fr-FR" sz="3600" dirty="0">
                <a:latin typeface="Times New Roman" panose="02020603050405020304" pitchFamily="18" charset="0"/>
                <a:cs typeface="Times New Roman" panose="02020603050405020304" pitchFamily="18" charset="0"/>
              </a:rPr>
              <a:t> aux questions</a:t>
            </a:r>
          </a:p>
          <a:p>
            <a:pPr marL="571500" indent="-571500" algn="just">
              <a:buFont typeface="Wingdings" pitchFamily="2" charset="2"/>
              <a:buChar char="Ø"/>
            </a:pPr>
            <a:r>
              <a:rPr lang="fr-FR" sz="3600" dirty="0">
                <a:latin typeface="Times New Roman" panose="02020603050405020304" pitchFamily="18" charset="0"/>
                <a:cs typeface="Times New Roman" panose="02020603050405020304" pitchFamily="18" charset="0"/>
              </a:rPr>
              <a:t>Être claire dans l’explication</a:t>
            </a:r>
          </a:p>
          <a:p>
            <a:pPr marL="571500" indent="-571500" algn="just">
              <a:buFont typeface="Wingdings" pitchFamily="2" charset="2"/>
              <a:buChar char="Ø"/>
            </a:pPr>
            <a:r>
              <a:rPr lang="fr-FR" sz="3600" dirty="0">
                <a:latin typeface="Times New Roman" panose="02020603050405020304" pitchFamily="18" charset="0"/>
                <a:cs typeface="Times New Roman" panose="02020603050405020304" pitchFamily="18" charset="0"/>
              </a:rPr>
              <a:t>Finir bien le programme et à temps</a:t>
            </a:r>
          </a:p>
          <a:p>
            <a:pPr marL="571500" indent="-571500" algn="just">
              <a:buFont typeface="Wingdings" pitchFamily="2" charset="2"/>
              <a:buChar char="Ø"/>
            </a:pP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9449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24000" y="116633"/>
            <a:ext cx="9144000" cy="646331"/>
          </a:xfrm>
          <a:prstGeom prst="rect">
            <a:avLst/>
          </a:prstGeom>
          <a:noFill/>
        </p:spPr>
        <p:txBody>
          <a:bodyPr wrap="square" rtlCol="0">
            <a:spAutoFit/>
          </a:bodyPr>
          <a:lstStyle/>
          <a:p>
            <a:pPr algn="ctr"/>
            <a:r>
              <a:rPr lang="fr-FR" sz="3600" b="1" dirty="0"/>
              <a:t>LES REGLES DU JEU.</a:t>
            </a:r>
            <a:endParaRPr lang="fr-FR" sz="3600" dirty="0"/>
          </a:p>
        </p:txBody>
      </p:sp>
      <p:sp>
        <p:nvSpPr>
          <p:cNvPr id="3" name="ZoneTexte 2"/>
          <p:cNvSpPr txBox="1"/>
          <p:nvPr/>
        </p:nvSpPr>
        <p:spPr>
          <a:xfrm>
            <a:off x="1499561" y="1124744"/>
            <a:ext cx="9144000" cy="3970318"/>
          </a:xfrm>
          <a:prstGeom prst="rect">
            <a:avLst/>
          </a:prstGeom>
          <a:noFill/>
        </p:spPr>
        <p:txBody>
          <a:bodyPr wrap="square" rtlCol="0">
            <a:spAutoFit/>
          </a:bodyPr>
          <a:lstStyle/>
          <a:p>
            <a:pPr algn="just"/>
            <a:r>
              <a:rPr lang="fr-FR" sz="3600" dirty="0">
                <a:solidFill>
                  <a:srgbClr val="FFFF00"/>
                </a:solidFill>
                <a:latin typeface="Times New Roman" panose="02020603050405020304" pitchFamily="18" charset="0"/>
                <a:cs typeface="Times New Roman" panose="02020603050405020304" pitchFamily="18" charset="0"/>
              </a:rPr>
              <a:t>Vos attentes?</a:t>
            </a:r>
          </a:p>
          <a:p>
            <a:pPr marL="571500" indent="-571500" algn="just">
              <a:buFont typeface="Wingdings" pitchFamily="2" charset="2"/>
              <a:buChar char="Ø"/>
            </a:pPr>
            <a:r>
              <a:rPr lang="fr-FR" sz="3600" dirty="0" err="1">
                <a:latin typeface="Times New Roman" panose="02020603050405020304" pitchFamily="18" charset="0"/>
                <a:cs typeface="Times New Roman" panose="02020603050405020304" pitchFamily="18" charset="0"/>
              </a:rPr>
              <a:t>Meuilleur</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comprehénsion</a:t>
            </a:r>
            <a:endParaRPr lang="fr-FR" sz="3600" dirty="0">
              <a:latin typeface="Times New Roman" panose="02020603050405020304" pitchFamily="18" charset="0"/>
              <a:cs typeface="Times New Roman" panose="02020603050405020304" pitchFamily="18" charset="0"/>
            </a:endParaRPr>
          </a:p>
          <a:p>
            <a:pPr marL="571500" indent="-571500" algn="just">
              <a:buFont typeface="Wingdings" pitchFamily="2" charset="2"/>
              <a:buChar char="Ø"/>
            </a:pPr>
            <a:r>
              <a:rPr lang="fr-FR" sz="3600" dirty="0">
                <a:latin typeface="Times New Roman" panose="02020603050405020304" pitchFamily="18" charset="0"/>
                <a:cs typeface="Times New Roman" panose="02020603050405020304" pitchFamily="18" charset="0"/>
              </a:rPr>
              <a:t>Capable de </a:t>
            </a:r>
            <a:r>
              <a:rPr lang="fr-FR" sz="3600" dirty="0" err="1">
                <a:latin typeface="Times New Roman" panose="02020603050405020304" pitchFamily="18" charset="0"/>
                <a:cs typeface="Times New Roman" panose="02020603050405020304" pitchFamily="18" charset="0"/>
              </a:rPr>
              <a:t>progrmmer</a:t>
            </a:r>
            <a:endParaRPr lang="fr-FR" sz="3600" dirty="0">
              <a:latin typeface="Times New Roman" panose="02020603050405020304" pitchFamily="18" charset="0"/>
              <a:cs typeface="Times New Roman" panose="02020603050405020304" pitchFamily="18" charset="0"/>
            </a:endParaRPr>
          </a:p>
          <a:p>
            <a:pPr marL="571500" indent="-571500" algn="just">
              <a:buFont typeface="Wingdings" pitchFamily="2" charset="2"/>
              <a:buChar char="Ø"/>
            </a:pPr>
            <a:r>
              <a:rPr lang="fr-FR" sz="3600" dirty="0">
                <a:latin typeface="Times New Roman" panose="02020603050405020304" pitchFamily="18" charset="0"/>
                <a:cs typeface="Times New Roman" panose="02020603050405020304" pitchFamily="18" charset="0"/>
              </a:rPr>
              <a:t>Connaitre utilité</a:t>
            </a:r>
          </a:p>
          <a:p>
            <a:pPr marL="571500" indent="-571500" algn="just">
              <a:buFont typeface="Wingdings" pitchFamily="2" charset="2"/>
              <a:buChar char="Ø"/>
            </a:pPr>
            <a:r>
              <a:rPr lang="fr-FR" sz="3600" dirty="0">
                <a:latin typeface="Times New Roman" panose="02020603050405020304" pitchFamily="18" charset="0"/>
                <a:cs typeface="Times New Roman" panose="02020603050405020304" pitchFamily="18" charset="0"/>
              </a:rPr>
              <a:t>Suivre l’évolution de la </a:t>
            </a:r>
            <a:r>
              <a:rPr lang="fr-FR" sz="3600" dirty="0" smtClean="0">
                <a:latin typeface="Times New Roman" panose="02020603050405020304" pitchFamily="18" charset="0"/>
                <a:cs typeface="Times New Roman" panose="02020603050405020304" pitchFamily="18" charset="0"/>
              </a:rPr>
              <a:t>technologie</a:t>
            </a:r>
          </a:p>
          <a:p>
            <a:pPr marL="571500" indent="-571500" algn="just">
              <a:buFont typeface="Wingdings" pitchFamily="2" charset="2"/>
              <a:buChar char="Ø"/>
            </a:pPr>
            <a:r>
              <a:rPr lang="fr-FR" sz="3600" dirty="0" smtClean="0">
                <a:latin typeface="Times New Roman" panose="02020603050405020304" pitchFamily="18" charset="0"/>
                <a:cs typeface="Times New Roman" panose="02020603050405020304" pitchFamily="18" charset="0"/>
              </a:rPr>
              <a:t>TP</a:t>
            </a:r>
            <a:endParaRPr lang="fr-FR" sz="3600" dirty="0">
              <a:latin typeface="Times New Roman" panose="02020603050405020304" pitchFamily="18" charset="0"/>
              <a:cs typeface="Times New Roman" panose="02020603050405020304" pitchFamily="18" charset="0"/>
            </a:endParaRPr>
          </a:p>
          <a:p>
            <a:pPr algn="just"/>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04799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24000" y="116633"/>
            <a:ext cx="9144000" cy="646331"/>
          </a:xfrm>
          <a:prstGeom prst="rect">
            <a:avLst/>
          </a:prstGeom>
          <a:noFill/>
        </p:spPr>
        <p:txBody>
          <a:bodyPr wrap="square" rtlCol="0">
            <a:spAutoFit/>
          </a:bodyPr>
          <a:lstStyle/>
          <a:p>
            <a:pPr algn="ctr"/>
            <a:r>
              <a:rPr lang="fr-FR" sz="3600" b="1" dirty="0"/>
              <a:t>LES REGLES DU JEU.</a:t>
            </a:r>
            <a:endParaRPr lang="fr-FR" sz="3600" dirty="0"/>
          </a:p>
        </p:txBody>
      </p:sp>
      <p:sp>
        <p:nvSpPr>
          <p:cNvPr id="3" name="ZoneTexte 2"/>
          <p:cNvSpPr txBox="1"/>
          <p:nvPr/>
        </p:nvSpPr>
        <p:spPr>
          <a:xfrm>
            <a:off x="1499561" y="1124745"/>
            <a:ext cx="9144000" cy="1200329"/>
          </a:xfrm>
          <a:prstGeom prst="rect">
            <a:avLst/>
          </a:prstGeom>
          <a:noFill/>
        </p:spPr>
        <p:txBody>
          <a:bodyPr wrap="square" rtlCol="0">
            <a:spAutoFit/>
          </a:bodyPr>
          <a:lstStyle/>
          <a:p>
            <a:pPr algn="just"/>
            <a:r>
              <a:rPr lang="fr-FR" sz="3600" dirty="0">
                <a:solidFill>
                  <a:srgbClr val="FFFF00"/>
                </a:solidFill>
                <a:latin typeface="Times New Roman" panose="02020603050405020304" pitchFamily="18" charset="0"/>
                <a:cs typeface="Times New Roman" panose="02020603050405020304" pitchFamily="18" charset="0"/>
              </a:rPr>
              <a:t>Mes attentes?</a:t>
            </a:r>
          </a:p>
          <a:p>
            <a:pPr marL="1028700" lvl="1" indent="-571500" algn="just">
              <a:buFont typeface="Wingdings" pitchFamily="2" charset="2"/>
              <a:buChar char="Ø"/>
            </a:pPr>
            <a:r>
              <a:rPr lang="fr-FR" sz="3600" dirty="0">
                <a:latin typeface="Times New Roman" panose="02020603050405020304" pitchFamily="18" charset="0"/>
                <a:cs typeface="Times New Roman" panose="02020603050405020304" pitchFamily="18" charset="0"/>
              </a:rPr>
              <a:t>Atteindre mes objectifs.</a:t>
            </a:r>
          </a:p>
        </p:txBody>
      </p:sp>
    </p:spTree>
    <p:extLst>
      <p:ext uri="{BB962C8B-B14F-4D97-AF65-F5344CB8AC3E}">
        <p14:creationId xmlns:p14="http://schemas.microsoft.com/office/powerpoint/2010/main" val="2417268289"/>
      </p:ext>
    </p:extLst>
  </p:cSld>
  <p:clrMapOvr>
    <a:masterClrMapping/>
  </p:clrMapOvr>
  <p:transition spd="slow">
    <p:randomBar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24000" y="116633"/>
            <a:ext cx="9144000" cy="646331"/>
          </a:xfrm>
          <a:prstGeom prst="rect">
            <a:avLst/>
          </a:prstGeom>
          <a:noFill/>
        </p:spPr>
        <p:txBody>
          <a:bodyPr wrap="square" rtlCol="0">
            <a:spAutoFit/>
          </a:bodyPr>
          <a:lstStyle/>
          <a:p>
            <a:pPr algn="ctr"/>
            <a:r>
              <a:rPr lang="fr-FR" sz="3600" b="1" dirty="0"/>
              <a:t>LES REGLES DU JEU.</a:t>
            </a:r>
            <a:endParaRPr lang="fr-FR" sz="3600" dirty="0"/>
          </a:p>
        </p:txBody>
      </p:sp>
      <p:sp>
        <p:nvSpPr>
          <p:cNvPr id="3" name="ZoneTexte 2"/>
          <p:cNvSpPr txBox="1"/>
          <p:nvPr/>
        </p:nvSpPr>
        <p:spPr>
          <a:xfrm>
            <a:off x="0" y="1124745"/>
            <a:ext cx="12192000" cy="4524315"/>
          </a:xfrm>
          <a:prstGeom prst="rect">
            <a:avLst/>
          </a:prstGeom>
          <a:noFill/>
        </p:spPr>
        <p:txBody>
          <a:bodyPr wrap="square" rtlCol="0">
            <a:spAutoFit/>
          </a:bodyPr>
          <a:lstStyle/>
          <a:p>
            <a:pPr algn="just"/>
            <a:r>
              <a:rPr lang="fr-FR" sz="3600" dirty="0">
                <a:solidFill>
                  <a:srgbClr val="FFFF00"/>
                </a:solidFill>
                <a:latin typeface="Times New Roman" panose="02020603050405020304" pitchFamily="18" charset="0"/>
                <a:cs typeface="Times New Roman" panose="02020603050405020304" pitchFamily="18" charset="0"/>
              </a:rPr>
              <a:t>Mes principes?</a:t>
            </a:r>
          </a:p>
          <a:p>
            <a:pPr marL="1028700" lvl="1" indent="-571500" algn="just">
              <a:buFont typeface="Wingdings" pitchFamily="2" charset="2"/>
              <a:buChar char="Ø"/>
            </a:pPr>
            <a:r>
              <a:rPr lang="fr-FR" sz="3600" dirty="0">
                <a:latin typeface="Times New Roman" panose="02020603050405020304" pitchFamily="18" charset="0"/>
                <a:cs typeface="Times New Roman" panose="02020603050405020304" pitchFamily="18" charset="0"/>
              </a:rPr>
              <a:t>La devise du pays:</a:t>
            </a:r>
          </a:p>
          <a:p>
            <a:pPr marL="1028700" lvl="1" indent="-571500" algn="just">
              <a:buFont typeface="Wingdings" pitchFamily="2" charset="2"/>
              <a:buChar char="Ø"/>
            </a:pPr>
            <a:r>
              <a:rPr lang="fr-FR" sz="3600" dirty="0">
                <a:latin typeface="Times New Roman" panose="02020603050405020304" pitchFamily="18" charset="0"/>
                <a:cs typeface="Times New Roman" panose="02020603050405020304" pitchFamily="18" charset="0"/>
              </a:rPr>
              <a:t>Evaluation et note non négociables.</a:t>
            </a:r>
          </a:p>
          <a:p>
            <a:pPr marL="1028700" lvl="1" indent="-571500" algn="just">
              <a:buFont typeface="Wingdings" pitchFamily="2" charset="2"/>
              <a:buChar char="Ø"/>
            </a:pPr>
            <a:r>
              <a:rPr lang="fr-FR" sz="3600" dirty="0">
                <a:latin typeface="Times New Roman" panose="02020603050405020304" pitchFamily="18" charset="0"/>
                <a:cs typeface="Times New Roman" panose="02020603050405020304" pitchFamily="18" charset="0"/>
              </a:rPr>
              <a:t>A l’école, je ne gère pas le social: un absent = un absent ≠ non absent.</a:t>
            </a:r>
          </a:p>
          <a:p>
            <a:pPr marL="1028700" lvl="1" indent="-571500" algn="just">
              <a:buFont typeface="Wingdings" pitchFamily="2" charset="2"/>
              <a:buChar char="Ø"/>
            </a:pPr>
            <a:r>
              <a:rPr lang="fr-FR" sz="3600" dirty="0">
                <a:latin typeface="Times New Roman" panose="02020603050405020304" pitchFamily="18" charset="0"/>
                <a:cs typeface="Times New Roman" panose="02020603050405020304" pitchFamily="18" charset="0"/>
              </a:rPr>
              <a:t>Je ne veux pas qu’on me parle de notes en dehors de l’école.</a:t>
            </a:r>
          </a:p>
          <a:p>
            <a:pPr marL="1028700" lvl="1" indent="-571500" algn="just">
              <a:buFont typeface="Wingdings" pitchFamily="2" charset="2"/>
              <a:buChar char="Ø"/>
            </a:pPr>
            <a:r>
              <a:rPr lang="fr-FR" sz="3600" dirty="0">
                <a:latin typeface="Times New Roman" panose="02020603050405020304" pitchFamily="18" charset="0"/>
                <a:cs typeface="Times New Roman" panose="02020603050405020304" pitchFamily="18" charset="0"/>
              </a:rPr>
              <a:t>Quand je dis, je fais; inutile de plaider</a:t>
            </a:r>
          </a:p>
        </p:txBody>
      </p:sp>
    </p:spTree>
    <p:extLst>
      <p:ext uri="{BB962C8B-B14F-4D97-AF65-F5344CB8AC3E}">
        <p14:creationId xmlns:p14="http://schemas.microsoft.com/office/powerpoint/2010/main" val="53540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20888"/>
            <a:ext cx="12192000" cy="978858"/>
          </a:xfrm>
          <a:prstGeom prst="rect">
            <a:avLst/>
          </a:prstGeom>
        </p:spPr>
        <p:txBody>
          <a:bodyPr wrap="square">
            <a:spAutoFit/>
          </a:bodyPr>
          <a:lstStyle/>
          <a:p>
            <a:pPr algn="ctr">
              <a:lnSpc>
                <a:spcPct val="150000"/>
              </a:lnSpc>
            </a:pPr>
            <a:r>
              <a:rPr lang="fr-FR" sz="4400" b="1" dirty="0"/>
              <a:t>I. LES BASES DE LA PROGRAMMATION EN C.</a:t>
            </a:r>
            <a:endParaRPr lang="fr-FR" sz="4400" dirty="0"/>
          </a:p>
        </p:txBody>
      </p:sp>
    </p:spTree>
    <p:extLst>
      <p:ext uri="{BB962C8B-B14F-4D97-AF65-F5344CB8AC3E}">
        <p14:creationId xmlns:p14="http://schemas.microsoft.com/office/powerpoint/2010/main" val="1077263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21"/>
            <a:ext cx="12192000" cy="6986528"/>
          </a:xfrm>
          <a:prstGeom prst="rect">
            <a:avLst/>
          </a:prstGeom>
        </p:spPr>
        <p:txBody>
          <a:bodyPr wrap="square">
            <a:spAutoFit/>
          </a:bodyPr>
          <a:lstStyle/>
          <a:p>
            <a:pPr algn="just">
              <a:lnSpc>
                <a:spcPct val="200000"/>
              </a:lnSpc>
            </a:pPr>
            <a:r>
              <a:rPr lang="fr-FR" sz="3200" b="1" dirty="0" smtClean="0"/>
              <a:t>a) </a:t>
            </a:r>
            <a:r>
              <a:rPr lang="fr-FR" sz="3200" b="1" dirty="0"/>
              <a:t>Historique.</a:t>
            </a:r>
          </a:p>
          <a:p>
            <a:pPr marL="457200" indent="-457200" algn="just">
              <a:lnSpc>
                <a:spcPct val="200000"/>
              </a:lnSpc>
              <a:buFont typeface="Wingdings" panose="05000000000000000000" pitchFamily="2" charset="2"/>
              <a:buChar char="Ø"/>
            </a:pPr>
            <a:r>
              <a:rPr lang="fr-FR" sz="3200" b="1" dirty="0" smtClean="0"/>
              <a:t>1972:</a:t>
            </a:r>
            <a:r>
              <a:rPr lang="fr-FR" sz="3200" dirty="0" smtClean="0"/>
              <a:t> Conception de C par </a:t>
            </a:r>
            <a:r>
              <a:rPr lang="fr-FR" sz="3200" dirty="0"/>
              <a:t>Dennis </a:t>
            </a:r>
            <a:r>
              <a:rPr lang="fr-FR" sz="3200" dirty="0" err="1"/>
              <a:t>Richie</a:t>
            </a:r>
            <a:r>
              <a:rPr lang="fr-FR" sz="3200" dirty="0"/>
              <a:t> et Ken Thompson, chercheurs aux Bell </a:t>
            </a:r>
            <a:r>
              <a:rPr lang="fr-FR" sz="3200" dirty="0" err="1"/>
              <a:t>Labs</a:t>
            </a:r>
            <a:r>
              <a:rPr lang="fr-FR" sz="3200" dirty="0"/>
              <a:t>, afin de développer un système d’exploitation UNIX sur un DEC PDP-11</a:t>
            </a:r>
            <a:r>
              <a:rPr lang="fr-FR" sz="3200" dirty="0" smtClean="0"/>
              <a:t>.</a:t>
            </a:r>
          </a:p>
          <a:p>
            <a:pPr marL="457200" indent="-457200" algn="just">
              <a:lnSpc>
                <a:spcPct val="200000"/>
              </a:lnSpc>
              <a:buFont typeface="Wingdings" panose="05000000000000000000" pitchFamily="2" charset="2"/>
              <a:buChar char="Ø"/>
            </a:pPr>
            <a:r>
              <a:rPr lang="fr-FR" sz="3200" b="1" dirty="0" smtClean="0"/>
              <a:t>1978:</a:t>
            </a:r>
            <a:r>
              <a:rPr lang="fr-FR" sz="3200" dirty="0" smtClean="0"/>
              <a:t> Publication de </a:t>
            </a:r>
            <a:r>
              <a:rPr lang="fr-FR" sz="3200" dirty="0"/>
              <a:t>la définition classique du C dans le livre </a:t>
            </a:r>
            <a:r>
              <a:rPr lang="fr-FR" sz="3200" i="1" dirty="0"/>
              <a:t>The C </a:t>
            </a:r>
            <a:r>
              <a:rPr lang="fr-FR" sz="3200" i="1" dirty="0" err="1"/>
              <a:t>Programming</a:t>
            </a:r>
            <a:r>
              <a:rPr lang="fr-FR" sz="3200" i="1" dirty="0"/>
              <a:t> </a:t>
            </a:r>
            <a:r>
              <a:rPr lang="fr-FR" sz="3200" i="1" dirty="0" err="1" smtClean="0"/>
              <a:t>language</a:t>
            </a:r>
            <a:r>
              <a:rPr lang="fr-FR" sz="3200" i="1" dirty="0" smtClean="0"/>
              <a:t> par</a:t>
            </a:r>
            <a:r>
              <a:rPr lang="fr-FR" sz="3200" dirty="0" smtClean="0"/>
              <a:t> Brian </a:t>
            </a:r>
            <a:r>
              <a:rPr lang="fr-FR" sz="3200" dirty="0" err="1"/>
              <a:t>Kernighan</a:t>
            </a:r>
            <a:r>
              <a:rPr lang="fr-FR" sz="3200" dirty="0"/>
              <a:t> et Dennis </a:t>
            </a:r>
            <a:r>
              <a:rPr lang="fr-FR" sz="3200" dirty="0" err="1" smtClean="0"/>
              <a:t>Richie</a:t>
            </a:r>
            <a:r>
              <a:rPr lang="fr-FR" sz="3200" dirty="0" smtClean="0"/>
              <a:t>.</a:t>
            </a:r>
            <a:endParaRPr lang="fr-FR" sz="3200" dirty="0"/>
          </a:p>
        </p:txBody>
      </p:sp>
    </p:spTree>
    <p:extLst>
      <p:ext uri="{BB962C8B-B14F-4D97-AF65-F5344CB8AC3E}">
        <p14:creationId xmlns:p14="http://schemas.microsoft.com/office/powerpoint/2010/main" val="3845606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21"/>
            <a:ext cx="12192000" cy="6001643"/>
          </a:xfrm>
          <a:prstGeom prst="rect">
            <a:avLst/>
          </a:prstGeom>
        </p:spPr>
        <p:txBody>
          <a:bodyPr wrap="square">
            <a:spAutoFit/>
          </a:bodyPr>
          <a:lstStyle/>
          <a:p>
            <a:pPr marL="457200" indent="-457200" algn="just">
              <a:lnSpc>
                <a:spcPct val="200000"/>
              </a:lnSpc>
              <a:buFont typeface="Wingdings" panose="05000000000000000000" pitchFamily="2" charset="2"/>
              <a:buChar char="Ø"/>
            </a:pPr>
            <a:r>
              <a:rPr lang="fr-FR" sz="3200" b="1" dirty="0" smtClean="0"/>
              <a:t>Les années 80:</a:t>
            </a:r>
            <a:r>
              <a:rPr lang="fr-FR" sz="3200" dirty="0" smtClean="0"/>
              <a:t> Le </a:t>
            </a:r>
            <a:r>
              <a:rPr lang="fr-FR" sz="3200" dirty="0"/>
              <a:t>C </a:t>
            </a:r>
            <a:r>
              <a:rPr lang="fr-FR" sz="3200" dirty="0" smtClean="0"/>
              <a:t>devenant </a:t>
            </a:r>
            <a:r>
              <a:rPr lang="fr-FR" sz="3200" dirty="0"/>
              <a:t>de plus en plus </a:t>
            </a:r>
            <a:r>
              <a:rPr lang="fr-FR" sz="3200" dirty="0" smtClean="0"/>
              <a:t>populaire, </a:t>
            </a:r>
            <a:r>
              <a:rPr lang="fr-FR" sz="3200" dirty="0"/>
              <a:t>plusieurs groupes mirent sur le marché des compilateurs comportant des extensions </a:t>
            </a:r>
            <a:r>
              <a:rPr lang="fr-FR" sz="3200" dirty="0" smtClean="0"/>
              <a:t>particulières.</a:t>
            </a:r>
          </a:p>
          <a:p>
            <a:pPr marL="457200" indent="-457200" algn="just">
              <a:lnSpc>
                <a:spcPct val="200000"/>
              </a:lnSpc>
              <a:buFont typeface="Wingdings" panose="05000000000000000000" pitchFamily="2" charset="2"/>
              <a:buChar char="Ø"/>
            </a:pPr>
            <a:r>
              <a:rPr lang="fr-FR" sz="3200" b="1" dirty="0" smtClean="0"/>
              <a:t>1983:</a:t>
            </a:r>
            <a:r>
              <a:rPr lang="fr-FR" sz="3200" dirty="0" smtClean="0"/>
              <a:t> L’ANSI </a:t>
            </a:r>
            <a:r>
              <a:rPr lang="fr-FR" sz="3200" dirty="0"/>
              <a:t>(American National Standards Institute) décida de normaliser le langage ; ce travail s’acheva en </a:t>
            </a:r>
            <a:r>
              <a:rPr lang="fr-FR" sz="3200" b="1" dirty="0"/>
              <a:t>1989</a:t>
            </a:r>
            <a:r>
              <a:rPr lang="fr-FR" sz="3200" dirty="0"/>
              <a:t> par la définition de la norme ANSI </a:t>
            </a:r>
            <a:r>
              <a:rPr lang="fr-FR" sz="3200" dirty="0" smtClean="0"/>
              <a:t>C.</a:t>
            </a:r>
            <a:endParaRPr lang="fr-FR" sz="3200" dirty="0"/>
          </a:p>
        </p:txBody>
      </p:sp>
    </p:spTree>
    <p:extLst>
      <p:ext uri="{BB962C8B-B14F-4D97-AF65-F5344CB8AC3E}">
        <p14:creationId xmlns:p14="http://schemas.microsoft.com/office/powerpoint/2010/main" val="2647509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377" y="2492896"/>
            <a:ext cx="12192000" cy="2510559"/>
          </a:xfrm>
          <a:prstGeom prst="rect">
            <a:avLst/>
          </a:prstGeom>
          <a:noFill/>
        </p:spPr>
        <p:txBody>
          <a:bodyPr wrap="square" rtlCol="0">
            <a:spAutoFit/>
          </a:bodyPr>
          <a:lstStyle/>
          <a:p>
            <a:pPr algn="ctr">
              <a:lnSpc>
                <a:spcPct val="150000"/>
              </a:lnSpc>
            </a:pPr>
            <a:r>
              <a:rPr lang="fr-FR" sz="3600" dirty="0" smtClean="0">
                <a:solidFill>
                  <a:srgbClr val="FFFF00"/>
                </a:solidFill>
                <a:latin typeface="Aharoni" panose="02010803020104030203" pitchFamily="2" charset="-79"/>
                <a:cs typeface="Aharoni" panose="02010803020104030203" pitchFamily="2" charset="-79"/>
              </a:rPr>
              <a:t>DIPLÔME EN TELECOM: </a:t>
            </a:r>
          </a:p>
          <a:p>
            <a:pPr algn="ctr">
              <a:lnSpc>
                <a:spcPct val="150000"/>
              </a:lnSpc>
            </a:pPr>
            <a:r>
              <a:rPr lang="fr-FR" sz="3600" dirty="0" smtClean="0">
                <a:solidFill>
                  <a:srgbClr val="FFFF00"/>
                </a:solidFill>
                <a:latin typeface="Aharoni" panose="02010803020104030203" pitchFamily="2" charset="-79"/>
                <a:cs typeface="Aharoni" panose="02010803020104030203" pitchFamily="2" charset="-79"/>
              </a:rPr>
              <a:t>Responsabilités, compétence, métiers, secteurs d’activité.</a:t>
            </a:r>
            <a:endParaRPr lang="fr-FR" sz="3600" dirty="0">
              <a:solidFill>
                <a:srgbClr val="FFFF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8892907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21"/>
            <a:ext cx="12192000" cy="1906612"/>
          </a:xfrm>
          <a:prstGeom prst="rect">
            <a:avLst/>
          </a:prstGeom>
        </p:spPr>
        <p:txBody>
          <a:bodyPr wrap="square">
            <a:spAutoFit/>
          </a:bodyPr>
          <a:lstStyle/>
          <a:p>
            <a:pPr marL="457200" indent="-457200" algn="just">
              <a:lnSpc>
                <a:spcPct val="200000"/>
              </a:lnSpc>
              <a:buFont typeface="Wingdings" panose="05000000000000000000" pitchFamily="2" charset="2"/>
              <a:buChar char="Ø"/>
            </a:pPr>
            <a:r>
              <a:rPr lang="fr-FR" sz="3200" b="1" dirty="0" smtClean="0"/>
              <a:t>1990: </a:t>
            </a:r>
            <a:r>
              <a:rPr lang="fr-FR" sz="3200" dirty="0" smtClean="0"/>
              <a:t>reprise </a:t>
            </a:r>
            <a:r>
              <a:rPr lang="fr-FR" sz="3200" dirty="0"/>
              <a:t>telle quelle de la norme ANSI C </a:t>
            </a:r>
            <a:r>
              <a:rPr lang="fr-FR" sz="3200" dirty="0" smtClean="0"/>
              <a:t>par </a:t>
            </a:r>
            <a:r>
              <a:rPr lang="fr-FR" sz="3200" dirty="0"/>
              <a:t>l’ISO (International Standards </a:t>
            </a:r>
            <a:r>
              <a:rPr lang="fr-FR" sz="3200" dirty="0" err="1"/>
              <a:t>Organization</a:t>
            </a:r>
            <a:r>
              <a:rPr lang="fr-FR" sz="3200" dirty="0"/>
              <a:t>) en </a:t>
            </a:r>
            <a:r>
              <a:rPr lang="fr-FR" sz="3200" b="1" dirty="0"/>
              <a:t>1990</a:t>
            </a:r>
            <a:r>
              <a:rPr lang="fr-FR" sz="3200" dirty="0" smtClean="0"/>
              <a:t>.</a:t>
            </a:r>
            <a:endParaRPr lang="fr-FR" sz="3200" dirty="0"/>
          </a:p>
        </p:txBody>
      </p:sp>
    </p:spTree>
    <p:extLst>
      <p:ext uri="{BB962C8B-B14F-4D97-AF65-F5344CB8AC3E}">
        <p14:creationId xmlns:p14="http://schemas.microsoft.com/office/powerpoint/2010/main" val="2368957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84"/>
            <a:ext cx="12192000" cy="6001643"/>
          </a:xfrm>
          <a:prstGeom prst="rect">
            <a:avLst/>
          </a:prstGeom>
        </p:spPr>
        <p:txBody>
          <a:bodyPr wrap="square">
            <a:spAutoFit/>
          </a:bodyPr>
          <a:lstStyle/>
          <a:p>
            <a:pPr algn="just">
              <a:lnSpc>
                <a:spcPct val="200000"/>
              </a:lnSpc>
            </a:pPr>
            <a:r>
              <a:rPr lang="fr-FR" sz="3200" b="1" dirty="0" smtClean="0"/>
              <a:t>b) </a:t>
            </a:r>
            <a:r>
              <a:rPr lang="fr-FR" sz="3200" b="1" dirty="0"/>
              <a:t>La compilation.</a:t>
            </a:r>
          </a:p>
          <a:p>
            <a:pPr marL="914400" lvl="1" indent="-457200" algn="just">
              <a:lnSpc>
                <a:spcPct val="200000"/>
              </a:lnSpc>
              <a:buFont typeface="Wingdings" panose="05000000000000000000" pitchFamily="2" charset="2"/>
              <a:buChar char="Ø"/>
            </a:pPr>
            <a:r>
              <a:rPr lang="fr-FR" sz="3200" b="1" dirty="0" smtClean="0"/>
              <a:t>Le </a:t>
            </a:r>
            <a:r>
              <a:rPr lang="fr-FR" sz="3200" b="1" dirty="0"/>
              <a:t>traitement par le préprocesseur : </a:t>
            </a:r>
            <a:r>
              <a:rPr lang="fr-FR" sz="3200" dirty="0" smtClean="0"/>
              <a:t>remplacement </a:t>
            </a:r>
            <a:r>
              <a:rPr lang="fr-FR" sz="3200" dirty="0"/>
              <a:t>de chaînes de caractères, inclusion d’autres fichiers </a:t>
            </a:r>
            <a:r>
              <a:rPr lang="fr-FR" sz="3200" dirty="0" smtClean="0"/>
              <a:t>source…</a:t>
            </a:r>
          </a:p>
          <a:p>
            <a:pPr marL="914400" lvl="1" indent="-457200" algn="just">
              <a:lnSpc>
                <a:spcPct val="200000"/>
              </a:lnSpc>
              <a:buFont typeface="Wingdings" panose="05000000000000000000" pitchFamily="2" charset="2"/>
              <a:buChar char="Ø"/>
            </a:pPr>
            <a:r>
              <a:rPr lang="fr-FR" sz="3200" b="1" dirty="0" smtClean="0"/>
              <a:t>La </a:t>
            </a:r>
            <a:r>
              <a:rPr lang="fr-FR" sz="3200" b="1" dirty="0"/>
              <a:t>compilation :</a:t>
            </a:r>
            <a:r>
              <a:rPr lang="fr-FR" sz="3200" dirty="0"/>
              <a:t> </a:t>
            </a:r>
            <a:r>
              <a:rPr lang="fr-FR" sz="3200" dirty="0" smtClean="0"/>
              <a:t>traduction du </a:t>
            </a:r>
            <a:r>
              <a:rPr lang="fr-FR" sz="3200" dirty="0"/>
              <a:t>fichier généré par le préprocesseur en </a:t>
            </a:r>
            <a:r>
              <a:rPr lang="fr-FR" sz="3200" dirty="0" smtClean="0"/>
              <a:t>assembleur.</a:t>
            </a:r>
            <a:endParaRPr lang="fr-FR" sz="3200" dirty="0"/>
          </a:p>
        </p:txBody>
      </p:sp>
    </p:spTree>
    <p:extLst>
      <p:ext uri="{BB962C8B-B14F-4D97-AF65-F5344CB8AC3E}">
        <p14:creationId xmlns:p14="http://schemas.microsoft.com/office/powerpoint/2010/main" val="295682750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84"/>
            <a:ext cx="12192000" cy="6001643"/>
          </a:xfrm>
          <a:prstGeom prst="rect">
            <a:avLst/>
          </a:prstGeom>
        </p:spPr>
        <p:txBody>
          <a:bodyPr wrap="square">
            <a:spAutoFit/>
          </a:bodyPr>
          <a:lstStyle/>
          <a:p>
            <a:pPr marL="914400" lvl="1" indent="-457200" algn="just">
              <a:lnSpc>
                <a:spcPct val="200000"/>
              </a:lnSpc>
              <a:buFont typeface="Wingdings" panose="05000000000000000000" pitchFamily="2" charset="2"/>
              <a:buChar char="Ø"/>
            </a:pPr>
            <a:r>
              <a:rPr lang="fr-FR" sz="3200" b="1" dirty="0" smtClean="0"/>
              <a:t>L’assemblage </a:t>
            </a:r>
            <a:r>
              <a:rPr lang="fr-FR" sz="3200" b="1" dirty="0"/>
              <a:t>: </a:t>
            </a:r>
            <a:r>
              <a:rPr lang="fr-FR" sz="3200" b="1" dirty="0" smtClean="0"/>
              <a:t>T</a:t>
            </a:r>
            <a:r>
              <a:rPr lang="fr-FR" sz="3200" dirty="0" smtClean="0"/>
              <a:t>ransforme du </a:t>
            </a:r>
            <a:r>
              <a:rPr lang="fr-FR" sz="3200" dirty="0"/>
              <a:t>code assembleur en un fichier </a:t>
            </a:r>
            <a:r>
              <a:rPr lang="fr-FR" sz="3200" dirty="0" smtClean="0"/>
              <a:t>binaire. </a:t>
            </a:r>
            <a:r>
              <a:rPr lang="fr-FR" sz="3200" dirty="0"/>
              <a:t>Le fichier produit par l’assemblage est appelé </a:t>
            </a:r>
            <a:r>
              <a:rPr lang="fr-FR" sz="3200" i="1" dirty="0"/>
              <a:t>fichier </a:t>
            </a:r>
            <a:r>
              <a:rPr lang="fr-FR" sz="3200" i="1" dirty="0" smtClean="0"/>
              <a:t>objet</a:t>
            </a:r>
            <a:r>
              <a:rPr lang="fr-FR" sz="3200" dirty="0" smtClean="0"/>
              <a:t>.</a:t>
            </a:r>
          </a:p>
          <a:p>
            <a:pPr marL="914400" lvl="1" indent="-457200" algn="just">
              <a:lnSpc>
                <a:spcPct val="200000"/>
              </a:lnSpc>
              <a:buFont typeface="Wingdings" panose="05000000000000000000" pitchFamily="2" charset="2"/>
              <a:buChar char="Ø"/>
            </a:pPr>
            <a:r>
              <a:rPr lang="fr-FR" sz="3200" b="1" dirty="0" smtClean="0"/>
              <a:t>L’édition </a:t>
            </a:r>
            <a:r>
              <a:rPr lang="fr-FR" sz="3200" b="1" dirty="0"/>
              <a:t>de liens : </a:t>
            </a:r>
            <a:r>
              <a:rPr lang="fr-FR" sz="3200" dirty="0" smtClean="0"/>
              <a:t>Lie </a:t>
            </a:r>
            <a:r>
              <a:rPr lang="fr-FR" sz="3200" dirty="0"/>
              <a:t>entre eux les différents fichiers objets. L’édition de liens produit alors un fichier dit </a:t>
            </a:r>
            <a:r>
              <a:rPr lang="fr-FR" sz="3200" i="1" dirty="0"/>
              <a:t>exécutable</a:t>
            </a:r>
            <a:r>
              <a:rPr lang="fr-FR" sz="3200" dirty="0" smtClean="0"/>
              <a:t>.</a:t>
            </a:r>
            <a:endParaRPr lang="fr-FR" sz="3200" dirty="0"/>
          </a:p>
        </p:txBody>
      </p:sp>
    </p:spTree>
    <p:extLst>
      <p:ext uri="{BB962C8B-B14F-4D97-AF65-F5344CB8AC3E}">
        <p14:creationId xmlns:p14="http://schemas.microsoft.com/office/powerpoint/2010/main" val="236695123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84"/>
            <a:ext cx="12192000" cy="6986528"/>
          </a:xfrm>
          <a:prstGeom prst="rect">
            <a:avLst/>
          </a:prstGeom>
        </p:spPr>
        <p:txBody>
          <a:bodyPr wrap="square">
            <a:spAutoFit/>
          </a:bodyPr>
          <a:lstStyle/>
          <a:p>
            <a:pPr algn="just">
              <a:lnSpc>
                <a:spcPct val="200000"/>
              </a:lnSpc>
            </a:pPr>
            <a:r>
              <a:rPr lang="fr-FR" sz="3200" dirty="0" smtClean="0"/>
              <a:t>Suffixes des </a:t>
            </a:r>
            <a:r>
              <a:rPr lang="fr-FR" sz="3200" dirty="0"/>
              <a:t>différents types de fichiers </a:t>
            </a:r>
            <a:r>
              <a:rPr lang="fr-FR" sz="3200" dirty="0" smtClean="0"/>
              <a:t>généré.</a:t>
            </a:r>
          </a:p>
          <a:p>
            <a:pPr marL="914400" lvl="1" indent="-457200" algn="just">
              <a:lnSpc>
                <a:spcPct val="200000"/>
              </a:lnSpc>
              <a:buFont typeface="Wingdings" panose="05000000000000000000" pitchFamily="2" charset="2"/>
              <a:buChar char="Ø"/>
            </a:pPr>
            <a:r>
              <a:rPr lang="fr-FR" sz="3200" b="1" i="1" dirty="0" smtClean="0"/>
              <a:t>Les </a:t>
            </a:r>
            <a:r>
              <a:rPr lang="fr-FR" sz="3200" b="1" i="1" dirty="0"/>
              <a:t>fichiers source</a:t>
            </a:r>
            <a:r>
              <a:rPr lang="fr-FR" sz="3200" dirty="0"/>
              <a:t> sont suffixés par </a:t>
            </a:r>
            <a:r>
              <a:rPr lang="fr-FR" sz="3200" b="1" i="1" dirty="0"/>
              <a:t>.</a:t>
            </a:r>
            <a:r>
              <a:rPr lang="fr-FR" sz="3200" b="1" i="1" dirty="0" smtClean="0"/>
              <a:t>c</a:t>
            </a:r>
            <a:r>
              <a:rPr lang="fr-FR" sz="3200" dirty="0" smtClean="0"/>
              <a:t>.</a:t>
            </a:r>
          </a:p>
          <a:p>
            <a:pPr marL="914400" lvl="1" indent="-457200" algn="just">
              <a:lnSpc>
                <a:spcPct val="200000"/>
              </a:lnSpc>
              <a:buFont typeface="Wingdings" panose="05000000000000000000" pitchFamily="2" charset="2"/>
              <a:buChar char="Ø"/>
            </a:pPr>
            <a:r>
              <a:rPr lang="fr-FR" sz="3200" b="1" i="1" dirty="0" smtClean="0"/>
              <a:t>les fichiers prétraités par le préprocesseur</a:t>
            </a:r>
            <a:r>
              <a:rPr lang="fr-FR" sz="3200" dirty="0" smtClean="0"/>
              <a:t> par </a:t>
            </a:r>
            <a:r>
              <a:rPr lang="fr-FR" sz="3200" b="1" i="1" dirty="0"/>
              <a:t>.</a:t>
            </a:r>
            <a:r>
              <a:rPr lang="fr-FR" sz="3200" b="1" i="1" dirty="0" smtClean="0"/>
              <a:t>i</a:t>
            </a:r>
            <a:r>
              <a:rPr lang="fr-FR" sz="3200" dirty="0" smtClean="0"/>
              <a:t>.</a:t>
            </a:r>
          </a:p>
          <a:p>
            <a:pPr marL="914400" lvl="1" indent="-457200" algn="just">
              <a:lnSpc>
                <a:spcPct val="200000"/>
              </a:lnSpc>
              <a:buFont typeface="Wingdings" panose="05000000000000000000" pitchFamily="2" charset="2"/>
              <a:buChar char="Ø"/>
            </a:pPr>
            <a:r>
              <a:rPr lang="fr-FR" sz="3200" b="1" i="1" dirty="0" smtClean="0"/>
              <a:t>les </a:t>
            </a:r>
            <a:r>
              <a:rPr lang="fr-FR" sz="3200" b="1" i="1" dirty="0"/>
              <a:t>fichiers assembleur</a:t>
            </a:r>
            <a:r>
              <a:rPr lang="fr-FR" sz="3200" dirty="0"/>
              <a:t> par </a:t>
            </a:r>
            <a:r>
              <a:rPr lang="fr-FR" sz="3200" b="1" i="1" dirty="0"/>
              <a:t>.</a:t>
            </a:r>
            <a:r>
              <a:rPr lang="fr-FR" sz="3200" b="1" i="1" dirty="0" smtClean="0"/>
              <a:t>s</a:t>
            </a:r>
            <a:r>
              <a:rPr lang="fr-FR" sz="3200" dirty="0" smtClean="0"/>
              <a:t>.</a:t>
            </a:r>
          </a:p>
          <a:p>
            <a:pPr marL="914400" lvl="1" indent="-457200" algn="just">
              <a:lnSpc>
                <a:spcPct val="200000"/>
              </a:lnSpc>
              <a:buFont typeface="Wingdings" panose="05000000000000000000" pitchFamily="2" charset="2"/>
              <a:buChar char="Ø"/>
            </a:pPr>
            <a:r>
              <a:rPr lang="fr-FR" sz="3200" b="1" i="1" dirty="0" smtClean="0"/>
              <a:t>les </a:t>
            </a:r>
            <a:r>
              <a:rPr lang="fr-FR" sz="3200" b="1" i="1" dirty="0"/>
              <a:t>fichiers objet</a:t>
            </a:r>
            <a:r>
              <a:rPr lang="fr-FR" sz="3200" dirty="0"/>
              <a:t> par </a:t>
            </a:r>
            <a:r>
              <a:rPr lang="fr-FR" sz="3200" b="1" i="1" dirty="0"/>
              <a:t>.</a:t>
            </a:r>
            <a:r>
              <a:rPr lang="fr-FR" sz="3200" b="1" i="1" dirty="0" smtClean="0"/>
              <a:t>o</a:t>
            </a:r>
            <a:r>
              <a:rPr lang="fr-FR" sz="3200" dirty="0" smtClean="0"/>
              <a:t>.</a:t>
            </a:r>
          </a:p>
          <a:p>
            <a:pPr marL="914400" lvl="1" indent="-457200" algn="just">
              <a:lnSpc>
                <a:spcPct val="200000"/>
              </a:lnSpc>
              <a:buFont typeface="Wingdings" panose="05000000000000000000" pitchFamily="2" charset="2"/>
              <a:buChar char="Ø"/>
            </a:pPr>
            <a:r>
              <a:rPr lang="fr-FR" sz="3200" b="1" i="1" dirty="0" smtClean="0"/>
              <a:t>Les </a:t>
            </a:r>
            <a:r>
              <a:rPr lang="fr-FR" sz="3200" b="1" i="1" dirty="0"/>
              <a:t>fichiers objets correspondant aux librairies </a:t>
            </a:r>
            <a:r>
              <a:rPr lang="fr-FR" sz="3200" b="1" i="1" dirty="0" err="1"/>
              <a:t>pré-compilées</a:t>
            </a:r>
            <a:r>
              <a:rPr lang="fr-FR" sz="3200" dirty="0"/>
              <a:t> ont pour suffixe </a:t>
            </a:r>
            <a:r>
              <a:rPr lang="fr-FR" sz="3200" b="1" i="1" dirty="0"/>
              <a:t>.a</a:t>
            </a:r>
            <a:r>
              <a:rPr lang="fr-FR" sz="3200" dirty="0"/>
              <a:t>.</a:t>
            </a:r>
          </a:p>
        </p:txBody>
      </p:sp>
    </p:spTree>
    <p:extLst>
      <p:ext uri="{BB962C8B-B14F-4D97-AF65-F5344CB8AC3E}">
        <p14:creationId xmlns:p14="http://schemas.microsoft.com/office/powerpoint/2010/main" val="11560092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84"/>
            <a:ext cx="12192000" cy="6001643"/>
          </a:xfrm>
          <a:prstGeom prst="rect">
            <a:avLst/>
          </a:prstGeom>
        </p:spPr>
        <p:txBody>
          <a:bodyPr wrap="square">
            <a:spAutoFit/>
          </a:bodyPr>
          <a:lstStyle/>
          <a:p>
            <a:pPr algn="just">
              <a:lnSpc>
                <a:spcPct val="200000"/>
              </a:lnSpc>
            </a:pPr>
            <a:r>
              <a:rPr lang="fr-FR" sz="3200" b="1" dirty="0" smtClean="0"/>
              <a:t>c) </a:t>
            </a:r>
            <a:r>
              <a:rPr lang="fr-FR" sz="3200" b="1" dirty="0"/>
              <a:t>Les composants élémentaires du C.</a:t>
            </a:r>
          </a:p>
          <a:p>
            <a:pPr algn="just">
              <a:lnSpc>
                <a:spcPct val="200000"/>
              </a:lnSpc>
            </a:pPr>
            <a:r>
              <a:rPr lang="fr-FR" sz="3200" dirty="0"/>
              <a:t>Un programme en langage C est constitué des </a:t>
            </a:r>
            <a:r>
              <a:rPr lang="fr-FR" sz="3200" dirty="0" smtClean="0"/>
              <a:t>groupes </a:t>
            </a:r>
            <a:r>
              <a:rPr lang="fr-FR" sz="3200" dirty="0"/>
              <a:t>de composants élémentaires suivants :</a:t>
            </a:r>
          </a:p>
          <a:p>
            <a:pPr marL="914400" lvl="1" indent="-457200" algn="just">
              <a:lnSpc>
                <a:spcPct val="200000"/>
              </a:lnSpc>
              <a:buFont typeface="Wingdings" panose="05000000000000000000" pitchFamily="2" charset="2"/>
              <a:buChar char="Ø"/>
            </a:pPr>
            <a:r>
              <a:rPr lang="fr-FR" sz="3200" dirty="0"/>
              <a:t>les identificateurs,</a:t>
            </a:r>
          </a:p>
          <a:p>
            <a:pPr marL="914400" lvl="1" indent="-457200" algn="just">
              <a:lnSpc>
                <a:spcPct val="200000"/>
              </a:lnSpc>
              <a:buFont typeface="Wingdings" panose="05000000000000000000" pitchFamily="2" charset="2"/>
              <a:buChar char="Ø"/>
            </a:pPr>
            <a:r>
              <a:rPr lang="fr-FR" sz="3200" dirty="0"/>
              <a:t>les mots-clefs,</a:t>
            </a:r>
          </a:p>
          <a:p>
            <a:pPr marL="914400" lvl="1" indent="-457200" algn="just">
              <a:lnSpc>
                <a:spcPct val="200000"/>
              </a:lnSpc>
              <a:buFont typeface="Wingdings" panose="05000000000000000000" pitchFamily="2" charset="2"/>
              <a:buChar char="Ø"/>
            </a:pPr>
            <a:r>
              <a:rPr lang="fr-FR" sz="3200" dirty="0"/>
              <a:t>les constantes</a:t>
            </a:r>
            <a:r>
              <a:rPr lang="fr-FR" sz="3200" dirty="0" smtClean="0"/>
              <a:t>,</a:t>
            </a:r>
            <a:endParaRPr lang="fr-FR" sz="3200" dirty="0"/>
          </a:p>
        </p:txBody>
      </p:sp>
    </p:spTree>
    <p:extLst>
      <p:ext uri="{BB962C8B-B14F-4D97-AF65-F5344CB8AC3E}">
        <p14:creationId xmlns:p14="http://schemas.microsoft.com/office/powerpoint/2010/main" val="139536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84"/>
            <a:ext cx="12192000" cy="5016758"/>
          </a:xfrm>
          <a:prstGeom prst="rect">
            <a:avLst/>
          </a:prstGeom>
        </p:spPr>
        <p:txBody>
          <a:bodyPr wrap="square">
            <a:spAutoFit/>
          </a:bodyPr>
          <a:lstStyle/>
          <a:p>
            <a:pPr marL="914400" lvl="1" indent="-457200" algn="just">
              <a:lnSpc>
                <a:spcPct val="200000"/>
              </a:lnSpc>
              <a:buFont typeface="Wingdings" panose="05000000000000000000" pitchFamily="2" charset="2"/>
              <a:buChar char="Ø"/>
            </a:pPr>
            <a:r>
              <a:rPr lang="fr-FR" sz="3200" dirty="0" smtClean="0"/>
              <a:t>les </a:t>
            </a:r>
            <a:r>
              <a:rPr lang="fr-FR" sz="3200" dirty="0"/>
              <a:t>chaînes de caractères,</a:t>
            </a:r>
          </a:p>
          <a:p>
            <a:pPr marL="914400" lvl="1" indent="-457200" algn="just">
              <a:lnSpc>
                <a:spcPct val="200000"/>
              </a:lnSpc>
              <a:buFont typeface="Wingdings" panose="05000000000000000000" pitchFamily="2" charset="2"/>
              <a:buChar char="Ø"/>
            </a:pPr>
            <a:r>
              <a:rPr lang="fr-FR" sz="3200" dirty="0"/>
              <a:t>les opérateurs,</a:t>
            </a:r>
          </a:p>
          <a:p>
            <a:pPr marL="914400" lvl="1" indent="-457200" algn="just">
              <a:lnSpc>
                <a:spcPct val="200000"/>
              </a:lnSpc>
              <a:buFont typeface="Wingdings" panose="05000000000000000000" pitchFamily="2" charset="2"/>
              <a:buChar char="Ø"/>
            </a:pPr>
            <a:r>
              <a:rPr lang="fr-FR" sz="3200" dirty="0"/>
              <a:t>les signes de ponctuation.</a:t>
            </a:r>
          </a:p>
          <a:p>
            <a:pPr marL="914400" lvl="1" indent="-457200" algn="just">
              <a:lnSpc>
                <a:spcPct val="200000"/>
              </a:lnSpc>
              <a:buFont typeface="Wingdings" panose="05000000000000000000" pitchFamily="2" charset="2"/>
              <a:buChar char="Ø"/>
            </a:pPr>
            <a:r>
              <a:rPr lang="fr-FR" sz="3200" dirty="0" smtClean="0"/>
              <a:t>les </a:t>
            </a:r>
            <a:r>
              <a:rPr lang="fr-FR" sz="3200" dirty="0"/>
              <a:t>commentaires, qui sont enlevés par le préprocesseur.</a:t>
            </a:r>
          </a:p>
        </p:txBody>
      </p:sp>
    </p:spTree>
    <p:extLst>
      <p:ext uri="{BB962C8B-B14F-4D97-AF65-F5344CB8AC3E}">
        <p14:creationId xmlns:p14="http://schemas.microsoft.com/office/powerpoint/2010/main" val="689990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5016758"/>
          </a:xfrm>
          <a:prstGeom prst="rect">
            <a:avLst/>
          </a:prstGeom>
        </p:spPr>
        <p:txBody>
          <a:bodyPr wrap="square">
            <a:spAutoFit/>
          </a:bodyPr>
          <a:lstStyle/>
          <a:p>
            <a:pPr marL="457200" indent="-457200" algn="just">
              <a:lnSpc>
                <a:spcPct val="200000"/>
              </a:lnSpc>
              <a:buFont typeface="Wingdings" panose="05000000000000000000" pitchFamily="2" charset="2"/>
              <a:buChar char="Ø"/>
            </a:pPr>
            <a:r>
              <a:rPr lang="fr-FR" sz="3200" b="1" dirty="0" smtClean="0"/>
              <a:t>Les </a:t>
            </a:r>
            <a:r>
              <a:rPr lang="fr-FR" sz="3200" b="1" dirty="0"/>
              <a:t>mots-clefs</a:t>
            </a:r>
          </a:p>
          <a:p>
            <a:pPr algn="just">
              <a:lnSpc>
                <a:spcPct val="200000"/>
              </a:lnSpc>
            </a:pPr>
            <a:r>
              <a:rPr lang="en-US" sz="3200" dirty="0" smtClean="0"/>
              <a:t>L’ANSI </a:t>
            </a:r>
            <a:r>
              <a:rPr lang="en-US" sz="3200" dirty="0"/>
              <a:t>C </a:t>
            </a:r>
            <a:r>
              <a:rPr lang="en-US" sz="3200" dirty="0" err="1"/>
              <a:t>compte</a:t>
            </a:r>
            <a:r>
              <a:rPr lang="en-US" sz="3200" dirty="0"/>
              <a:t> 33 mots clefs </a:t>
            </a:r>
            <a:r>
              <a:rPr lang="en-US" sz="3200" dirty="0" err="1" smtClean="0"/>
              <a:t>qu’o</a:t>
            </a:r>
            <a:r>
              <a:rPr lang="fr-FR" sz="3200" dirty="0" smtClean="0"/>
              <a:t>n peut </a:t>
            </a:r>
            <a:r>
              <a:rPr lang="fr-FR" sz="3200" dirty="0"/>
              <a:t>ranger en catégories.</a:t>
            </a:r>
          </a:p>
          <a:p>
            <a:pPr marL="914400" lvl="1" indent="-457200" algn="just">
              <a:lnSpc>
                <a:spcPct val="200000"/>
              </a:lnSpc>
              <a:buFont typeface="Wingdings" panose="05000000000000000000" pitchFamily="2" charset="2"/>
              <a:buChar char="ü"/>
            </a:pPr>
            <a:r>
              <a:rPr lang="fr-FR" sz="3200" b="1" dirty="0"/>
              <a:t>Les spécificateurs de stockage :</a:t>
            </a:r>
            <a:endParaRPr lang="fr-FR" sz="3200" dirty="0"/>
          </a:p>
          <a:p>
            <a:pPr lvl="3" algn="just">
              <a:lnSpc>
                <a:spcPct val="200000"/>
              </a:lnSpc>
            </a:pPr>
            <a:r>
              <a:rPr lang="fr-FR" sz="3200" dirty="0"/>
              <a:t> </a:t>
            </a:r>
            <a:r>
              <a:rPr lang="en-US" sz="3200" i="1" dirty="0"/>
              <a:t>auto ; register ; static ; extern</a:t>
            </a:r>
            <a:r>
              <a:rPr lang="en-US" sz="3200" i="1" dirty="0" smtClean="0"/>
              <a:t>.</a:t>
            </a:r>
            <a:endParaRPr lang="fr-FR" sz="3200" dirty="0"/>
          </a:p>
        </p:txBody>
      </p:sp>
    </p:spTree>
    <p:extLst>
      <p:ext uri="{BB962C8B-B14F-4D97-AF65-F5344CB8AC3E}">
        <p14:creationId xmlns:p14="http://schemas.microsoft.com/office/powerpoint/2010/main" val="338530984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6986528"/>
          </a:xfrm>
          <a:prstGeom prst="rect">
            <a:avLst/>
          </a:prstGeom>
        </p:spPr>
        <p:txBody>
          <a:bodyPr wrap="square">
            <a:spAutoFit/>
          </a:bodyPr>
          <a:lstStyle/>
          <a:p>
            <a:pPr marL="914400" lvl="1" indent="-457200" algn="just">
              <a:lnSpc>
                <a:spcPct val="200000"/>
              </a:lnSpc>
              <a:buFont typeface="Wingdings" panose="05000000000000000000" pitchFamily="2" charset="2"/>
              <a:buChar char="ü"/>
            </a:pPr>
            <a:r>
              <a:rPr lang="fr-FR" sz="3200" b="1" dirty="0" smtClean="0"/>
              <a:t>Les </a:t>
            </a:r>
            <a:r>
              <a:rPr lang="fr-FR" sz="3200" b="1" dirty="0"/>
              <a:t>spécificateurs de type :</a:t>
            </a:r>
            <a:endParaRPr lang="fr-FR" sz="3200" dirty="0"/>
          </a:p>
          <a:p>
            <a:pPr lvl="3" algn="just">
              <a:lnSpc>
                <a:spcPct val="200000"/>
              </a:lnSpc>
            </a:pPr>
            <a:r>
              <a:rPr lang="en-US" sz="3200" i="1" dirty="0"/>
              <a:t>bit ; char ; double ; float ; </a:t>
            </a:r>
            <a:r>
              <a:rPr lang="en-US" sz="3200" i="1" dirty="0" err="1"/>
              <a:t>int</a:t>
            </a:r>
            <a:r>
              <a:rPr lang="en-US" sz="3200" i="1" dirty="0"/>
              <a:t> ; long ; short ; signed ; unsigned ; void ;</a:t>
            </a:r>
            <a:endParaRPr lang="fr-FR" sz="3200" dirty="0"/>
          </a:p>
          <a:p>
            <a:pPr marL="914400" lvl="1" indent="-457200" algn="just">
              <a:lnSpc>
                <a:spcPct val="200000"/>
              </a:lnSpc>
              <a:buFont typeface="Wingdings" panose="05000000000000000000" pitchFamily="2" charset="2"/>
              <a:buChar char="ü"/>
            </a:pPr>
            <a:r>
              <a:rPr lang="en-US" sz="3200" b="1" dirty="0"/>
              <a:t>Les </a:t>
            </a:r>
            <a:r>
              <a:rPr lang="en-US" sz="3200" b="1" dirty="0" err="1"/>
              <a:t>constructeurs</a:t>
            </a:r>
            <a:r>
              <a:rPr lang="en-US" sz="3200" b="1" dirty="0"/>
              <a:t>.</a:t>
            </a:r>
            <a:endParaRPr lang="fr-FR" sz="3200" dirty="0"/>
          </a:p>
          <a:p>
            <a:pPr lvl="3" algn="just">
              <a:lnSpc>
                <a:spcPct val="200000"/>
              </a:lnSpc>
            </a:pPr>
            <a:r>
              <a:rPr lang="en-US" sz="3200" i="1" dirty="0" err="1"/>
              <a:t>enum</a:t>
            </a:r>
            <a:r>
              <a:rPr lang="en-US" sz="3200" i="1" dirty="0"/>
              <a:t>; union; </a:t>
            </a:r>
            <a:r>
              <a:rPr lang="en-US" sz="3200" i="1" dirty="0" err="1"/>
              <a:t>struct</a:t>
            </a:r>
            <a:r>
              <a:rPr lang="en-US" sz="3200" i="1" dirty="0"/>
              <a:t>; </a:t>
            </a:r>
            <a:r>
              <a:rPr lang="en-US" sz="3200" i="1" dirty="0" err="1"/>
              <a:t>typedef</a:t>
            </a:r>
            <a:r>
              <a:rPr lang="en-US" sz="3200" i="1" dirty="0"/>
              <a:t>.</a:t>
            </a:r>
            <a:endParaRPr lang="fr-FR" sz="3200" dirty="0"/>
          </a:p>
          <a:p>
            <a:pPr marL="914400" lvl="1" indent="-457200" algn="just">
              <a:lnSpc>
                <a:spcPct val="200000"/>
              </a:lnSpc>
              <a:buFont typeface="Wingdings" panose="05000000000000000000" pitchFamily="2" charset="2"/>
              <a:buChar char="ü"/>
            </a:pPr>
            <a:r>
              <a:rPr lang="fr-FR" sz="3200" b="1" dirty="0"/>
              <a:t>Les qualificateurs de type :</a:t>
            </a:r>
            <a:endParaRPr lang="fr-FR" sz="3200" dirty="0"/>
          </a:p>
          <a:p>
            <a:pPr lvl="3" algn="just">
              <a:lnSpc>
                <a:spcPct val="200000"/>
              </a:lnSpc>
            </a:pPr>
            <a:r>
              <a:rPr lang="fr-FR" sz="3200" i="1" dirty="0" err="1"/>
              <a:t>const</a:t>
            </a:r>
            <a:r>
              <a:rPr lang="fr-FR" sz="3200" i="1" dirty="0"/>
              <a:t> ; volatile</a:t>
            </a:r>
            <a:r>
              <a:rPr lang="fr-FR" sz="3200" i="1" dirty="0" smtClean="0"/>
              <a:t>.</a:t>
            </a:r>
            <a:endParaRPr lang="fr-FR" sz="3200" dirty="0"/>
          </a:p>
        </p:txBody>
      </p:sp>
    </p:spTree>
    <p:extLst>
      <p:ext uri="{BB962C8B-B14F-4D97-AF65-F5344CB8AC3E}">
        <p14:creationId xmlns:p14="http://schemas.microsoft.com/office/powerpoint/2010/main" val="176663093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6986528"/>
          </a:xfrm>
          <a:prstGeom prst="rect">
            <a:avLst/>
          </a:prstGeom>
        </p:spPr>
        <p:txBody>
          <a:bodyPr wrap="square">
            <a:spAutoFit/>
          </a:bodyPr>
          <a:lstStyle/>
          <a:p>
            <a:pPr marL="914400" lvl="1" indent="-457200" algn="just">
              <a:lnSpc>
                <a:spcPct val="200000"/>
              </a:lnSpc>
              <a:buFont typeface="Wingdings" panose="05000000000000000000" pitchFamily="2" charset="2"/>
              <a:buChar char="ü"/>
            </a:pPr>
            <a:r>
              <a:rPr lang="en-US" sz="3200" b="1" dirty="0" smtClean="0"/>
              <a:t>Les </a:t>
            </a:r>
            <a:r>
              <a:rPr lang="en-US" sz="3200" b="1" dirty="0"/>
              <a:t>instructions de boucle.</a:t>
            </a:r>
            <a:endParaRPr lang="fr-FR" sz="3200" dirty="0"/>
          </a:p>
          <a:p>
            <a:pPr lvl="3" algn="just">
              <a:lnSpc>
                <a:spcPct val="200000"/>
              </a:lnSpc>
            </a:pPr>
            <a:r>
              <a:rPr lang="en-US" sz="3200" i="1" dirty="0"/>
              <a:t>do; for; while.</a:t>
            </a:r>
            <a:endParaRPr lang="fr-FR" sz="3200" dirty="0"/>
          </a:p>
          <a:p>
            <a:pPr marL="914400" lvl="1" indent="-457200" algn="just">
              <a:lnSpc>
                <a:spcPct val="200000"/>
              </a:lnSpc>
              <a:buFont typeface="Wingdings" panose="05000000000000000000" pitchFamily="2" charset="2"/>
              <a:buChar char="ü"/>
            </a:pPr>
            <a:r>
              <a:rPr lang="en-US" sz="3200" b="1" dirty="0"/>
              <a:t>Les instructions de selection.</a:t>
            </a:r>
            <a:endParaRPr lang="fr-FR" sz="3200" dirty="0"/>
          </a:p>
          <a:p>
            <a:pPr lvl="3" algn="just">
              <a:lnSpc>
                <a:spcPct val="200000"/>
              </a:lnSpc>
            </a:pPr>
            <a:r>
              <a:rPr lang="en-US" sz="3200" i="1" dirty="0"/>
              <a:t>case; default; else; if; switch.</a:t>
            </a:r>
            <a:endParaRPr lang="fr-FR" sz="3200" dirty="0"/>
          </a:p>
          <a:p>
            <a:pPr marL="914400" lvl="1" indent="-457200" algn="just">
              <a:lnSpc>
                <a:spcPct val="200000"/>
              </a:lnSpc>
              <a:buFont typeface="Wingdings" panose="05000000000000000000" pitchFamily="2" charset="2"/>
              <a:buChar char="ü"/>
            </a:pPr>
            <a:r>
              <a:rPr lang="fr-FR" sz="3200" b="1" dirty="0"/>
              <a:t>Les instructions de rupture de séquence.</a:t>
            </a:r>
            <a:endParaRPr lang="fr-FR" sz="3200" dirty="0"/>
          </a:p>
          <a:p>
            <a:pPr lvl="3" algn="just">
              <a:lnSpc>
                <a:spcPct val="200000"/>
              </a:lnSpc>
            </a:pPr>
            <a:r>
              <a:rPr lang="en-US" sz="3200" i="1" dirty="0"/>
              <a:t>break; continue; </a:t>
            </a:r>
            <a:r>
              <a:rPr lang="en-US" sz="3200" i="1" dirty="0" err="1"/>
              <a:t>goto</a:t>
            </a:r>
            <a:r>
              <a:rPr lang="en-US" sz="3200" i="1" dirty="0"/>
              <a:t>; return.</a:t>
            </a:r>
            <a:endParaRPr lang="fr-FR" sz="3200" dirty="0"/>
          </a:p>
          <a:p>
            <a:pPr marL="914400" lvl="1" indent="-457200" algn="just">
              <a:lnSpc>
                <a:spcPct val="200000"/>
              </a:lnSpc>
              <a:buFont typeface="Wingdings" panose="05000000000000000000" pitchFamily="2" charset="2"/>
              <a:buChar char="ü"/>
            </a:pPr>
            <a:r>
              <a:rPr lang="en-US" sz="3200" b="1" dirty="0"/>
              <a:t>Diver</a:t>
            </a:r>
            <a:r>
              <a:rPr lang="en-US" sz="3200" b="1" dirty="0" smtClean="0"/>
              <a:t>: </a:t>
            </a:r>
            <a:r>
              <a:rPr lang="en-US" sz="3200" i="1" dirty="0" err="1" smtClean="0"/>
              <a:t>sizeof</a:t>
            </a:r>
            <a:r>
              <a:rPr lang="en-US" sz="3200" i="1" dirty="0"/>
              <a:t>.</a:t>
            </a:r>
            <a:endParaRPr lang="fr-FR" sz="3200" dirty="0"/>
          </a:p>
        </p:txBody>
      </p:sp>
    </p:spTree>
    <p:extLst>
      <p:ext uri="{BB962C8B-B14F-4D97-AF65-F5344CB8AC3E}">
        <p14:creationId xmlns:p14="http://schemas.microsoft.com/office/powerpoint/2010/main" val="277358497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016758"/>
          </a:xfrm>
          <a:prstGeom prst="rect">
            <a:avLst/>
          </a:prstGeom>
        </p:spPr>
        <p:txBody>
          <a:bodyPr wrap="square">
            <a:spAutoFit/>
          </a:bodyPr>
          <a:lstStyle/>
          <a:p>
            <a:pPr algn="just">
              <a:lnSpc>
                <a:spcPct val="200000"/>
              </a:lnSpc>
            </a:pPr>
            <a:r>
              <a:rPr lang="fr-FR" sz="3200" b="1" dirty="0" smtClean="0"/>
              <a:t>d) </a:t>
            </a:r>
            <a:r>
              <a:rPr lang="fr-FR" sz="3200" b="1" dirty="0"/>
              <a:t>Structure d’un programme C.</a:t>
            </a:r>
          </a:p>
          <a:p>
            <a:pPr algn="just">
              <a:lnSpc>
                <a:spcPct val="200000"/>
              </a:lnSpc>
            </a:pPr>
            <a:r>
              <a:rPr lang="fr-FR" sz="3200" dirty="0" smtClean="0"/>
              <a:t>Un </a:t>
            </a:r>
            <a:r>
              <a:rPr lang="fr-FR" sz="3200" dirty="0"/>
              <a:t>programme C se présente ainsi de la façon suivante :</a:t>
            </a:r>
          </a:p>
          <a:p>
            <a:pPr lvl="2" algn="just">
              <a:lnSpc>
                <a:spcPct val="200000"/>
              </a:lnSpc>
            </a:pPr>
            <a:r>
              <a:rPr lang="fr-FR" sz="3200" i="1" dirty="0"/>
              <a:t>Directives au préprocesseur</a:t>
            </a:r>
            <a:endParaRPr lang="fr-FR" sz="3200" dirty="0"/>
          </a:p>
          <a:p>
            <a:pPr lvl="2" algn="just">
              <a:lnSpc>
                <a:spcPct val="200000"/>
              </a:lnSpc>
            </a:pPr>
            <a:r>
              <a:rPr lang="fr-FR" sz="3200" i="1" dirty="0"/>
              <a:t>Déclarations de variables externes</a:t>
            </a:r>
            <a:endParaRPr lang="fr-FR" sz="3200" dirty="0"/>
          </a:p>
          <a:p>
            <a:pPr lvl="2" algn="just">
              <a:lnSpc>
                <a:spcPct val="200000"/>
              </a:lnSpc>
            </a:pPr>
            <a:r>
              <a:rPr lang="fr-FR" sz="3200" i="1" dirty="0"/>
              <a:t>Fonctions </a:t>
            </a:r>
            <a:r>
              <a:rPr lang="fr-FR" sz="3200" i="1" dirty="0" smtClean="0"/>
              <a:t>secondaires</a:t>
            </a:r>
            <a:endParaRPr lang="fr-FR" sz="3200" dirty="0"/>
          </a:p>
        </p:txBody>
      </p:sp>
    </p:spTree>
    <p:extLst>
      <p:ext uri="{BB962C8B-B14F-4D97-AF65-F5344CB8AC3E}">
        <p14:creationId xmlns:p14="http://schemas.microsoft.com/office/powerpoint/2010/main" val="41291540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12192000" cy="5909310"/>
          </a:xfrm>
          <a:prstGeom prst="rect">
            <a:avLst/>
          </a:prstGeom>
          <a:noFill/>
        </p:spPr>
        <p:txBody>
          <a:bodyPr wrap="square" rtlCol="0">
            <a:spAutoFit/>
          </a:bodyPr>
          <a:lstStyle/>
          <a:p>
            <a:pPr algn="ctr">
              <a:lnSpc>
                <a:spcPct val="150000"/>
              </a:lnSpc>
            </a:pPr>
            <a:r>
              <a:rPr lang="fr-FR" sz="3600" dirty="0" smtClean="0">
                <a:solidFill>
                  <a:srgbClr val="FFFF00"/>
                </a:solidFill>
                <a:latin typeface="Aharoni" panose="02010803020104030203" pitchFamily="2" charset="-79"/>
                <a:cs typeface="Aharoni" panose="02010803020104030203" pitchFamily="2" charset="-79"/>
              </a:rPr>
              <a:t>RESPONSABILITES </a:t>
            </a:r>
            <a:r>
              <a:rPr lang="fr-FR" sz="3600" dirty="0">
                <a:solidFill>
                  <a:srgbClr val="FFFF00"/>
                </a:solidFill>
                <a:latin typeface="Aharoni" panose="02010803020104030203" pitchFamily="2" charset="-79"/>
                <a:cs typeface="Aharoni" panose="02010803020104030203" pitchFamily="2" charset="-79"/>
              </a:rPr>
              <a:t>(liste non exhaustive) :</a:t>
            </a:r>
          </a:p>
          <a:p>
            <a:pPr marL="571500" indent="-571500" algn="just">
              <a:lnSpc>
                <a:spcPct val="150000"/>
              </a:lnSpc>
              <a:buFont typeface="Wingdings" panose="05000000000000000000" pitchFamily="2" charset="2"/>
              <a:buChar char="ü"/>
            </a:pPr>
            <a:r>
              <a:rPr lang="fr-FR" sz="3600" dirty="0" smtClean="0">
                <a:latin typeface="Aharoni" panose="02010803020104030203" pitchFamily="2" charset="-79"/>
                <a:cs typeface="Aharoni" panose="02010803020104030203" pitchFamily="2" charset="-79"/>
              </a:rPr>
              <a:t>Elaboration </a:t>
            </a:r>
            <a:r>
              <a:rPr lang="fr-FR" sz="3600" dirty="0">
                <a:latin typeface="Aharoni" panose="02010803020104030203" pitchFamily="2" charset="-79"/>
                <a:cs typeface="Aharoni" panose="02010803020104030203" pitchFamily="2" charset="-79"/>
              </a:rPr>
              <a:t>d’un cahier des charges d’une architecture réseau ou d’une installation </a:t>
            </a:r>
            <a:r>
              <a:rPr lang="fr-FR" sz="3600" dirty="0" smtClean="0">
                <a:latin typeface="Aharoni" panose="02010803020104030203" pitchFamily="2" charset="-79"/>
                <a:cs typeface="Aharoni" panose="02010803020104030203" pitchFamily="2" charset="-79"/>
              </a:rPr>
              <a:t>de télécommunications ;</a:t>
            </a:r>
          </a:p>
          <a:p>
            <a:pPr marL="571500" indent="-571500" algn="just">
              <a:lnSpc>
                <a:spcPct val="150000"/>
              </a:lnSpc>
              <a:buFont typeface="Wingdings" panose="05000000000000000000" pitchFamily="2" charset="2"/>
              <a:buChar char="ü"/>
            </a:pPr>
            <a:r>
              <a:rPr lang="fr-FR" sz="3600" dirty="0">
                <a:latin typeface="Aharoni" panose="02010803020104030203" pitchFamily="2" charset="-79"/>
                <a:cs typeface="Aharoni" panose="02010803020104030203" pitchFamily="2" charset="-79"/>
              </a:rPr>
              <a:t>A</a:t>
            </a:r>
            <a:r>
              <a:rPr lang="fr-FR" sz="3600" dirty="0" smtClean="0">
                <a:latin typeface="Aharoni" panose="02010803020104030203" pitchFamily="2" charset="-79"/>
                <a:cs typeface="Aharoni" panose="02010803020104030203" pitchFamily="2" charset="-79"/>
              </a:rPr>
              <a:t>udit </a:t>
            </a:r>
            <a:r>
              <a:rPr lang="fr-FR" sz="3600" dirty="0">
                <a:latin typeface="Aharoni" panose="02010803020104030203" pitchFamily="2" charset="-79"/>
                <a:cs typeface="Aharoni" panose="02010803020104030203" pitchFamily="2" charset="-79"/>
              </a:rPr>
              <a:t>et optimisation du fonctionnement d’un réseau avec ses </a:t>
            </a:r>
            <a:r>
              <a:rPr lang="fr-FR" sz="3600" dirty="0" smtClean="0">
                <a:latin typeface="Aharoni" panose="02010803020104030203" pitchFamily="2" charset="-79"/>
                <a:cs typeface="Aharoni" panose="02010803020104030203" pitchFamily="2" charset="-79"/>
              </a:rPr>
              <a:t>équipements d’interconnexion </a:t>
            </a:r>
            <a:r>
              <a:rPr lang="fr-FR" sz="3600" dirty="0">
                <a:latin typeface="Aharoni" panose="02010803020104030203" pitchFamily="2" charset="-79"/>
                <a:cs typeface="Aharoni" panose="02010803020104030203" pitchFamily="2" charset="-79"/>
              </a:rPr>
              <a:t>et ses protocoles (normalisés ou non) </a:t>
            </a:r>
            <a:r>
              <a:rPr lang="fr-FR" sz="3600" dirty="0" smtClean="0">
                <a:latin typeface="Aharoni" panose="02010803020104030203" pitchFamily="2" charset="-79"/>
                <a:cs typeface="Aharoni" panose="02010803020104030203" pitchFamily="2" charset="-79"/>
              </a:rPr>
              <a:t>;</a:t>
            </a:r>
            <a:endParaRPr lang="fr-FR" sz="36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6900642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986528"/>
          </a:xfrm>
          <a:prstGeom prst="rect">
            <a:avLst/>
          </a:prstGeom>
        </p:spPr>
        <p:txBody>
          <a:bodyPr wrap="square">
            <a:spAutoFit/>
          </a:bodyPr>
          <a:lstStyle/>
          <a:p>
            <a:pPr lvl="2" algn="just">
              <a:lnSpc>
                <a:spcPct val="200000"/>
              </a:lnSpc>
            </a:pPr>
            <a:r>
              <a:rPr lang="fr-FR" sz="3200" dirty="0" smtClean="0"/>
              <a:t>main</a:t>
            </a:r>
            <a:r>
              <a:rPr lang="fr-FR" sz="3200" dirty="0"/>
              <a:t>()		//Fonction principale</a:t>
            </a:r>
          </a:p>
          <a:p>
            <a:pPr lvl="2" algn="just">
              <a:lnSpc>
                <a:spcPct val="200000"/>
              </a:lnSpc>
            </a:pPr>
            <a:r>
              <a:rPr lang="fr-FR" sz="3200" i="1" dirty="0"/>
              <a:t>{</a:t>
            </a:r>
            <a:endParaRPr lang="fr-FR" sz="3200" dirty="0"/>
          </a:p>
          <a:p>
            <a:pPr lvl="2" algn="just">
              <a:lnSpc>
                <a:spcPct val="200000"/>
              </a:lnSpc>
            </a:pPr>
            <a:r>
              <a:rPr lang="fr-FR" sz="3200" i="1" dirty="0"/>
              <a:t>Déclarations de variables internes</a:t>
            </a:r>
            <a:endParaRPr lang="fr-FR" sz="3200" dirty="0"/>
          </a:p>
          <a:p>
            <a:pPr lvl="2" algn="just">
              <a:lnSpc>
                <a:spcPct val="200000"/>
              </a:lnSpc>
            </a:pPr>
            <a:r>
              <a:rPr lang="fr-FR" sz="3200" i="1" dirty="0"/>
              <a:t>Instructions</a:t>
            </a:r>
            <a:endParaRPr lang="fr-FR" sz="3200" dirty="0"/>
          </a:p>
          <a:p>
            <a:pPr lvl="2" algn="just">
              <a:lnSpc>
                <a:spcPct val="200000"/>
              </a:lnSpc>
            </a:pPr>
            <a:r>
              <a:rPr lang="fr-FR" sz="3200" i="1" dirty="0"/>
              <a:t>}</a:t>
            </a:r>
            <a:endParaRPr lang="fr-FR" sz="3200" dirty="0"/>
          </a:p>
          <a:p>
            <a:pPr algn="just">
              <a:lnSpc>
                <a:spcPct val="200000"/>
              </a:lnSpc>
            </a:pPr>
            <a:r>
              <a:rPr lang="fr-FR" sz="3200" dirty="0"/>
              <a:t>Les fonctions secondaires peuvent être placées indifféremment avant ou après la fonction principale.</a:t>
            </a:r>
          </a:p>
        </p:txBody>
      </p:sp>
    </p:spTree>
    <p:extLst>
      <p:ext uri="{BB962C8B-B14F-4D97-AF65-F5344CB8AC3E}">
        <p14:creationId xmlns:p14="http://schemas.microsoft.com/office/powerpoint/2010/main" val="326024085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4031873"/>
          </a:xfrm>
          <a:prstGeom prst="rect">
            <a:avLst/>
          </a:prstGeom>
        </p:spPr>
        <p:txBody>
          <a:bodyPr wrap="square">
            <a:spAutoFit/>
          </a:bodyPr>
          <a:lstStyle/>
          <a:p>
            <a:pPr algn="just">
              <a:lnSpc>
                <a:spcPct val="200000"/>
              </a:lnSpc>
            </a:pPr>
            <a:r>
              <a:rPr lang="fr-FR" sz="3200" b="1" dirty="0">
                <a:latin typeface="Times New Roman" panose="02020603050405020304" pitchFamily="18" charset="0"/>
                <a:cs typeface="Times New Roman" panose="02020603050405020304" pitchFamily="18" charset="0"/>
              </a:rPr>
              <a:t>e) Les conventions d’écriture d’un programme C.</a:t>
            </a:r>
          </a:p>
          <a:p>
            <a:pPr marL="914400" lvl="1" indent="-457200" algn="just">
              <a:lnSpc>
                <a:spcPct val="200000"/>
              </a:lnSpc>
              <a:buFont typeface="Wingdings" panose="05000000000000000000" pitchFamily="2" charset="2"/>
              <a:buChar char="Ø"/>
            </a:pPr>
            <a:r>
              <a:rPr lang="fr-FR" sz="3200" dirty="0" smtClean="0">
                <a:latin typeface="Times New Roman" panose="02020603050405020304" pitchFamily="18" charset="0"/>
                <a:cs typeface="Times New Roman" panose="02020603050405020304" pitchFamily="18" charset="0"/>
              </a:rPr>
              <a:t>On </a:t>
            </a:r>
            <a:r>
              <a:rPr lang="fr-FR" sz="3200" dirty="0">
                <a:latin typeface="Times New Roman" panose="02020603050405020304" pitchFamily="18" charset="0"/>
                <a:cs typeface="Times New Roman" panose="02020603050405020304" pitchFamily="18" charset="0"/>
              </a:rPr>
              <a:t>n’écrit qu’une seule instruction par ligne : le point-virgule d’une instruction ou d’une déclaration est toujours le dernier caractère de la ligne</a:t>
            </a:r>
            <a:r>
              <a:rPr lang="fr-FR" sz="32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1783154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4866717"/>
          </a:xfrm>
          <a:prstGeom prst="rect">
            <a:avLst/>
          </a:prstGeom>
        </p:spPr>
        <p:txBody>
          <a:bodyPr wrap="square">
            <a:spAutoFit/>
          </a:bodyPr>
          <a:lstStyle/>
          <a:p>
            <a:pPr marL="914400" lvl="1" indent="-457200" algn="just">
              <a:lnSpc>
                <a:spcPct val="200000"/>
              </a:lnSpc>
              <a:buFont typeface="Wingdings" panose="05000000000000000000" pitchFamily="2" charset="2"/>
              <a:buChar char="Ø"/>
            </a:pPr>
            <a:r>
              <a:rPr lang="fr-FR" sz="3200" dirty="0" smtClean="0">
                <a:latin typeface="Times New Roman" panose="02020603050405020304" pitchFamily="18" charset="0"/>
                <a:cs typeface="Times New Roman" panose="02020603050405020304" pitchFamily="18" charset="0"/>
              </a:rPr>
              <a:t>Les instructions sont disposées de telle façon que la structure modulaire du programme soit mise en évidence. En particulier, une accolade ouvrante marquant le début d’un bloc doit être seule sur sa ligne ou placée à la fin d’une ligne. Une accolade fermante est toujours seule sur sa ligne.</a:t>
            </a:r>
          </a:p>
        </p:txBody>
      </p:sp>
    </p:spTree>
    <p:extLst>
      <p:ext uri="{BB962C8B-B14F-4D97-AF65-F5344CB8AC3E}">
        <p14:creationId xmlns:p14="http://schemas.microsoft.com/office/powerpoint/2010/main" val="114468751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986528"/>
          </a:xfrm>
          <a:prstGeom prst="rect">
            <a:avLst/>
          </a:prstGeom>
        </p:spPr>
        <p:txBody>
          <a:bodyPr wrap="square">
            <a:spAutoFit/>
          </a:bodyPr>
          <a:lstStyle/>
          <a:p>
            <a:pPr marL="457200" lvl="0" indent="-457200" algn="just">
              <a:lnSpc>
                <a:spcPct val="200000"/>
              </a:lnSpc>
              <a:buFont typeface="Wingdings" panose="05000000000000000000" pitchFamily="2" charset="2"/>
              <a:buChar char="Ø"/>
            </a:pPr>
            <a:r>
              <a:rPr lang="fr-FR" sz="3200" dirty="0" smtClean="0">
                <a:latin typeface="Times New Roman" panose="02020603050405020304" pitchFamily="18" charset="0"/>
                <a:cs typeface="Times New Roman" panose="02020603050405020304" pitchFamily="18" charset="0"/>
              </a:rPr>
              <a:t>On laisse un blanc</a:t>
            </a:r>
          </a:p>
          <a:p>
            <a:pPr marL="1371600" lvl="2" indent="-457200" algn="just">
              <a:lnSpc>
                <a:spcPct val="200000"/>
              </a:lnSpc>
              <a:buFont typeface="Wingdings" panose="05000000000000000000" pitchFamily="2" charset="2"/>
              <a:buChar char="ü"/>
            </a:pPr>
            <a:r>
              <a:rPr lang="fr-FR" sz="3200" dirty="0" smtClean="0">
                <a:latin typeface="Times New Roman" panose="02020603050405020304" pitchFamily="18" charset="0"/>
                <a:cs typeface="Times New Roman" panose="02020603050405020304" pitchFamily="18" charset="0"/>
              </a:rPr>
              <a:t>entre les mots-clefs if, </a:t>
            </a:r>
            <a:r>
              <a:rPr lang="fr-FR" sz="3200" dirty="0" err="1" smtClean="0">
                <a:latin typeface="Times New Roman" panose="02020603050405020304" pitchFamily="18" charset="0"/>
                <a:cs typeface="Times New Roman" panose="02020603050405020304" pitchFamily="18" charset="0"/>
              </a:rPr>
              <a:t>while</a:t>
            </a:r>
            <a:r>
              <a:rPr lang="fr-FR" sz="3200" dirty="0" smtClean="0">
                <a:latin typeface="Times New Roman" panose="02020603050405020304" pitchFamily="18" charset="0"/>
                <a:cs typeface="Times New Roman" panose="02020603050405020304" pitchFamily="18" charset="0"/>
              </a:rPr>
              <a:t>, do, switch et la parenthèse ouvrante qui suit,</a:t>
            </a:r>
          </a:p>
          <a:p>
            <a:pPr marL="1371600" lvl="2" indent="-457200" algn="just">
              <a:lnSpc>
                <a:spcPct val="200000"/>
              </a:lnSpc>
              <a:buFont typeface="Wingdings" panose="05000000000000000000" pitchFamily="2" charset="2"/>
              <a:buChar char="ü"/>
            </a:pPr>
            <a:r>
              <a:rPr lang="fr-FR" sz="3200" dirty="0" smtClean="0">
                <a:latin typeface="Times New Roman" panose="02020603050405020304" pitchFamily="18" charset="0"/>
                <a:cs typeface="Times New Roman" panose="02020603050405020304" pitchFamily="18" charset="0"/>
              </a:rPr>
              <a:t>après une virgule,</a:t>
            </a:r>
          </a:p>
          <a:p>
            <a:pPr marL="1371600" lvl="2" indent="-457200" algn="just">
              <a:lnSpc>
                <a:spcPct val="200000"/>
              </a:lnSpc>
              <a:buFont typeface="Wingdings" panose="05000000000000000000" pitchFamily="2" charset="2"/>
              <a:buChar char="ü"/>
            </a:pPr>
            <a:r>
              <a:rPr lang="fr-FR" sz="3200" dirty="0" smtClean="0">
                <a:latin typeface="Times New Roman" panose="02020603050405020304" pitchFamily="18" charset="0"/>
                <a:cs typeface="Times New Roman" panose="02020603050405020304" pitchFamily="18" charset="0"/>
              </a:rPr>
              <a:t>de part et d’autre d’un opérateur binaire.</a:t>
            </a:r>
          </a:p>
          <a:p>
            <a:pPr marL="457200" lvl="0" indent="-457200" algn="just">
              <a:lnSpc>
                <a:spcPct val="200000"/>
              </a:lnSpc>
              <a:buFont typeface="Wingdings" panose="05000000000000000000" pitchFamily="2" charset="2"/>
              <a:buChar char="Ø"/>
            </a:pPr>
            <a:r>
              <a:rPr lang="fr-FR" sz="3200" dirty="0" smtClean="0">
                <a:latin typeface="Times New Roman" panose="02020603050405020304" pitchFamily="18" charset="0"/>
                <a:cs typeface="Times New Roman" panose="02020603050405020304" pitchFamily="18" charset="0"/>
              </a:rPr>
              <a:t>On ne met pas de blanc entre un opérateur unaire et son opérande, ni entre les deux caractères d’un opérateur d’affectation composée.</a:t>
            </a:r>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133569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912062"/>
          </a:xfrm>
          <a:prstGeom prst="rect">
            <a:avLst/>
          </a:prstGeom>
        </p:spPr>
        <p:txBody>
          <a:bodyPr wrap="square">
            <a:spAutoFit/>
          </a:bodyPr>
          <a:lstStyle/>
          <a:p>
            <a:pPr marL="457200" lvl="0" indent="-457200" algn="just">
              <a:lnSpc>
                <a:spcPct val="200000"/>
              </a:lnSpc>
              <a:buFont typeface="Wingdings" panose="05000000000000000000" pitchFamily="2" charset="2"/>
              <a:buChar char="Ø"/>
            </a:pPr>
            <a:r>
              <a:rPr lang="fr-FR" sz="3200" dirty="0" smtClean="0">
                <a:latin typeface="Times New Roman" panose="02020603050405020304" pitchFamily="18" charset="0"/>
                <a:cs typeface="Times New Roman" panose="02020603050405020304" pitchFamily="18" charset="0"/>
              </a:rPr>
              <a:t>Les instructions doivent être indentées afin que toutes les instructions d’un même bloc soient alignées.</a:t>
            </a:r>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980466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016758"/>
          </a:xfrm>
          <a:prstGeom prst="rect">
            <a:avLst/>
          </a:prstGeom>
        </p:spPr>
        <p:txBody>
          <a:bodyPr wrap="square">
            <a:spAutoFit/>
          </a:bodyPr>
          <a:lstStyle/>
          <a:p>
            <a:pPr algn="just">
              <a:lnSpc>
                <a:spcPct val="200000"/>
              </a:lnSpc>
            </a:pPr>
            <a:r>
              <a:rPr lang="fr-FR" sz="3200" b="1" dirty="0"/>
              <a:t>I.5 Les types prédéfinis</a:t>
            </a:r>
            <a:r>
              <a:rPr lang="fr-FR" sz="3200" b="1" dirty="0" smtClean="0"/>
              <a:t>.</a:t>
            </a:r>
          </a:p>
          <a:p>
            <a:pPr algn="just">
              <a:lnSpc>
                <a:spcPct val="200000"/>
              </a:lnSpc>
            </a:pPr>
            <a:r>
              <a:rPr lang="fr-FR" sz="3200" dirty="0"/>
              <a:t>Le mot-clef </a:t>
            </a:r>
            <a:r>
              <a:rPr lang="fr-FR" sz="3200" b="1" i="1" dirty="0"/>
              <a:t>char</a:t>
            </a:r>
            <a:r>
              <a:rPr lang="fr-FR" sz="3200" dirty="0"/>
              <a:t> désigne un objet de type caractère</a:t>
            </a:r>
            <a:r>
              <a:rPr lang="fr-FR" sz="3200" dirty="0" smtClean="0"/>
              <a:t>. Suivant </a:t>
            </a:r>
            <a:r>
              <a:rPr lang="fr-FR" sz="3200" dirty="0"/>
              <a:t>les implémentations, le type char est signé ou non. En cas de doute, il vaut mieux préciser </a:t>
            </a:r>
            <a:r>
              <a:rPr lang="fr-FR" sz="3200" b="1" i="1" dirty="0" err="1"/>
              <a:t>unsigned</a:t>
            </a:r>
            <a:r>
              <a:rPr lang="fr-FR" sz="3200" b="1" i="1" dirty="0"/>
              <a:t> char</a:t>
            </a:r>
            <a:r>
              <a:rPr lang="fr-FR" sz="3200" dirty="0"/>
              <a:t> ou </a:t>
            </a:r>
            <a:r>
              <a:rPr lang="fr-FR" sz="3200" b="1" i="1" dirty="0" err="1"/>
              <a:t>signed</a:t>
            </a:r>
            <a:r>
              <a:rPr lang="fr-FR" sz="3200" b="1" i="1" dirty="0"/>
              <a:t> char</a:t>
            </a:r>
            <a:r>
              <a:rPr lang="fr-FR" sz="3200" dirty="0" smtClean="0"/>
              <a:t>.</a:t>
            </a:r>
          </a:p>
        </p:txBody>
      </p:sp>
    </p:spTree>
    <p:extLst>
      <p:ext uri="{BB962C8B-B14F-4D97-AF65-F5344CB8AC3E}">
        <p14:creationId xmlns:p14="http://schemas.microsoft.com/office/powerpoint/2010/main" val="3276252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001643"/>
          </a:xfrm>
          <a:prstGeom prst="rect">
            <a:avLst/>
          </a:prstGeom>
        </p:spPr>
        <p:txBody>
          <a:bodyPr wrap="square">
            <a:spAutoFit/>
          </a:bodyPr>
          <a:lstStyle/>
          <a:p>
            <a:pPr>
              <a:lnSpc>
                <a:spcPct val="200000"/>
              </a:lnSpc>
            </a:pPr>
            <a:r>
              <a:rPr lang="fr-FR" sz="3200" dirty="0" smtClean="0"/>
              <a:t>Ainsi</a:t>
            </a:r>
            <a:r>
              <a:rPr lang="fr-FR" sz="3200" dirty="0"/>
              <a:t>, le programme suivant imprime le caractère ’B</a:t>
            </a:r>
            <a:r>
              <a:rPr lang="fr-FR" sz="3200" dirty="0" smtClean="0"/>
              <a:t>’.</a:t>
            </a:r>
          </a:p>
          <a:p>
            <a:pPr>
              <a:lnSpc>
                <a:spcPct val="200000"/>
              </a:lnSpc>
            </a:pPr>
            <a:r>
              <a:rPr lang="fr-FR" sz="3200" dirty="0" smtClean="0"/>
              <a:t>main</a:t>
            </a:r>
            <a:r>
              <a:rPr lang="fr-FR" sz="3200" dirty="0"/>
              <a:t>()</a:t>
            </a:r>
          </a:p>
          <a:p>
            <a:pPr>
              <a:lnSpc>
                <a:spcPct val="200000"/>
              </a:lnSpc>
            </a:pPr>
            <a:r>
              <a:rPr lang="fr-FR" sz="3200" dirty="0"/>
              <a:t>{</a:t>
            </a:r>
          </a:p>
          <a:p>
            <a:pPr lvl="1">
              <a:lnSpc>
                <a:spcPct val="200000"/>
              </a:lnSpc>
            </a:pPr>
            <a:r>
              <a:rPr lang="fr-FR" sz="3200" dirty="0"/>
              <a:t>char c = ’A’;</a:t>
            </a:r>
          </a:p>
          <a:p>
            <a:pPr lvl="1">
              <a:lnSpc>
                <a:spcPct val="200000"/>
              </a:lnSpc>
            </a:pPr>
            <a:r>
              <a:rPr lang="fr-FR" sz="3200" dirty="0" err="1"/>
              <a:t>printf</a:t>
            </a:r>
            <a:r>
              <a:rPr lang="fr-FR" sz="3200" dirty="0"/>
              <a:t>("%c", c + 1);</a:t>
            </a:r>
          </a:p>
          <a:p>
            <a:pPr>
              <a:lnSpc>
                <a:spcPct val="200000"/>
              </a:lnSpc>
            </a:pPr>
            <a:r>
              <a:rPr lang="fr-FR" sz="3200" dirty="0" smtClean="0"/>
              <a:t>}</a:t>
            </a:r>
            <a:endParaRPr lang="fr-FR" sz="3200" b="1" dirty="0"/>
          </a:p>
        </p:txBody>
      </p:sp>
    </p:spTree>
    <p:extLst>
      <p:ext uri="{BB962C8B-B14F-4D97-AF65-F5344CB8AC3E}">
        <p14:creationId xmlns:p14="http://schemas.microsoft.com/office/powerpoint/2010/main" val="876639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2062103"/>
          </a:xfrm>
          <a:prstGeom prst="rect">
            <a:avLst/>
          </a:prstGeom>
        </p:spPr>
        <p:txBody>
          <a:bodyPr wrap="square">
            <a:spAutoFit/>
          </a:bodyPr>
          <a:lstStyle/>
          <a:p>
            <a:pPr algn="just">
              <a:lnSpc>
                <a:spcPct val="200000"/>
              </a:lnSpc>
            </a:pPr>
            <a:r>
              <a:rPr lang="fr-FR" sz="3200" b="1" dirty="0"/>
              <a:t>I.5.2 Les types entiers</a:t>
            </a:r>
            <a:r>
              <a:rPr lang="fr-FR" sz="3200" b="1" dirty="0" smtClean="0"/>
              <a:t>.</a:t>
            </a:r>
          </a:p>
          <a:p>
            <a:pPr algn="just">
              <a:lnSpc>
                <a:spcPct val="200000"/>
              </a:lnSpc>
            </a:pPr>
            <a:r>
              <a:rPr lang="fr-FR" sz="3200" dirty="0"/>
              <a:t>Le mot-clef désignant le type entier est </a:t>
            </a:r>
            <a:r>
              <a:rPr lang="fr-FR" sz="3200" b="1" i="1" dirty="0" err="1"/>
              <a:t>int</a:t>
            </a:r>
            <a:r>
              <a:rPr lang="fr-FR" sz="3200" dirty="0"/>
              <a:t>.</a:t>
            </a:r>
            <a:endParaRPr lang="fr-FR" sz="3200" b="1" dirty="0"/>
          </a:p>
        </p:txBody>
      </p:sp>
      <p:pic>
        <p:nvPicPr>
          <p:cNvPr id="3" name="Image 2"/>
          <p:cNvPicPr/>
          <p:nvPr/>
        </p:nvPicPr>
        <p:blipFill>
          <a:blip r:embed="rId2"/>
          <a:stretch>
            <a:fillRect/>
          </a:stretch>
        </p:blipFill>
        <p:spPr>
          <a:xfrm>
            <a:off x="0" y="2348880"/>
            <a:ext cx="12192000" cy="4392488"/>
          </a:xfrm>
          <a:prstGeom prst="rect">
            <a:avLst/>
          </a:prstGeom>
        </p:spPr>
      </p:pic>
    </p:spTree>
    <p:extLst>
      <p:ext uri="{BB962C8B-B14F-4D97-AF65-F5344CB8AC3E}">
        <p14:creationId xmlns:p14="http://schemas.microsoft.com/office/powerpoint/2010/main" val="2879683916"/>
      </p:ext>
    </p:extLst>
  </p:cSld>
  <p:clrMapOvr>
    <a:masterClrMapping/>
  </p:clrMapOvr>
  <p:transition spd="slow">
    <p:wheel spokes="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920445"/>
          </a:xfrm>
          <a:prstGeom prst="rect">
            <a:avLst/>
          </a:prstGeom>
        </p:spPr>
        <p:txBody>
          <a:bodyPr wrap="square">
            <a:spAutoFit/>
          </a:bodyPr>
          <a:lstStyle/>
          <a:p>
            <a:pPr algn="just">
              <a:lnSpc>
                <a:spcPct val="200000"/>
              </a:lnSpc>
            </a:pPr>
            <a:r>
              <a:rPr lang="fr-FR" sz="3200" b="1" dirty="0"/>
              <a:t>I.5.3 Les types flottants.</a:t>
            </a:r>
          </a:p>
        </p:txBody>
      </p:sp>
      <p:pic>
        <p:nvPicPr>
          <p:cNvPr id="3" name="Image 2"/>
          <p:cNvPicPr/>
          <p:nvPr/>
        </p:nvPicPr>
        <p:blipFill>
          <a:blip r:embed="rId2"/>
          <a:stretch>
            <a:fillRect/>
          </a:stretch>
        </p:blipFill>
        <p:spPr>
          <a:xfrm>
            <a:off x="0" y="1340768"/>
            <a:ext cx="12179132" cy="3168352"/>
          </a:xfrm>
          <a:prstGeom prst="rect">
            <a:avLst/>
          </a:prstGeom>
        </p:spPr>
      </p:pic>
    </p:spTree>
    <p:extLst>
      <p:ext uri="{BB962C8B-B14F-4D97-AF65-F5344CB8AC3E}">
        <p14:creationId xmlns:p14="http://schemas.microsoft.com/office/powerpoint/2010/main" val="12794690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016758"/>
          </a:xfrm>
          <a:prstGeom prst="rect">
            <a:avLst/>
          </a:prstGeom>
        </p:spPr>
        <p:txBody>
          <a:bodyPr wrap="square">
            <a:spAutoFit/>
          </a:bodyPr>
          <a:lstStyle/>
          <a:p>
            <a:pPr algn="just">
              <a:lnSpc>
                <a:spcPct val="200000"/>
              </a:lnSpc>
            </a:pPr>
            <a:r>
              <a:rPr lang="fr-FR" sz="3200" b="1" dirty="0" smtClean="0"/>
              <a:t>I.5.4 </a:t>
            </a:r>
            <a:r>
              <a:rPr lang="fr-FR" sz="3200" b="1" dirty="0"/>
              <a:t>Les constantes</a:t>
            </a:r>
            <a:r>
              <a:rPr lang="fr-FR" sz="3200" b="1" dirty="0" smtClean="0"/>
              <a:t>.</a:t>
            </a:r>
          </a:p>
          <a:p>
            <a:pPr algn="just">
              <a:lnSpc>
                <a:spcPct val="200000"/>
              </a:lnSpc>
            </a:pPr>
            <a:r>
              <a:rPr lang="fr-FR" sz="3200" b="1" dirty="0" smtClean="0"/>
              <a:t>a) Les </a:t>
            </a:r>
            <a:r>
              <a:rPr lang="fr-FR" sz="3200" b="1" dirty="0"/>
              <a:t>constantes entières.</a:t>
            </a:r>
          </a:p>
          <a:p>
            <a:pPr marL="914400" lvl="1" indent="-457200" algn="just">
              <a:lnSpc>
                <a:spcPct val="200000"/>
              </a:lnSpc>
              <a:buFont typeface="Wingdings" panose="05000000000000000000" pitchFamily="2" charset="2"/>
              <a:buChar char="Ø"/>
            </a:pPr>
            <a:r>
              <a:rPr lang="fr-FR" sz="3200" b="1" dirty="0" smtClean="0"/>
              <a:t>Décimale </a:t>
            </a:r>
            <a:r>
              <a:rPr lang="fr-FR" sz="3200" b="1" dirty="0"/>
              <a:t>: </a:t>
            </a:r>
            <a:r>
              <a:rPr lang="fr-FR" sz="3200" dirty="0"/>
              <a:t>par exemple, 0 et </a:t>
            </a:r>
            <a:r>
              <a:rPr lang="fr-FR" sz="3200" dirty="0" smtClean="0"/>
              <a:t>2437348.</a:t>
            </a:r>
          </a:p>
          <a:p>
            <a:pPr marL="914400" lvl="1" indent="-457200" algn="just">
              <a:lnSpc>
                <a:spcPct val="200000"/>
              </a:lnSpc>
              <a:buFont typeface="Wingdings" panose="05000000000000000000" pitchFamily="2" charset="2"/>
              <a:buChar char="Ø"/>
            </a:pPr>
            <a:r>
              <a:rPr lang="fr-FR" sz="3200" b="1" dirty="0" smtClean="0"/>
              <a:t>Binaire </a:t>
            </a:r>
            <a:r>
              <a:rPr lang="fr-FR" sz="3200" b="1" dirty="0"/>
              <a:t>: </a:t>
            </a:r>
            <a:r>
              <a:rPr lang="fr-FR" sz="3200" dirty="0" smtClean="0"/>
              <a:t>ils</a:t>
            </a:r>
            <a:r>
              <a:rPr lang="fr-FR" sz="3200" b="1" dirty="0" smtClean="0"/>
              <a:t> </a:t>
            </a:r>
            <a:r>
              <a:rPr lang="fr-FR" sz="3200" dirty="0" smtClean="0"/>
              <a:t>commencent </a:t>
            </a:r>
            <a:r>
              <a:rPr lang="fr-FR" sz="3200" dirty="0"/>
              <a:t>par un </a:t>
            </a:r>
            <a:r>
              <a:rPr lang="fr-FR" sz="3200" b="1" i="1" dirty="0"/>
              <a:t>0b </a:t>
            </a:r>
            <a:r>
              <a:rPr lang="fr-FR" sz="3200" dirty="0"/>
              <a:t>ou</a:t>
            </a:r>
            <a:r>
              <a:rPr lang="fr-FR" sz="3200" b="1" i="1" dirty="0"/>
              <a:t> </a:t>
            </a:r>
            <a:r>
              <a:rPr lang="fr-FR" sz="3200" b="1" i="1" dirty="0" smtClean="0"/>
              <a:t>0B</a:t>
            </a:r>
            <a:r>
              <a:rPr lang="fr-FR" sz="3200" dirty="0" smtClean="0"/>
              <a:t>.</a:t>
            </a:r>
          </a:p>
          <a:p>
            <a:pPr marL="914400" lvl="1" indent="-457200" algn="just">
              <a:lnSpc>
                <a:spcPct val="200000"/>
              </a:lnSpc>
              <a:buFont typeface="Wingdings" panose="05000000000000000000" pitchFamily="2" charset="2"/>
              <a:buChar char="Ø"/>
            </a:pPr>
            <a:r>
              <a:rPr lang="fr-FR" sz="3200" b="1" dirty="0" smtClean="0"/>
              <a:t>Hexadécimale </a:t>
            </a:r>
            <a:r>
              <a:rPr lang="fr-FR" sz="3200" b="1" dirty="0"/>
              <a:t>: </a:t>
            </a:r>
            <a:r>
              <a:rPr lang="fr-FR" sz="3200" dirty="0"/>
              <a:t>ils</a:t>
            </a:r>
            <a:r>
              <a:rPr lang="fr-FR" sz="3200" b="1" dirty="0"/>
              <a:t> </a:t>
            </a:r>
            <a:r>
              <a:rPr lang="fr-FR" sz="3200" dirty="0"/>
              <a:t>commencent par </a:t>
            </a:r>
            <a:r>
              <a:rPr lang="fr-FR" sz="3200" b="1" i="1" dirty="0" smtClean="0"/>
              <a:t>0x</a:t>
            </a:r>
            <a:r>
              <a:rPr lang="fr-FR" sz="3200" dirty="0" smtClean="0"/>
              <a:t> </a:t>
            </a:r>
            <a:r>
              <a:rPr lang="fr-FR" sz="3200" dirty="0"/>
              <a:t>ou </a:t>
            </a:r>
            <a:r>
              <a:rPr lang="fr-FR" sz="3200" b="1" i="1" dirty="0"/>
              <a:t>0X</a:t>
            </a:r>
            <a:r>
              <a:rPr lang="fr-FR" sz="3200" dirty="0" smtClean="0"/>
              <a:t>.</a:t>
            </a:r>
            <a:endParaRPr lang="fr-FR" sz="3200" b="1" dirty="0"/>
          </a:p>
        </p:txBody>
      </p:sp>
    </p:spTree>
    <p:extLst>
      <p:ext uri="{BB962C8B-B14F-4D97-AF65-F5344CB8AC3E}">
        <p14:creationId xmlns:p14="http://schemas.microsoft.com/office/powerpoint/2010/main" val="2417844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12192000" cy="5078313"/>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ü"/>
            </a:pPr>
            <a:r>
              <a:rPr lang="fr-FR" sz="3600" dirty="0" smtClean="0">
                <a:latin typeface="Aharoni" panose="02010803020104030203" pitchFamily="2" charset="-79"/>
                <a:cs typeface="Aharoni" panose="02010803020104030203" pitchFamily="2" charset="-79"/>
              </a:rPr>
              <a:t>Mise en œuvre et administration d’équipements et de services informatiques ;</a:t>
            </a:r>
          </a:p>
          <a:p>
            <a:pPr marL="571500" indent="-571500" algn="just">
              <a:lnSpc>
                <a:spcPct val="150000"/>
              </a:lnSpc>
              <a:buFont typeface="Wingdings" panose="05000000000000000000" pitchFamily="2" charset="2"/>
              <a:buChar char="ü"/>
            </a:pPr>
            <a:r>
              <a:rPr lang="fr-FR" sz="3600" dirty="0">
                <a:latin typeface="Aharoni" panose="02010803020104030203" pitchFamily="2" charset="-79"/>
                <a:cs typeface="Aharoni" panose="02010803020104030203" pitchFamily="2" charset="-79"/>
              </a:rPr>
              <a:t>T</a:t>
            </a:r>
            <a:r>
              <a:rPr lang="fr-FR" sz="3600" dirty="0" smtClean="0">
                <a:latin typeface="Aharoni" panose="02010803020104030203" pitchFamily="2" charset="-79"/>
                <a:cs typeface="Aharoni" panose="02010803020104030203" pitchFamily="2" charset="-79"/>
              </a:rPr>
              <a:t>ravail en équipe et représentation de son entreprise auprès d’un client ;</a:t>
            </a:r>
          </a:p>
          <a:p>
            <a:pPr marL="571500" indent="-571500" algn="just">
              <a:lnSpc>
                <a:spcPct val="150000"/>
              </a:lnSpc>
              <a:buFont typeface="Wingdings" panose="05000000000000000000" pitchFamily="2" charset="2"/>
              <a:buChar char="ü"/>
            </a:pPr>
            <a:r>
              <a:rPr lang="fr-FR" sz="3600" dirty="0">
                <a:latin typeface="Aharoni" panose="02010803020104030203" pitchFamily="2" charset="-79"/>
                <a:cs typeface="Aharoni" panose="02010803020104030203" pitchFamily="2" charset="-79"/>
              </a:rPr>
              <a:t>C</a:t>
            </a:r>
            <a:r>
              <a:rPr lang="fr-FR" sz="3600" dirty="0" smtClean="0">
                <a:latin typeface="Aharoni" panose="02010803020104030203" pitchFamily="2" charset="-79"/>
                <a:cs typeface="Aharoni" panose="02010803020104030203" pitchFamily="2" charset="-79"/>
              </a:rPr>
              <a:t>onnaissance des procédures réglementaires de sécurité.</a:t>
            </a:r>
            <a:endParaRPr lang="fr-FR" sz="3600"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70761965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016758"/>
          </a:xfrm>
          <a:prstGeom prst="rect">
            <a:avLst/>
          </a:prstGeom>
        </p:spPr>
        <p:txBody>
          <a:bodyPr wrap="square">
            <a:spAutoFit/>
          </a:bodyPr>
          <a:lstStyle/>
          <a:p>
            <a:pPr algn="just">
              <a:lnSpc>
                <a:spcPct val="200000"/>
              </a:lnSpc>
            </a:pPr>
            <a:r>
              <a:rPr lang="fr-FR" sz="3200" b="1" dirty="0" smtClean="0"/>
              <a:t>b) </a:t>
            </a:r>
            <a:r>
              <a:rPr lang="fr-FR" sz="3200" b="1" dirty="0"/>
              <a:t>Les constantes réelles.</a:t>
            </a:r>
          </a:p>
          <a:p>
            <a:pPr algn="just">
              <a:lnSpc>
                <a:spcPct val="200000"/>
              </a:lnSpc>
            </a:pPr>
            <a:r>
              <a:rPr lang="fr-FR" sz="3200" dirty="0" smtClean="0"/>
              <a:t>Exemple</a:t>
            </a:r>
            <a:r>
              <a:rPr lang="fr-FR" sz="3200" dirty="0"/>
              <a:t> : 12.25 ; 24.11e5 </a:t>
            </a:r>
            <a:r>
              <a:rPr lang="fr-FR" sz="3200" dirty="0" smtClean="0"/>
              <a:t>;</a:t>
            </a:r>
          </a:p>
          <a:p>
            <a:pPr algn="just">
              <a:lnSpc>
                <a:spcPct val="200000"/>
              </a:lnSpc>
            </a:pPr>
            <a:r>
              <a:rPr lang="fr-FR" sz="3200" b="1" dirty="0" smtClean="0"/>
              <a:t>c) </a:t>
            </a:r>
            <a:r>
              <a:rPr lang="fr-FR" sz="3200" b="1" dirty="0"/>
              <a:t>Les constantes caractères</a:t>
            </a:r>
          </a:p>
          <a:p>
            <a:pPr algn="just">
              <a:lnSpc>
                <a:spcPct val="200000"/>
              </a:lnSpc>
            </a:pPr>
            <a:r>
              <a:rPr lang="fr-FR" sz="3200" dirty="0"/>
              <a:t>Pour désigner un caractère imprimable, il suffit de le mettre entre apostrophes (par ex. ’A’ ou </a:t>
            </a:r>
            <a:r>
              <a:rPr lang="fr-FR" sz="3200" dirty="0" smtClean="0"/>
              <a:t>’$’).</a:t>
            </a:r>
            <a:endParaRPr lang="fr-FR" sz="3200" dirty="0"/>
          </a:p>
        </p:txBody>
      </p:sp>
    </p:spTree>
    <p:extLst>
      <p:ext uri="{BB962C8B-B14F-4D97-AF65-F5344CB8AC3E}">
        <p14:creationId xmlns:p14="http://schemas.microsoft.com/office/powerpoint/2010/main" val="7420334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4861524"/>
          </a:xfrm>
          <a:prstGeom prst="rect">
            <a:avLst/>
          </a:prstGeom>
        </p:spPr>
        <p:txBody>
          <a:bodyPr wrap="square">
            <a:spAutoFit/>
          </a:bodyPr>
          <a:lstStyle/>
          <a:p>
            <a:pPr algn="just">
              <a:lnSpc>
                <a:spcPct val="200000"/>
              </a:lnSpc>
            </a:pPr>
            <a:r>
              <a:rPr lang="fr-FR" sz="3200" dirty="0" smtClean="0"/>
              <a:t>Les </a:t>
            </a:r>
            <a:r>
              <a:rPr lang="fr-FR" sz="3200" dirty="0"/>
              <a:t>seuls caractères imprimables qu’on ne peut pas représenter de cette façon sont l’antislash et l’apostrophe, qui sont respectivement désignés par \\ et \’. Le point d’interrogation et les guillemets peuvent aussi être désignés par les notations \? et </a:t>
            </a:r>
            <a:r>
              <a:rPr lang="fr-FR" sz="3200" dirty="0" smtClean="0"/>
              <a:t>\".</a:t>
            </a:r>
            <a:endParaRPr lang="fr-FR" sz="3200" dirty="0"/>
          </a:p>
        </p:txBody>
      </p:sp>
    </p:spTree>
    <p:extLst>
      <p:ext uri="{BB962C8B-B14F-4D97-AF65-F5344CB8AC3E}">
        <p14:creationId xmlns:p14="http://schemas.microsoft.com/office/powerpoint/2010/main" val="125790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016758"/>
          </a:xfrm>
          <a:prstGeom prst="rect">
            <a:avLst/>
          </a:prstGeom>
        </p:spPr>
        <p:txBody>
          <a:bodyPr wrap="square">
            <a:spAutoFit/>
          </a:bodyPr>
          <a:lstStyle/>
          <a:p>
            <a:pPr algn="just">
              <a:lnSpc>
                <a:spcPct val="200000"/>
              </a:lnSpc>
            </a:pPr>
            <a:r>
              <a:rPr lang="fr-FR" sz="3200" dirty="0" smtClean="0"/>
              <a:t>Les </a:t>
            </a:r>
            <a:r>
              <a:rPr lang="fr-FR" sz="3200" dirty="0"/>
              <a:t>caractères non imprimables peuvent être désignés </a:t>
            </a:r>
            <a:r>
              <a:rPr lang="fr-FR" sz="3200" dirty="0" smtClean="0"/>
              <a:t>par ’\</a:t>
            </a:r>
            <a:r>
              <a:rPr lang="fr-FR" sz="3200" dirty="0" err="1"/>
              <a:t>x</a:t>
            </a:r>
            <a:r>
              <a:rPr lang="fr-FR" sz="3200" i="1" dirty="0" err="1"/>
              <a:t>code</a:t>
            </a:r>
            <a:r>
              <a:rPr lang="fr-FR" sz="3200" i="1" dirty="0"/>
              <a:t>-hexa</a:t>
            </a:r>
            <a:r>
              <a:rPr lang="fr-FR" sz="3200" dirty="0"/>
              <a:t>’ où </a:t>
            </a:r>
            <a:r>
              <a:rPr lang="fr-FR" sz="3200" i="1" dirty="0"/>
              <a:t>code-hexa </a:t>
            </a:r>
            <a:r>
              <a:rPr lang="fr-FR" sz="3200" dirty="0"/>
              <a:t>est le code en hexadécimal du caractère. Par exemple, ’\33’ et ’\x1b’ désignent le caractère </a:t>
            </a:r>
            <a:r>
              <a:rPr lang="fr-FR" sz="3200" i="1" dirty="0"/>
              <a:t>escape</a:t>
            </a:r>
            <a:r>
              <a:rPr lang="fr-FR" sz="3200" dirty="0"/>
              <a:t>. Toutefois, les caractères non-imprimables les plus fréquents disposent aussi d’une notation plus simple </a:t>
            </a:r>
            <a:r>
              <a:rPr lang="fr-FR" sz="3200" dirty="0" smtClean="0"/>
              <a:t>:</a:t>
            </a:r>
            <a:endParaRPr lang="fr-FR" sz="3200" dirty="0"/>
          </a:p>
        </p:txBody>
      </p:sp>
    </p:spTree>
    <p:extLst>
      <p:ext uri="{BB962C8B-B14F-4D97-AF65-F5344CB8AC3E}">
        <p14:creationId xmlns:p14="http://schemas.microsoft.com/office/powerpoint/2010/main" val="2320787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4031873"/>
          </a:xfrm>
          <a:prstGeom prst="rect">
            <a:avLst/>
          </a:prstGeom>
        </p:spPr>
        <p:txBody>
          <a:bodyPr wrap="square">
            <a:spAutoFit/>
          </a:bodyPr>
          <a:lstStyle/>
          <a:p>
            <a:pPr algn="just">
              <a:lnSpc>
                <a:spcPct val="200000"/>
              </a:lnSpc>
            </a:pPr>
            <a:r>
              <a:rPr lang="fr-FR" sz="3200" dirty="0" smtClean="0"/>
              <a:t>\</a:t>
            </a:r>
            <a:r>
              <a:rPr lang="fr-FR" sz="3200" dirty="0"/>
              <a:t>n nouvelle ligne </a:t>
            </a:r>
            <a:r>
              <a:rPr lang="fr-FR" sz="3200" dirty="0" smtClean="0"/>
              <a:t>			\</a:t>
            </a:r>
            <a:r>
              <a:rPr lang="fr-FR" sz="3200" dirty="0"/>
              <a:t>r retour chariot</a:t>
            </a:r>
          </a:p>
          <a:p>
            <a:pPr algn="just">
              <a:lnSpc>
                <a:spcPct val="200000"/>
              </a:lnSpc>
            </a:pPr>
            <a:r>
              <a:rPr lang="fr-FR" sz="3200" dirty="0"/>
              <a:t>\t tabulation horizontale </a:t>
            </a:r>
            <a:r>
              <a:rPr lang="fr-FR" sz="3200" dirty="0" smtClean="0"/>
              <a:t>	\</a:t>
            </a:r>
            <a:r>
              <a:rPr lang="fr-FR" sz="3200" dirty="0"/>
              <a:t>f saut de page</a:t>
            </a:r>
          </a:p>
          <a:p>
            <a:pPr algn="just">
              <a:lnSpc>
                <a:spcPct val="200000"/>
              </a:lnSpc>
            </a:pPr>
            <a:r>
              <a:rPr lang="fr-FR" sz="3200" dirty="0"/>
              <a:t>\v tabulation verticale </a:t>
            </a:r>
            <a:r>
              <a:rPr lang="fr-FR" sz="3200" dirty="0" smtClean="0"/>
              <a:t>		\</a:t>
            </a:r>
            <a:r>
              <a:rPr lang="fr-FR" sz="3200" dirty="0"/>
              <a:t>a signal d’alerte</a:t>
            </a:r>
          </a:p>
          <a:p>
            <a:pPr algn="just">
              <a:lnSpc>
                <a:spcPct val="200000"/>
              </a:lnSpc>
            </a:pPr>
            <a:r>
              <a:rPr lang="fr-FR" sz="3200" dirty="0"/>
              <a:t>\b retour </a:t>
            </a:r>
            <a:r>
              <a:rPr lang="fr-FR" sz="3200" dirty="0" smtClean="0"/>
              <a:t>arrière</a:t>
            </a:r>
            <a:endParaRPr lang="fr-FR" sz="3200" dirty="0"/>
          </a:p>
        </p:txBody>
      </p:sp>
    </p:spTree>
    <p:extLst>
      <p:ext uri="{BB962C8B-B14F-4D97-AF65-F5344CB8AC3E}">
        <p14:creationId xmlns:p14="http://schemas.microsoft.com/office/powerpoint/2010/main" val="632528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6986528"/>
          </a:xfrm>
          <a:prstGeom prst="rect">
            <a:avLst/>
          </a:prstGeom>
        </p:spPr>
        <p:txBody>
          <a:bodyPr wrap="square">
            <a:spAutoFit/>
          </a:bodyPr>
          <a:lstStyle/>
          <a:p>
            <a:pPr algn="just">
              <a:lnSpc>
                <a:spcPct val="200000"/>
              </a:lnSpc>
            </a:pPr>
            <a:r>
              <a:rPr lang="fr-FR" sz="3200" b="1" dirty="0" smtClean="0"/>
              <a:t>d) </a:t>
            </a:r>
            <a:r>
              <a:rPr lang="fr-FR" sz="3200" b="1" dirty="0"/>
              <a:t>Les constantes chaînes de caractères.</a:t>
            </a:r>
          </a:p>
          <a:p>
            <a:pPr algn="just">
              <a:lnSpc>
                <a:spcPct val="200000"/>
              </a:lnSpc>
            </a:pPr>
            <a:r>
              <a:rPr lang="fr-FR" sz="3200" dirty="0"/>
              <a:t>Une chaîne de caractères est une suite de caractères entourés par des </a:t>
            </a:r>
            <a:r>
              <a:rPr lang="fr-FR" sz="3200" dirty="0" smtClean="0"/>
              <a:t>guillemets.</a:t>
            </a:r>
          </a:p>
          <a:p>
            <a:pPr algn="just">
              <a:lnSpc>
                <a:spcPct val="200000"/>
              </a:lnSpc>
            </a:pPr>
            <a:r>
              <a:rPr lang="fr-FR" sz="3200" dirty="0" smtClean="0"/>
              <a:t>Par </a:t>
            </a:r>
            <a:r>
              <a:rPr lang="fr-FR" sz="3200" dirty="0"/>
              <a:t>exemple, "</a:t>
            </a:r>
            <a:r>
              <a:rPr lang="fr-FR" sz="3200" i="1" dirty="0"/>
              <a:t>Ceci est une chaîne de caractères</a:t>
            </a:r>
            <a:r>
              <a:rPr lang="fr-FR" sz="3200" dirty="0"/>
              <a:t>"</a:t>
            </a:r>
          </a:p>
          <a:p>
            <a:pPr algn="just">
              <a:lnSpc>
                <a:spcPct val="200000"/>
              </a:lnSpc>
            </a:pPr>
            <a:r>
              <a:rPr lang="fr-FR" sz="3200" dirty="0"/>
              <a:t>Une chaîne de caractères peut contenir des caractères non imprimables, désignés par les représentations vues précédemment</a:t>
            </a:r>
            <a:r>
              <a:rPr lang="fr-FR" sz="3200" dirty="0" smtClean="0"/>
              <a:t>.</a:t>
            </a:r>
            <a:endParaRPr lang="fr-FR" sz="3200" dirty="0"/>
          </a:p>
        </p:txBody>
      </p:sp>
    </p:spTree>
    <p:extLst>
      <p:ext uri="{BB962C8B-B14F-4D97-AF65-F5344CB8AC3E}">
        <p14:creationId xmlns:p14="http://schemas.microsoft.com/office/powerpoint/2010/main" val="2563070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2891754"/>
          </a:xfrm>
          <a:prstGeom prst="rect">
            <a:avLst/>
          </a:prstGeom>
        </p:spPr>
        <p:txBody>
          <a:bodyPr wrap="square">
            <a:spAutoFit/>
          </a:bodyPr>
          <a:lstStyle/>
          <a:p>
            <a:pPr algn="just">
              <a:lnSpc>
                <a:spcPct val="200000"/>
              </a:lnSpc>
            </a:pPr>
            <a:r>
              <a:rPr lang="fr-FR" sz="3200" dirty="0" smtClean="0"/>
              <a:t>A </a:t>
            </a:r>
            <a:r>
              <a:rPr lang="fr-FR" sz="3200" dirty="0"/>
              <a:t>l’intérieur d’une chaîne de caractères, le caractère " doit être désigné par \". Enfin, le caractère \ suivi d’un passage à la ligne est ignoré</a:t>
            </a:r>
            <a:r>
              <a:rPr lang="fr-FR" sz="3200" dirty="0" smtClean="0"/>
              <a:t>.</a:t>
            </a:r>
            <a:endParaRPr lang="fr-FR" sz="3200" dirty="0"/>
          </a:p>
        </p:txBody>
      </p:sp>
    </p:spTree>
    <p:extLst>
      <p:ext uri="{BB962C8B-B14F-4D97-AF65-F5344CB8AC3E}">
        <p14:creationId xmlns:p14="http://schemas.microsoft.com/office/powerpoint/2010/main" val="1342339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016758"/>
          </a:xfrm>
          <a:prstGeom prst="rect">
            <a:avLst/>
          </a:prstGeom>
        </p:spPr>
        <p:txBody>
          <a:bodyPr wrap="square">
            <a:spAutoFit/>
          </a:bodyPr>
          <a:lstStyle/>
          <a:p>
            <a:pPr algn="just">
              <a:lnSpc>
                <a:spcPct val="200000"/>
              </a:lnSpc>
            </a:pPr>
            <a:r>
              <a:rPr lang="fr-FR" sz="3200" b="1" dirty="0"/>
              <a:t>1.3. Les opérateurs</a:t>
            </a:r>
          </a:p>
          <a:p>
            <a:pPr algn="just">
              <a:lnSpc>
                <a:spcPct val="200000"/>
              </a:lnSpc>
            </a:pPr>
            <a:r>
              <a:rPr lang="fr-FR" sz="3200" b="1" dirty="0"/>
              <a:t>I.6.1 L’affectation</a:t>
            </a:r>
          </a:p>
          <a:p>
            <a:pPr lvl="1" algn="just">
              <a:lnSpc>
                <a:spcPct val="200000"/>
              </a:lnSpc>
            </a:pPr>
            <a:r>
              <a:rPr lang="fr-FR" sz="3200" i="1" dirty="0" smtClean="0"/>
              <a:t>variable </a:t>
            </a:r>
            <a:r>
              <a:rPr lang="fr-FR" sz="3200" dirty="0"/>
              <a:t>= </a:t>
            </a:r>
            <a:r>
              <a:rPr lang="fr-FR" sz="3200" i="1" dirty="0"/>
              <a:t>expression</a:t>
            </a:r>
            <a:endParaRPr lang="fr-FR" sz="3200" dirty="0"/>
          </a:p>
          <a:p>
            <a:pPr algn="just">
              <a:lnSpc>
                <a:spcPct val="200000"/>
              </a:lnSpc>
            </a:pPr>
            <a:r>
              <a:rPr lang="fr-FR" sz="3200" dirty="0"/>
              <a:t>Le terme de gauche de l’affectation peut être une variable simple, un élément de tableau mais pas une constante. </a:t>
            </a:r>
          </a:p>
        </p:txBody>
      </p:sp>
    </p:spTree>
    <p:extLst>
      <p:ext uri="{BB962C8B-B14F-4D97-AF65-F5344CB8AC3E}">
        <p14:creationId xmlns:p14="http://schemas.microsoft.com/office/powerpoint/2010/main" val="75787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3876639"/>
          </a:xfrm>
          <a:prstGeom prst="rect">
            <a:avLst/>
          </a:prstGeom>
        </p:spPr>
        <p:txBody>
          <a:bodyPr wrap="square">
            <a:spAutoFit/>
          </a:bodyPr>
          <a:lstStyle/>
          <a:p>
            <a:pPr algn="just">
              <a:lnSpc>
                <a:spcPct val="200000"/>
              </a:lnSpc>
            </a:pPr>
            <a:r>
              <a:rPr lang="fr-FR" sz="3200" dirty="0" smtClean="0"/>
              <a:t>L’affectation </a:t>
            </a:r>
            <a:r>
              <a:rPr lang="fr-FR" sz="3200" dirty="0"/>
              <a:t>effectue une </a:t>
            </a:r>
            <a:r>
              <a:rPr lang="fr-FR" sz="3200" i="1" dirty="0"/>
              <a:t>conversion de type implicite </a:t>
            </a:r>
            <a:r>
              <a:rPr lang="fr-FR" sz="3200" dirty="0"/>
              <a:t>: la valeur de l’expression (terme de droite) est convertie dans le type du terme de gauche. Par exemple, le programme </a:t>
            </a:r>
            <a:r>
              <a:rPr lang="fr-FR" sz="3200" dirty="0" smtClean="0"/>
              <a:t>suivant</a:t>
            </a:r>
            <a:endParaRPr lang="fr-FR" sz="3200" dirty="0"/>
          </a:p>
        </p:txBody>
      </p:sp>
    </p:spTree>
    <p:extLst>
      <p:ext uri="{BB962C8B-B14F-4D97-AF65-F5344CB8AC3E}">
        <p14:creationId xmlns:p14="http://schemas.microsoft.com/office/powerpoint/2010/main" val="2139476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001643"/>
          </a:xfrm>
          <a:prstGeom prst="rect">
            <a:avLst/>
          </a:prstGeom>
        </p:spPr>
        <p:txBody>
          <a:bodyPr wrap="square">
            <a:spAutoFit/>
          </a:bodyPr>
          <a:lstStyle/>
          <a:p>
            <a:pPr algn="just">
              <a:lnSpc>
                <a:spcPct val="200000"/>
              </a:lnSpc>
            </a:pPr>
            <a:r>
              <a:rPr lang="fr-FR" sz="3200" dirty="0" smtClean="0"/>
              <a:t>main()</a:t>
            </a:r>
          </a:p>
          <a:p>
            <a:pPr algn="just">
              <a:lnSpc>
                <a:spcPct val="200000"/>
              </a:lnSpc>
            </a:pPr>
            <a:r>
              <a:rPr lang="fr-FR" sz="3200" dirty="0" smtClean="0"/>
              <a:t>{</a:t>
            </a:r>
          </a:p>
          <a:p>
            <a:pPr lvl="1" algn="just">
              <a:lnSpc>
                <a:spcPct val="200000"/>
              </a:lnSpc>
            </a:pPr>
            <a:r>
              <a:rPr lang="en-US" sz="3200" dirty="0" err="1" smtClean="0"/>
              <a:t>int</a:t>
            </a:r>
            <a:r>
              <a:rPr lang="en-US" sz="3200" dirty="0" smtClean="0"/>
              <a:t> </a:t>
            </a:r>
            <a:r>
              <a:rPr lang="en-US" sz="3200" dirty="0" err="1" smtClean="0"/>
              <a:t>i</a:t>
            </a:r>
            <a:r>
              <a:rPr lang="en-US" sz="3200" dirty="0" smtClean="0"/>
              <a:t>, j = 2;</a:t>
            </a:r>
            <a:endParaRPr lang="fr-FR" sz="3200" dirty="0" smtClean="0"/>
          </a:p>
          <a:p>
            <a:pPr lvl="1" algn="just">
              <a:lnSpc>
                <a:spcPct val="200000"/>
              </a:lnSpc>
            </a:pPr>
            <a:r>
              <a:rPr lang="en-US" sz="3200" dirty="0" smtClean="0"/>
              <a:t>float x = 2.5;</a:t>
            </a:r>
            <a:endParaRPr lang="fr-FR" sz="3200" dirty="0" smtClean="0"/>
          </a:p>
          <a:p>
            <a:pPr lvl="1" algn="just">
              <a:lnSpc>
                <a:spcPct val="200000"/>
              </a:lnSpc>
            </a:pPr>
            <a:r>
              <a:rPr lang="en-US" sz="3200" dirty="0" err="1" smtClean="0"/>
              <a:t>i</a:t>
            </a:r>
            <a:r>
              <a:rPr lang="en-US" sz="3200" dirty="0" smtClean="0"/>
              <a:t> = j + x;</a:t>
            </a:r>
            <a:endParaRPr lang="fr-FR" sz="3200" dirty="0" smtClean="0"/>
          </a:p>
          <a:p>
            <a:pPr lvl="1" algn="just">
              <a:lnSpc>
                <a:spcPct val="200000"/>
              </a:lnSpc>
            </a:pPr>
            <a:r>
              <a:rPr lang="en-US" sz="3200" dirty="0" smtClean="0"/>
              <a:t>x = x + </a:t>
            </a:r>
            <a:r>
              <a:rPr lang="en-US" sz="3200" dirty="0" err="1" smtClean="0"/>
              <a:t>i</a:t>
            </a:r>
            <a:r>
              <a:rPr lang="en-US" sz="3200" dirty="0" smtClean="0"/>
              <a:t>;</a:t>
            </a:r>
            <a:endParaRPr lang="fr-FR" sz="3200" dirty="0" smtClean="0"/>
          </a:p>
        </p:txBody>
      </p:sp>
    </p:spTree>
    <p:extLst>
      <p:ext uri="{BB962C8B-B14F-4D97-AF65-F5344CB8AC3E}">
        <p14:creationId xmlns:p14="http://schemas.microsoft.com/office/powerpoint/2010/main" val="2639836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4031873"/>
          </a:xfrm>
          <a:prstGeom prst="rect">
            <a:avLst/>
          </a:prstGeom>
        </p:spPr>
        <p:txBody>
          <a:bodyPr wrap="square">
            <a:spAutoFit/>
          </a:bodyPr>
          <a:lstStyle/>
          <a:p>
            <a:pPr algn="just">
              <a:lnSpc>
                <a:spcPct val="200000"/>
              </a:lnSpc>
            </a:pPr>
            <a:r>
              <a:rPr lang="en-US" sz="3200" dirty="0" smtClean="0"/>
              <a:t>	</a:t>
            </a:r>
            <a:r>
              <a:rPr lang="en-US" sz="3200" dirty="0" err="1" smtClean="0"/>
              <a:t>printf</a:t>
            </a:r>
            <a:r>
              <a:rPr lang="en-US" sz="3200" dirty="0" smtClean="0"/>
              <a:t>("\n %f \</a:t>
            </a:r>
            <a:r>
              <a:rPr lang="en-US" sz="3200" dirty="0" err="1" smtClean="0"/>
              <a:t>n",x</a:t>
            </a:r>
            <a:r>
              <a:rPr lang="en-US" sz="3200" dirty="0" smtClean="0"/>
              <a:t>);</a:t>
            </a:r>
            <a:endParaRPr lang="fr-FR" sz="3200" dirty="0" smtClean="0"/>
          </a:p>
          <a:p>
            <a:pPr algn="just">
              <a:lnSpc>
                <a:spcPct val="200000"/>
              </a:lnSpc>
            </a:pPr>
            <a:r>
              <a:rPr lang="en-US" sz="3200" dirty="0" smtClean="0"/>
              <a:t>}</a:t>
            </a:r>
            <a:endParaRPr lang="fr-FR" sz="3200" dirty="0" smtClean="0"/>
          </a:p>
          <a:p>
            <a:pPr algn="just">
              <a:lnSpc>
                <a:spcPct val="200000"/>
              </a:lnSpc>
            </a:pPr>
            <a:r>
              <a:rPr lang="fr-FR" sz="3200" dirty="0" smtClean="0"/>
              <a:t>imprime pour x la valeur 6.5 (et non 7), car dans l’instruction i = j + x; , l’expression j + x a été convertie en entier.</a:t>
            </a:r>
          </a:p>
        </p:txBody>
      </p:sp>
    </p:spTree>
    <p:extLst>
      <p:ext uri="{BB962C8B-B14F-4D97-AF65-F5344CB8AC3E}">
        <p14:creationId xmlns:p14="http://schemas.microsoft.com/office/powerpoint/2010/main" val="3127618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12192000" cy="5909310"/>
          </a:xfrm>
          <a:prstGeom prst="rect">
            <a:avLst/>
          </a:prstGeom>
          <a:noFill/>
        </p:spPr>
        <p:txBody>
          <a:bodyPr wrap="square" rtlCol="0">
            <a:spAutoFit/>
          </a:bodyPr>
          <a:lstStyle/>
          <a:p>
            <a:pPr algn="ctr">
              <a:lnSpc>
                <a:spcPct val="150000"/>
              </a:lnSpc>
            </a:pPr>
            <a:r>
              <a:rPr lang="fr-FR" sz="3600" b="1" dirty="0" smtClean="0">
                <a:solidFill>
                  <a:srgbClr val="FFFF00"/>
                </a:solidFill>
                <a:latin typeface="Aharoni" panose="02010803020104030203" pitchFamily="2" charset="-79"/>
                <a:cs typeface="Aharoni" panose="02010803020104030203" pitchFamily="2" charset="-79"/>
              </a:rPr>
              <a:t>COMPETENCES</a:t>
            </a:r>
          </a:p>
          <a:p>
            <a:pPr algn="just">
              <a:lnSpc>
                <a:spcPct val="150000"/>
              </a:lnSpc>
            </a:pPr>
            <a:r>
              <a:rPr lang="fr-FR" sz="3600" b="1" dirty="0" smtClean="0">
                <a:latin typeface="Aharoni" panose="02010803020104030203" pitchFamily="2" charset="-79"/>
                <a:cs typeface="Aharoni" panose="02010803020104030203" pitchFamily="2" charset="-79"/>
              </a:rPr>
              <a:t>Un </a:t>
            </a:r>
            <a:r>
              <a:rPr lang="fr-FR" sz="3600" b="1" dirty="0">
                <a:latin typeface="Aharoni" panose="02010803020104030203" pitchFamily="2" charset="-79"/>
                <a:cs typeface="Aharoni" panose="02010803020104030203" pitchFamily="2" charset="-79"/>
              </a:rPr>
              <a:t>diplômés </a:t>
            </a:r>
            <a:r>
              <a:rPr lang="fr-FR" sz="3600" b="1" dirty="0" smtClean="0">
                <a:latin typeface="Aharoni" panose="02010803020104030203" pitchFamily="2" charset="-79"/>
                <a:cs typeface="Aharoni" panose="02010803020104030203" pitchFamily="2" charset="-79"/>
              </a:rPr>
              <a:t>en R&amp;T doit être </a:t>
            </a:r>
            <a:r>
              <a:rPr lang="fr-FR" sz="3600" b="1" dirty="0">
                <a:latin typeface="Aharoni" panose="02010803020104030203" pitchFamily="2" charset="-79"/>
                <a:cs typeface="Aharoni" panose="02010803020104030203" pitchFamily="2" charset="-79"/>
              </a:rPr>
              <a:t>capables :</a:t>
            </a:r>
          </a:p>
          <a:p>
            <a:pPr marL="571500" indent="-571500" algn="just">
              <a:lnSpc>
                <a:spcPct val="150000"/>
              </a:lnSpc>
              <a:buFont typeface="Wingdings" panose="05000000000000000000" pitchFamily="2" charset="2"/>
              <a:buChar char="ü"/>
            </a:pPr>
            <a:r>
              <a:rPr lang="fr-FR" sz="3600" dirty="0" smtClean="0">
                <a:latin typeface="Aharoni" panose="02010803020104030203" pitchFamily="2" charset="-79"/>
                <a:cs typeface="Aharoni" panose="02010803020104030203" pitchFamily="2" charset="-79"/>
              </a:rPr>
              <a:t>D’installer </a:t>
            </a:r>
            <a:r>
              <a:rPr lang="fr-FR" sz="3600" dirty="0">
                <a:latin typeface="Aharoni" panose="02010803020104030203" pitchFamily="2" charset="-79"/>
                <a:cs typeface="Aharoni" panose="02010803020104030203" pitchFamily="2" charset="-79"/>
              </a:rPr>
              <a:t>et de faire évoluer des architectures de réseaux informatiques </a:t>
            </a:r>
            <a:r>
              <a:rPr lang="fr-FR" sz="3600" dirty="0" smtClean="0">
                <a:latin typeface="Aharoni" panose="02010803020104030203" pitchFamily="2" charset="-79"/>
                <a:cs typeface="Aharoni" panose="02010803020104030203" pitchFamily="2" charset="-79"/>
              </a:rPr>
              <a:t>et téléphoniques </a:t>
            </a:r>
            <a:r>
              <a:rPr lang="fr-FR" sz="3600" dirty="0">
                <a:latin typeface="Aharoni" panose="02010803020104030203" pitchFamily="2" charset="-79"/>
                <a:cs typeface="Aharoni" panose="02010803020104030203" pitchFamily="2" charset="-79"/>
              </a:rPr>
              <a:t>(pont, commutateur, routeur, autocommutateur, etc.) et de </a:t>
            </a:r>
            <a:r>
              <a:rPr lang="fr-FR" sz="3600" dirty="0" smtClean="0">
                <a:latin typeface="Aharoni" panose="02010803020104030203" pitchFamily="2" charset="-79"/>
                <a:cs typeface="Aharoni" panose="02010803020104030203" pitchFamily="2" charset="-79"/>
              </a:rPr>
              <a:t>télécoms (</a:t>
            </a:r>
            <a:r>
              <a:rPr lang="fr-FR" sz="3600" dirty="0">
                <a:latin typeface="Aharoni" panose="02010803020104030203" pitchFamily="2" charset="-79"/>
                <a:cs typeface="Aharoni" panose="02010803020104030203" pitchFamily="2" charset="-79"/>
              </a:rPr>
              <a:t>câbles, antennes, connecteurs, décodeurs, etc.) </a:t>
            </a:r>
            <a:r>
              <a:rPr lang="fr-FR" sz="3600" dirty="0" smtClean="0">
                <a:latin typeface="Aharoni" panose="02010803020104030203" pitchFamily="2" charset="-79"/>
                <a:cs typeface="Aharoni" panose="02010803020104030203" pitchFamily="2" charset="-79"/>
              </a:rPr>
              <a:t>;</a:t>
            </a:r>
          </a:p>
        </p:txBody>
      </p:sp>
    </p:spTree>
    <p:extLst>
      <p:ext uri="{BB962C8B-B14F-4D97-AF65-F5344CB8AC3E}">
        <p14:creationId xmlns:p14="http://schemas.microsoft.com/office/powerpoint/2010/main" val="373142871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986528"/>
          </a:xfrm>
          <a:prstGeom prst="rect">
            <a:avLst/>
          </a:prstGeom>
        </p:spPr>
        <p:txBody>
          <a:bodyPr wrap="square">
            <a:spAutoFit/>
          </a:bodyPr>
          <a:lstStyle/>
          <a:p>
            <a:pPr algn="just">
              <a:lnSpc>
                <a:spcPct val="200000"/>
              </a:lnSpc>
            </a:pPr>
            <a:r>
              <a:rPr lang="fr-FR" sz="3200" b="1" dirty="0" smtClean="0"/>
              <a:t>I.6.2 Les opérateurs arithmétiques.</a:t>
            </a:r>
          </a:p>
          <a:p>
            <a:pPr algn="just">
              <a:lnSpc>
                <a:spcPct val="200000"/>
              </a:lnSpc>
            </a:pPr>
            <a:r>
              <a:rPr lang="fr-FR" sz="3200" dirty="0" smtClean="0"/>
              <a:t>Les opérateurs arithmétiques classiques sont:</a:t>
            </a:r>
          </a:p>
          <a:p>
            <a:pPr marL="457200" indent="-457200" algn="just">
              <a:lnSpc>
                <a:spcPct val="200000"/>
              </a:lnSpc>
              <a:buFont typeface="Wingdings" panose="05000000000000000000" pitchFamily="2" charset="2"/>
              <a:buChar char="Ø"/>
            </a:pPr>
            <a:r>
              <a:rPr lang="fr-FR" sz="3200" dirty="0" smtClean="0"/>
              <a:t>l’opérateur unaire</a:t>
            </a:r>
          </a:p>
          <a:p>
            <a:pPr marL="1371600" lvl="2" indent="-457200" algn="just">
              <a:lnSpc>
                <a:spcPct val="200000"/>
              </a:lnSpc>
              <a:buFont typeface="Wingdings" panose="05000000000000000000" pitchFamily="2" charset="2"/>
              <a:buChar char="ü"/>
            </a:pPr>
            <a:r>
              <a:rPr lang="fr-FR" sz="3200" dirty="0" smtClean="0"/>
              <a:t> - (changement de signe)</a:t>
            </a:r>
          </a:p>
          <a:p>
            <a:pPr marL="457200" indent="-457200" algn="just">
              <a:lnSpc>
                <a:spcPct val="200000"/>
              </a:lnSpc>
              <a:buFont typeface="Wingdings" panose="05000000000000000000" pitchFamily="2" charset="2"/>
              <a:buChar char="Ø"/>
            </a:pPr>
            <a:r>
              <a:rPr lang="fr-FR" sz="3200" dirty="0" smtClean="0"/>
              <a:t>ainsi que les opérateurs binaires :</a:t>
            </a:r>
          </a:p>
          <a:p>
            <a:pPr marL="1371600" lvl="2" indent="-457200" algn="just">
              <a:lnSpc>
                <a:spcPct val="200000"/>
              </a:lnSpc>
              <a:buFont typeface="Wingdings" panose="05000000000000000000" pitchFamily="2" charset="2"/>
              <a:buChar char="ü"/>
            </a:pPr>
            <a:r>
              <a:rPr lang="fr-FR" sz="3200" dirty="0" smtClean="0"/>
              <a:t> + (addition) ;</a:t>
            </a:r>
          </a:p>
          <a:p>
            <a:pPr marL="1371600" lvl="2" indent="-457200" algn="just">
              <a:lnSpc>
                <a:spcPct val="200000"/>
              </a:lnSpc>
              <a:buFont typeface="Wingdings" panose="05000000000000000000" pitchFamily="2" charset="2"/>
              <a:buChar char="ü"/>
            </a:pPr>
            <a:r>
              <a:rPr lang="fr-FR" sz="3200" dirty="0" smtClean="0"/>
              <a:t> - (soustraction) ;</a:t>
            </a:r>
            <a:endParaRPr lang="fr-FR" sz="3200" dirty="0"/>
          </a:p>
        </p:txBody>
      </p:sp>
    </p:spTree>
    <p:extLst>
      <p:ext uri="{BB962C8B-B14F-4D97-AF65-F5344CB8AC3E}">
        <p14:creationId xmlns:p14="http://schemas.microsoft.com/office/powerpoint/2010/main" val="1481133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001643"/>
          </a:xfrm>
          <a:prstGeom prst="rect">
            <a:avLst/>
          </a:prstGeom>
        </p:spPr>
        <p:txBody>
          <a:bodyPr wrap="square">
            <a:spAutoFit/>
          </a:bodyPr>
          <a:lstStyle/>
          <a:p>
            <a:pPr marL="1371600" lvl="2" indent="-457200" algn="just">
              <a:lnSpc>
                <a:spcPct val="200000"/>
              </a:lnSpc>
              <a:buFont typeface="Wingdings" panose="05000000000000000000" pitchFamily="2" charset="2"/>
              <a:buChar char="ü"/>
            </a:pPr>
            <a:r>
              <a:rPr lang="fr-FR" sz="3200" dirty="0" smtClean="0"/>
              <a:t>* (multiplication) ;</a:t>
            </a:r>
          </a:p>
          <a:p>
            <a:pPr marL="1371600" lvl="2" indent="-457200" algn="just">
              <a:lnSpc>
                <a:spcPct val="200000"/>
              </a:lnSpc>
              <a:buFont typeface="Wingdings" panose="05000000000000000000" pitchFamily="2" charset="2"/>
              <a:buChar char="ü"/>
            </a:pPr>
            <a:r>
              <a:rPr lang="fr-FR" sz="3200" dirty="0" smtClean="0"/>
              <a:t> / (division) ;</a:t>
            </a:r>
          </a:p>
          <a:p>
            <a:pPr marL="1371600" lvl="2" indent="-457200" algn="just">
              <a:lnSpc>
                <a:spcPct val="200000"/>
              </a:lnSpc>
              <a:buFont typeface="Wingdings" panose="05000000000000000000" pitchFamily="2" charset="2"/>
              <a:buChar char="ü"/>
            </a:pPr>
            <a:r>
              <a:rPr lang="fr-FR" sz="3200" dirty="0" smtClean="0"/>
              <a:t> % (reste de la division « modulo »).</a:t>
            </a:r>
          </a:p>
          <a:p>
            <a:pPr algn="just">
              <a:lnSpc>
                <a:spcPct val="200000"/>
              </a:lnSpc>
            </a:pPr>
            <a:r>
              <a:rPr lang="fr-FR" sz="3200" dirty="0" smtClean="0"/>
              <a:t>Ces opérateurs agissent de la façon attendue sur les entiers comme sur les flottants. Leurs seules spécificités sont les suivantes :</a:t>
            </a:r>
          </a:p>
        </p:txBody>
      </p:sp>
    </p:spTree>
    <p:extLst>
      <p:ext uri="{BB962C8B-B14F-4D97-AF65-F5344CB8AC3E}">
        <p14:creationId xmlns:p14="http://schemas.microsoft.com/office/powerpoint/2010/main" val="2985941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31294"/>
          </a:xfrm>
          <a:prstGeom prst="rect">
            <a:avLst/>
          </a:prstGeom>
        </p:spPr>
        <p:txBody>
          <a:bodyPr wrap="square">
            <a:spAutoFit/>
          </a:bodyPr>
          <a:lstStyle/>
          <a:p>
            <a:pPr marL="457200" lvl="0" indent="-457200" algn="just">
              <a:lnSpc>
                <a:spcPct val="200000"/>
              </a:lnSpc>
              <a:buFont typeface="Wingdings" panose="05000000000000000000" pitchFamily="2" charset="2"/>
              <a:buChar char="ü"/>
            </a:pPr>
            <a:r>
              <a:rPr lang="fr-FR" sz="3200" dirty="0" smtClean="0"/>
              <a:t>Contrairement à d’autres langages, le C ne dispose que de la notation / pour désigner à la fois la division entière et la division entre flottants. Si les deux opérandes sont de type entier, l’opérateur / produira une division entière (quotient de la division). Par contre, il délivrera une valeur flottante dès que l’un des opérandes est un flottant. Par exemple :</a:t>
            </a:r>
            <a:endParaRPr lang="fr-FR" sz="3200" dirty="0"/>
          </a:p>
        </p:txBody>
      </p:sp>
    </p:spTree>
    <p:extLst>
      <p:ext uri="{BB962C8B-B14F-4D97-AF65-F5344CB8AC3E}">
        <p14:creationId xmlns:p14="http://schemas.microsoft.com/office/powerpoint/2010/main" val="3588956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016758"/>
          </a:xfrm>
          <a:prstGeom prst="rect">
            <a:avLst/>
          </a:prstGeom>
        </p:spPr>
        <p:txBody>
          <a:bodyPr wrap="square">
            <a:spAutoFit/>
          </a:bodyPr>
          <a:lstStyle/>
          <a:p>
            <a:pPr lvl="1" algn="just">
              <a:lnSpc>
                <a:spcPct val="200000"/>
              </a:lnSpc>
            </a:pPr>
            <a:r>
              <a:rPr lang="fr-FR" sz="3200" dirty="0" err="1"/>
              <a:t>float</a:t>
            </a:r>
            <a:r>
              <a:rPr lang="fr-FR" sz="3200" dirty="0"/>
              <a:t> x;</a:t>
            </a:r>
          </a:p>
          <a:p>
            <a:pPr lvl="1" algn="just">
              <a:lnSpc>
                <a:spcPct val="200000"/>
              </a:lnSpc>
            </a:pPr>
            <a:r>
              <a:rPr lang="fr-FR" sz="3200" dirty="0"/>
              <a:t>x = 3 / 2;</a:t>
            </a:r>
          </a:p>
          <a:p>
            <a:pPr algn="just">
              <a:lnSpc>
                <a:spcPct val="200000"/>
              </a:lnSpc>
            </a:pPr>
            <a:r>
              <a:rPr lang="fr-FR" sz="3200" dirty="0"/>
              <a:t>affecte à x la valeur 1. Par contre :</a:t>
            </a:r>
          </a:p>
          <a:p>
            <a:pPr algn="just">
              <a:lnSpc>
                <a:spcPct val="200000"/>
              </a:lnSpc>
            </a:pPr>
            <a:r>
              <a:rPr lang="fr-FR" sz="3200" dirty="0" smtClean="0"/>
              <a:t>	x </a:t>
            </a:r>
            <a:r>
              <a:rPr lang="fr-FR" sz="3200" dirty="0"/>
              <a:t>= 3 / 2.0;</a:t>
            </a:r>
          </a:p>
          <a:p>
            <a:pPr algn="just">
              <a:lnSpc>
                <a:spcPct val="200000"/>
              </a:lnSpc>
            </a:pPr>
            <a:r>
              <a:rPr lang="fr-FR" sz="3200" dirty="0"/>
              <a:t>affecte à x la valeur 1.5</a:t>
            </a:r>
            <a:r>
              <a:rPr lang="fr-FR" sz="3200" dirty="0" smtClean="0"/>
              <a:t>.</a:t>
            </a:r>
            <a:endParaRPr lang="fr-FR" sz="3200" dirty="0"/>
          </a:p>
        </p:txBody>
      </p:sp>
    </p:spTree>
    <p:extLst>
      <p:ext uri="{BB962C8B-B14F-4D97-AF65-F5344CB8AC3E}">
        <p14:creationId xmlns:p14="http://schemas.microsoft.com/office/powerpoint/2010/main" val="1804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001643"/>
          </a:xfrm>
          <a:prstGeom prst="rect">
            <a:avLst/>
          </a:prstGeom>
        </p:spPr>
        <p:txBody>
          <a:bodyPr wrap="square">
            <a:spAutoFit/>
          </a:bodyPr>
          <a:lstStyle/>
          <a:p>
            <a:pPr marL="457200" lvl="0" indent="-457200" algn="just">
              <a:lnSpc>
                <a:spcPct val="200000"/>
              </a:lnSpc>
              <a:buFont typeface="Wingdings" panose="05000000000000000000" pitchFamily="2" charset="2"/>
              <a:buChar char="ü"/>
            </a:pPr>
            <a:r>
              <a:rPr lang="fr-FR" sz="3200" dirty="0" smtClean="0"/>
              <a:t>L’opérateur </a:t>
            </a:r>
            <a:r>
              <a:rPr lang="fr-FR" sz="3200" dirty="0"/>
              <a:t>% ne s’applique qu’à des opérandes de type entier. Si l’un des deux opérandes est négatif, le signe du reste dépend de l’implémentation, mais il est en général le même que celui du </a:t>
            </a:r>
            <a:r>
              <a:rPr lang="fr-FR" sz="3200" dirty="0" smtClean="0"/>
              <a:t>dividende.</a:t>
            </a:r>
          </a:p>
          <a:p>
            <a:pPr marL="457200" lvl="0" indent="-457200" algn="just">
              <a:lnSpc>
                <a:spcPct val="200000"/>
              </a:lnSpc>
              <a:buFont typeface="Wingdings" panose="05000000000000000000" pitchFamily="2" charset="2"/>
              <a:buChar char="ü"/>
            </a:pPr>
            <a:r>
              <a:rPr lang="fr-FR" sz="3200" dirty="0" smtClean="0"/>
              <a:t>Notons </a:t>
            </a:r>
            <a:r>
              <a:rPr lang="fr-FR" sz="3200" dirty="0"/>
              <a:t>enfin qu’il n’y a pas en C d’opérateur effectuant l’élévation à la puissance</a:t>
            </a:r>
            <a:r>
              <a:rPr lang="fr-FR" sz="3200" dirty="0" smtClean="0"/>
              <a:t>. De façon générale, il faut</a:t>
            </a:r>
            <a:endParaRPr lang="fr-FR" sz="3200" dirty="0"/>
          </a:p>
        </p:txBody>
      </p:sp>
    </p:spTree>
    <p:extLst>
      <p:ext uri="{BB962C8B-B14F-4D97-AF65-F5344CB8AC3E}">
        <p14:creationId xmlns:p14="http://schemas.microsoft.com/office/powerpoint/2010/main" val="44515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986528"/>
          </a:xfrm>
          <a:prstGeom prst="rect">
            <a:avLst/>
          </a:prstGeom>
        </p:spPr>
        <p:txBody>
          <a:bodyPr wrap="square">
            <a:spAutoFit/>
          </a:bodyPr>
          <a:lstStyle/>
          <a:p>
            <a:pPr lvl="1" algn="just">
              <a:lnSpc>
                <a:spcPct val="200000"/>
              </a:lnSpc>
            </a:pPr>
            <a:r>
              <a:rPr lang="fr-FR" sz="3200" dirty="0" smtClean="0"/>
              <a:t>utiliser </a:t>
            </a:r>
            <a:r>
              <a:rPr lang="fr-FR" sz="3200" dirty="0"/>
              <a:t>la fonction </a:t>
            </a:r>
            <a:r>
              <a:rPr lang="fr-FR" sz="3200" dirty="0" err="1"/>
              <a:t>pow</a:t>
            </a:r>
            <a:r>
              <a:rPr lang="fr-FR" sz="3200" dirty="0"/>
              <a:t>(</a:t>
            </a:r>
            <a:r>
              <a:rPr lang="fr-FR" sz="3200" dirty="0" err="1"/>
              <a:t>x,y</a:t>
            </a:r>
            <a:r>
              <a:rPr lang="fr-FR" sz="3200" dirty="0"/>
              <a:t>) de la librairie </a:t>
            </a:r>
            <a:r>
              <a:rPr lang="fr-FR" sz="3200" dirty="0" err="1"/>
              <a:t>math.h</a:t>
            </a:r>
            <a:r>
              <a:rPr lang="fr-FR" sz="3200" dirty="0"/>
              <a:t> pour calculer </a:t>
            </a:r>
            <a:r>
              <a:rPr lang="fr-FR" sz="3200" i="1" dirty="0" err="1"/>
              <a:t>x</a:t>
            </a:r>
            <a:r>
              <a:rPr lang="fr-FR" sz="3200" i="1" baseline="30000" dirty="0" err="1"/>
              <a:t>y</a:t>
            </a:r>
            <a:r>
              <a:rPr lang="fr-FR" sz="3200" dirty="0" smtClean="0"/>
              <a:t>.</a:t>
            </a:r>
          </a:p>
          <a:p>
            <a:pPr>
              <a:lnSpc>
                <a:spcPct val="200000"/>
              </a:lnSpc>
            </a:pPr>
            <a:r>
              <a:rPr lang="fr-FR" sz="3200" b="1" dirty="0"/>
              <a:t>I.6.3 Les opérateurs relationnels</a:t>
            </a:r>
          </a:p>
          <a:p>
            <a:pPr marL="1371600" lvl="2" indent="-457200">
              <a:lnSpc>
                <a:spcPct val="200000"/>
              </a:lnSpc>
              <a:buFont typeface="Wingdings" panose="05000000000000000000" pitchFamily="2" charset="2"/>
              <a:buChar char="ü"/>
            </a:pPr>
            <a:r>
              <a:rPr lang="fr-FR" sz="3200" dirty="0"/>
              <a:t> &gt; strictement supérieur ;</a:t>
            </a:r>
          </a:p>
          <a:p>
            <a:pPr marL="1371600" lvl="2" indent="-457200">
              <a:lnSpc>
                <a:spcPct val="200000"/>
              </a:lnSpc>
              <a:buFont typeface="Wingdings" panose="05000000000000000000" pitchFamily="2" charset="2"/>
              <a:buChar char="ü"/>
            </a:pPr>
            <a:r>
              <a:rPr lang="fr-FR" sz="3200" dirty="0"/>
              <a:t> &gt;= supérieur ou égal ;</a:t>
            </a:r>
          </a:p>
          <a:p>
            <a:pPr marL="1371600" lvl="2" indent="-457200">
              <a:lnSpc>
                <a:spcPct val="200000"/>
              </a:lnSpc>
              <a:buFont typeface="Wingdings" panose="05000000000000000000" pitchFamily="2" charset="2"/>
              <a:buChar char="ü"/>
            </a:pPr>
            <a:r>
              <a:rPr lang="fr-FR" sz="3200" dirty="0"/>
              <a:t> &lt; strictement inférieur ;</a:t>
            </a:r>
          </a:p>
          <a:p>
            <a:pPr marL="1371600" lvl="2" indent="-457200">
              <a:lnSpc>
                <a:spcPct val="200000"/>
              </a:lnSpc>
              <a:buFont typeface="Wingdings" panose="05000000000000000000" pitchFamily="2" charset="2"/>
              <a:buChar char="ü"/>
            </a:pPr>
            <a:r>
              <a:rPr lang="fr-FR" sz="3200" dirty="0"/>
              <a:t> &lt;= inférieur ou égal </a:t>
            </a:r>
            <a:r>
              <a:rPr lang="fr-FR" sz="3200" dirty="0" smtClean="0"/>
              <a:t>;</a:t>
            </a:r>
            <a:endParaRPr lang="fr-FR" sz="3200" dirty="0"/>
          </a:p>
        </p:txBody>
      </p:sp>
    </p:spTree>
    <p:extLst>
      <p:ext uri="{BB962C8B-B14F-4D97-AF65-F5344CB8AC3E}">
        <p14:creationId xmlns:p14="http://schemas.microsoft.com/office/powerpoint/2010/main" val="1505986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001643"/>
          </a:xfrm>
          <a:prstGeom prst="rect">
            <a:avLst/>
          </a:prstGeom>
        </p:spPr>
        <p:txBody>
          <a:bodyPr wrap="square">
            <a:spAutoFit/>
          </a:bodyPr>
          <a:lstStyle/>
          <a:p>
            <a:pPr marL="1371600" lvl="2" indent="-457200" algn="just">
              <a:lnSpc>
                <a:spcPct val="200000"/>
              </a:lnSpc>
              <a:buFont typeface="Wingdings" panose="05000000000000000000" pitchFamily="2" charset="2"/>
              <a:buChar char="ü"/>
            </a:pPr>
            <a:r>
              <a:rPr lang="fr-FR" sz="3200" dirty="0" smtClean="0"/>
              <a:t>== </a:t>
            </a:r>
            <a:r>
              <a:rPr lang="fr-FR" sz="3200" dirty="0"/>
              <a:t>égal ;</a:t>
            </a:r>
          </a:p>
          <a:p>
            <a:pPr marL="1371600" lvl="2" indent="-457200">
              <a:lnSpc>
                <a:spcPct val="200000"/>
              </a:lnSpc>
              <a:buFont typeface="Wingdings" panose="05000000000000000000" pitchFamily="2" charset="2"/>
              <a:buChar char="ü"/>
            </a:pPr>
            <a:r>
              <a:rPr lang="fr-FR" sz="3200" dirty="0"/>
              <a:t> != différent </a:t>
            </a:r>
            <a:r>
              <a:rPr lang="fr-FR" sz="3200" dirty="0" smtClean="0"/>
              <a:t>;</a:t>
            </a:r>
            <a:endParaRPr lang="fr-FR" sz="3200" dirty="0"/>
          </a:p>
          <a:p>
            <a:pPr>
              <a:lnSpc>
                <a:spcPct val="200000"/>
              </a:lnSpc>
            </a:pPr>
            <a:r>
              <a:rPr lang="fr-FR" sz="3200" b="1" dirty="0"/>
              <a:t>I.6.4 Les opérateurs logiques booléens</a:t>
            </a:r>
          </a:p>
          <a:p>
            <a:pPr marL="1371600" lvl="2" indent="-457200">
              <a:lnSpc>
                <a:spcPct val="200000"/>
              </a:lnSpc>
              <a:buFont typeface="Wingdings" panose="05000000000000000000" pitchFamily="2" charset="2"/>
              <a:buChar char="ü"/>
            </a:pPr>
            <a:r>
              <a:rPr lang="fr-FR" sz="3200" dirty="0"/>
              <a:t> &amp;&amp; et logique ;</a:t>
            </a:r>
          </a:p>
          <a:p>
            <a:pPr marL="1371600" lvl="2" indent="-457200">
              <a:lnSpc>
                <a:spcPct val="200000"/>
              </a:lnSpc>
              <a:buFont typeface="Wingdings" panose="05000000000000000000" pitchFamily="2" charset="2"/>
              <a:buChar char="ü"/>
            </a:pPr>
            <a:r>
              <a:rPr lang="fr-FR" sz="3200" dirty="0"/>
              <a:t> || ou logique ;</a:t>
            </a:r>
          </a:p>
          <a:p>
            <a:pPr marL="1371600" lvl="2" indent="-457200">
              <a:lnSpc>
                <a:spcPct val="200000"/>
              </a:lnSpc>
              <a:buFont typeface="Wingdings" panose="05000000000000000000" pitchFamily="2" charset="2"/>
              <a:buChar char="ü"/>
            </a:pPr>
            <a:r>
              <a:rPr lang="fr-FR" sz="3200" dirty="0"/>
              <a:t> ! négation logique </a:t>
            </a:r>
            <a:r>
              <a:rPr lang="fr-FR" sz="3200" dirty="0" smtClean="0"/>
              <a:t>;</a:t>
            </a:r>
            <a:endParaRPr lang="fr-FR" sz="3200" dirty="0"/>
          </a:p>
        </p:txBody>
      </p:sp>
    </p:spTree>
    <p:extLst>
      <p:ext uri="{BB962C8B-B14F-4D97-AF65-F5344CB8AC3E}">
        <p14:creationId xmlns:p14="http://schemas.microsoft.com/office/powerpoint/2010/main" val="1597693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4031873"/>
          </a:xfrm>
          <a:prstGeom prst="rect">
            <a:avLst/>
          </a:prstGeom>
        </p:spPr>
        <p:txBody>
          <a:bodyPr wrap="square">
            <a:spAutoFit/>
          </a:bodyPr>
          <a:lstStyle/>
          <a:p>
            <a:pPr>
              <a:lnSpc>
                <a:spcPct val="200000"/>
              </a:lnSpc>
            </a:pPr>
            <a:r>
              <a:rPr lang="en-US" sz="3200" dirty="0" err="1" smtClean="0"/>
              <a:t>exemple</a:t>
            </a:r>
            <a:r>
              <a:rPr lang="en-US" sz="3200" dirty="0"/>
              <a:t> :</a:t>
            </a:r>
            <a:endParaRPr lang="fr-FR" sz="3200" dirty="0"/>
          </a:p>
          <a:p>
            <a:pPr lvl="1">
              <a:lnSpc>
                <a:spcPct val="200000"/>
              </a:lnSpc>
            </a:pPr>
            <a:r>
              <a:rPr lang="en-US" sz="3200" dirty="0" err="1"/>
              <a:t>int</a:t>
            </a:r>
            <a:r>
              <a:rPr lang="en-US" sz="3200" dirty="0"/>
              <a:t> </a:t>
            </a:r>
            <a:r>
              <a:rPr lang="en-US" sz="3200" dirty="0" err="1"/>
              <a:t>i</a:t>
            </a:r>
            <a:r>
              <a:rPr lang="en-US" sz="3200" dirty="0"/>
              <a:t>;</a:t>
            </a:r>
            <a:endParaRPr lang="fr-FR" sz="3200" dirty="0"/>
          </a:p>
          <a:p>
            <a:pPr lvl="1">
              <a:lnSpc>
                <a:spcPct val="200000"/>
              </a:lnSpc>
            </a:pPr>
            <a:r>
              <a:rPr lang="en-US" sz="3200" dirty="0" err="1"/>
              <a:t>int</a:t>
            </a:r>
            <a:r>
              <a:rPr lang="en-US" sz="3200" dirty="0"/>
              <a:t> p[10];</a:t>
            </a:r>
            <a:endParaRPr lang="fr-FR" sz="3200" dirty="0"/>
          </a:p>
          <a:p>
            <a:pPr lvl="1">
              <a:lnSpc>
                <a:spcPct val="200000"/>
              </a:lnSpc>
            </a:pPr>
            <a:r>
              <a:rPr lang="en-US" sz="3200" dirty="0"/>
              <a:t>if ((</a:t>
            </a:r>
            <a:r>
              <a:rPr lang="en-US" sz="3200" dirty="0" err="1"/>
              <a:t>i</a:t>
            </a:r>
            <a:r>
              <a:rPr lang="en-US" sz="3200" dirty="0"/>
              <a:t> &gt;= 0) &amp;&amp; (</a:t>
            </a:r>
            <a:r>
              <a:rPr lang="en-US" sz="3200" dirty="0" err="1"/>
              <a:t>i</a:t>
            </a:r>
            <a:r>
              <a:rPr lang="en-US" sz="3200" dirty="0"/>
              <a:t> &lt;= 9) &amp;&amp; !(p[</a:t>
            </a:r>
            <a:r>
              <a:rPr lang="en-US" sz="3200" dirty="0" err="1"/>
              <a:t>i</a:t>
            </a:r>
            <a:r>
              <a:rPr lang="en-US" sz="3200" dirty="0"/>
              <a:t>] == 0))...</a:t>
            </a:r>
            <a:endParaRPr lang="fr-FR" sz="3200" dirty="0"/>
          </a:p>
        </p:txBody>
      </p:sp>
    </p:spTree>
    <p:extLst>
      <p:ext uri="{BB962C8B-B14F-4D97-AF65-F5344CB8AC3E}">
        <p14:creationId xmlns:p14="http://schemas.microsoft.com/office/powerpoint/2010/main" val="15508183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986528"/>
          </a:xfrm>
          <a:prstGeom prst="rect">
            <a:avLst/>
          </a:prstGeom>
        </p:spPr>
        <p:txBody>
          <a:bodyPr wrap="square">
            <a:spAutoFit/>
          </a:bodyPr>
          <a:lstStyle/>
          <a:p>
            <a:pPr algn="just">
              <a:lnSpc>
                <a:spcPct val="200000"/>
              </a:lnSpc>
            </a:pPr>
            <a:r>
              <a:rPr lang="fr-FR" sz="3200" b="1" dirty="0"/>
              <a:t>I.6.5 Les opérateurs logiques bit à bit</a:t>
            </a:r>
          </a:p>
          <a:p>
            <a:pPr algn="just">
              <a:lnSpc>
                <a:spcPct val="200000"/>
              </a:lnSpc>
            </a:pPr>
            <a:r>
              <a:rPr lang="fr-FR" sz="3200" dirty="0"/>
              <a:t>Les six opérateurs suivants permettent de manipuler des entiers au niveau du bit. Ils s’appliquent aux entiers de toute longueur (short, </a:t>
            </a:r>
            <a:r>
              <a:rPr lang="fr-FR" sz="3200" dirty="0" err="1"/>
              <a:t>int</a:t>
            </a:r>
            <a:r>
              <a:rPr lang="fr-FR" sz="3200" dirty="0"/>
              <a:t> ou long), signés ou non.</a:t>
            </a:r>
          </a:p>
          <a:p>
            <a:pPr lvl="2" algn="just">
              <a:lnSpc>
                <a:spcPct val="200000"/>
              </a:lnSpc>
            </a:pPr>
            <a:r>
              <a:rPr lang="fr-FR" sz="3200" dirty="0"/>
              <a:t>&amp; et				 </a:t>
            </a:r>
            <a:r>
              <a:rPr lang="fr-FR" sz="3200" dirty="0" smtClean="0"/>
              <a:t>		| </a:t>
            </a:r>
            <a:r>
              <a:rPr lang="fr-FR" sz="3200" dirty="0"/>
              <a:t>ou inclusif</a:t>
            </a:r>
          </a:p>
          <a:p>
            <a:pPr lvl="2" algn="just">
              <a:lnSpc>
                <a:spcPct val="200000"/>
              </a:lnSpc>
            </a:pPr>
            <a:r>
              <a:rPr lang="fr-FR" sz="3200" dirty="0"/>
              <a:t>^ ou exclusif 			</a:t>
            </a:r>
            <a:r>
              <a:rPr lang="fr-FR" sz="3200" dirty="0" smtClean="0"/>
              <a:t>	~ </a:t>
            </a:r>
            <a:r>
              <a:rPr lang="fr-FR" sz="3200" dirty="0"/>
              <a:t>complément à 1</a:t>
            </a:r>
          </a:p>
          <a:p>
            <a:pPr lvl="2" algn="just">
              <a:lnSpc>
                <a:spcPct val="200000"/>
              </a:lnSpc>
            </a:pPr>
            <a:r>
              <a:rPr lang="fr-FR" sz="3200" dirty="0"/>
              <a:t>&lt;&lt; décalage à gauche 	&gt;&gt; décalage à droite.</a:t>
            </a:r>
          </a:p>
        </p:txBody>
      </p:sp>
    </p:spTree>
    <p:extLst>
      <p:ext uri="{BB962C8B-B14F-4D97-AF65-F5344CB8AC3E}">
        <p14:creationId xmlns:p14="http://schemas.microsoft.com/office/powerpoint/2010/main" val="42571145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a:blip r:embed="rId2"/>
          <a:stretch>
            <a:fillRect/>
          </a:stretch>
        </p:blipFill>
        <p:spPr>
          <a:xfrm>
            <a:off x="1343472" y="332656"/>
            <a:ext cx="9685479" cy="6277184"/>
          </a:xfrm>
          <a:prstGeom prst="rect">
            <a:avLst/>
          </a:prstGeom>
        </p:spPr>
      </p:pic>
    </p:spTree>
    <p:extLst>
      <p:ext uri="{BB962C8B-B14F-4D97-AF65-F5344CB8AC3E}">
        <p14:creationId xmlns:p14="http://schemas.microsoft.com/office/powerpoint/2010/main" val="37624706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12192000" cy="6740307"/>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ü"/>
            </a:pPr>
            <a:r>
              <a:rPr lang="fr-FR" sz="3600" dirty="0">
                <a:latin typeface="Aharoni" panose="02010803020104030203" pitchFamily="2" charset="-79"/>
                <a:cs typeface="Aharoni" panose="02010803020104030203" pitchFamily="2" charset="-79"/>
              </a:rPr>
              <a:t>D</a:t>
            </a:r>
            <a:r>
              <a:rPr lang="fr-FR" sz="3600" dirty="0" smtClean="0">
                <a:latin typeface="Aharoni" panose="02010803020104030203" pitchFamily="2" charset="-79"/>
                <a:cs typeface="Aharoni" panose="02010803020104030203" pitchFamily="2" charset="-79"/>
              </a:rPr>
              <a:t>’installer </a:t>
            </a:r>
            <a:r>
              <a:rPr lang="fr-FR" sz="3600" dirty="0">
                <a:latin typeface="Aharoni" panose="02010803020104030203" pitchFamily="2" charset="-79"/>
                <a:cs typeface="Aharoni" panose="02010803020104030203" pitchFamily="2" charset="-79"/>
              </a:rPr>
              <a:t>et de configurer les logiciels intervenant dans les réseaux informatiques </a:t>
            </a:r>
            <a:r>
              <a:rPr lang="fr-FR" sz="3600" dirty="0" smtClean="0">
                <a:latin typeface="Aharoni" panose="02010803020104030203" pitchFamily="2" charset="-79"/>
                <a:cs typeface="Aharoni" panose="02010803020104030203" pitchFamily="2" charset="-79"/>
              </a:rPr>
              <a:t>et de </a:t>
            </a:r>
            <a:r>
              <a:rPr lang="fr-FR" sz="3600" dirty="0">
                <a:latin typeface="Aharoni" panose="02010803020104030203" pitchFamily="2" charset="-79"/>
                <a:cs typeface="Aharoni" panose="02010803020104030203" pitchFamily="2" charset="-79"/>
              </a:rPr>
              <a:t>télécommunications ;</a:t>
            </a:r>
          </a:p>
          <a:p>
            <a:pPr marL="571500" indent="-571500" algn="just">
              <a:lnSpc>
                <a:spcPct val="150000"/>
              </a:lnSpc>
              <a:buFont typeface="Wingdings" panose="05000000000000000000" pitchFamily="2" charset="2"/>
              <a:buChar char="ü"/>
            </a:pPr>
            <a:r>
              <a:rPr lang="fr-FR" sz="3600" dirty="0">
                <a:latin typeface="Aharoni" panose="02010803020104030203" pitchFamily="2" charset="-79"/>
                <a:cs typeface="Aharoni" panose="02010803020104030203" pitchFamily="2" charset="-79"/>
              </a:rPr>
              <a:t>D</a:t>
            </a:r>
            <a:r>
              <a:rPr lang="fr-FR" sz="3600" dirty="0" smtClean="0">
                <a:latin typeface="Aharoni" panose="02010803020104030203" pitchFamily="2" charset="-79"/>
                <a:cs typeface="Aharoni" panose="02010803020104030203" pitchFamily="2" charset="-79"/>
              </a:rPr>
              <a:t>’administrer </a:t>
            </a:r>
            <a:r>
              <a:rPr lang="fr-FR" sz="3600" dirty="0">
                <a:latin typeface="Aharoni" panose="02010803020104030203" pitchFamily="2" charset="-79"/>
                <a:cs typeface="Aharoni" panose="02010803020104030203" pitchFamily="2" charset="-79"/>
              </a:rPr>
              <a:t>des équipements informatiques fonctionnant à l’aide des </a:t>
            </a:r>
            <a:r>
              <a:rPr lang="fr-FR" sz="3600" dirty="0" smtClean="0">
                <a:latin typeface="Aharoni" panose="02010803020104030203" pitchFamily="2" charset="-79"/>
                <a:cs typeface="Aharoni" panose="02010803020104030203" pitchFamily="2" charset="-79"/>
              </a:rPr>
              <a:t>systèmes d’exploitation </a:t>
            </a:r>
            <a:r>
              <a:rPr lang="fr-FR" sz="3600" dirty="0">
                <a:latin typeface="Aharoni" panose="02010803020104030203" pitchFamily="2" charset="-79"/>
                <a:cs typeface="Aharoni" panose="02010803020104030203" pitchFamily="2" charset="-79"/>
              </a:rPr>
              <a:t>usuels et des logiciels d’applications distribuées </a:t>
            </a:r>
            <a:r>
              <a:rPr lang="fr-FR" sz="3600" dirty="0" smtClean="0">
                <a:latin typeface="Aharoni" panose="02010803020104030203" pitchFamily="2" charset="-79"/>
                <a:cs typeface="Aharoni" panose="02010803020104030203" pitchFamily="2" charset="-79"/>
              </a:rPr>
              <a:t>;</a:t>
            </a:r>
          </a:p>
          <a:p>
            <a:pPr marL="571500" indent="-571500" algn="just">
              <a:lnSpc>
                <a:spcPct val="150000"/>
              </a:lnSpc>
              <a:buFont typeface="Wingdings" panose="05000000000000000000" pitchFamily="2" charset="2"/>
              <a:buChar char="ü"/>
            </a:pPr>
            <a:r>
              <a:rPr lang="fr-FR" sz="3600" dirty="0">
                <a:latin typeface="Aharoni" panose="02010803020104030203" pitchFamily="2" charset="-79"/>
                <a:cs typeface="Aharoni" panose="02010803020104030203" pitchFamily="2" charset="-79"/>
              </a:rPr>
              <a:t>D</a:t>
            </a:r>
            <a:r>
              <a:rPr lang="fr-FR" sz="3600" dirty="0" smtClean="0">
                <a:latin typeface="Aharoni" panose="02010803020104030203" pitchFamily="2" charset="-79"/>
                <a:cs typeface="Aharoni" panose="02010803020104030203" pitchFamily="2" charset="-79"/>
              </a:rPr>
              <a:t>e </a:t>
            </a:r>
            <a:r>
              <a:rPr lang="fr-FR" sz="3600" dirty="0">
                <a:latin typeface="Aharoni" panose="02010803020104030203" pitchFamily="2" charset="-79"/>
                <a:cs typeface="Aharoni" panose="02010803020104030203" pitchFamily="2" charset="-79"/>
              </a:rPr>
              <a:t>mettre en place une politique de sécurisation d’un réseau </a:t>
            </a:r>
            <a:r>
              <a:rPr lang="fr-FR" sz="3600" dirty="0" smtClean="0">
                <a:latin typeface="Aharoni" panose="02010803020104030203" pitchFamily="2" charset="-79"/>
                <a:cs typeface="Aharoni" panose="02010803020104030203" pitchFamily="2" charset="-79"/>
              </a:rPr>
              <a:t>;</a:t>
            </a:r>
            <a:endParaRPr lang="fr-FR" sz="3600"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35281475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31294"/>
          </a:xfrm>
          <a:prstGeom prst="rect">
            <a:avLst/>
          </a:prstGeom>
        </p:spPr>
        <p:txBody>
          <a:bodyPr wrap="square">
            <a:spAutoFit/>
          </a:bodyPr>
          <a:lstStyle/>
          <a:p>
            <a:pPr>
              <a:lnSpc>
                <a:spcPct val="200000"/>
              </a:lnSpc>
            </a:pPr>
            <a:r>
              <a:rPr lang="fr-FR" sz="3200" b="1" dirty="0"/>
              <a:t>I.6.6 Les opérateurs d’affectation composée.</a:t>
            </a:r>
          </a:p>
          <a:p>
            <a:pPr>
              <a:lnSpc>
                <a:spcPct val="200000"/>
              </a:lnSpc>
            </a:pPr>
            <a:r>
              <a:rPr lang="fr-FR" sz="3200" dirty="0"/>
              <a:t>Les opérateurs d’affectation composée sont :</a:t>
            </a:r>
          </a:p>
          <a:p>
            <a:pPr>
              <a:lnSpc>
                <a:spcPct val="200000"/>
              </a:lnSpc>
            </a:pPr>
            <a:r>
              <a:rPr lang="fr-FR" sz="3200" dirty="0"/>
              <a:t>+= 	-= 	*= 	/= 	%= 	&amp;= 	^= 	|= 	&lt;&lt;= 	&gt;&gt;=</a:t>
            </a:r>
          </a:p>
          <a:p>
            <a:pPr>
              <a:lnSpc>
                <a:spcPct val="200000"/>
              </a:lnSpc>
            </a:pPr>
            <a:r>
              <a:rPr lang="fr-FR" sz="3200" dirty="0"/>
              <a:t>Pour tout opérateur </a:t>
            </a:r>
            <a:r>
              <a:rPr lang="fr-FR" sz="3200" i="1" dirty="0"/>
              <a:t>op</a:t>
            </a:r>
            <a:r>
              <a:rPr lang="fr-FR" sz="3200" dirty="0"/>
              <a:t>, l’expression</a:t>
            </a:r>
          </a:p>
          <a:p>
            <a:pPr>
              <a:lnSpc>
                <a:spcPct val="200000"/>
              </a:lnSpc>
            </a:pPr>
            <a:r>
              <a:rPr lang="fr-FR" sz="3200" i="1" dirty="0"/>
              <a:t>expression-1 op</a:t>
            </a:r>
            <a:r>
              <a:rPr lang="fr-FR" sz="3200" dirty="0"/>
              <a:t>= </a:t>
            </a:r>
            <a:r>
              <a:rPr lang="fr-FR" sz="3200" i="1" dirty="0"/>
              <a:t>expression-2</a:t>
            </a:r>
            <a:endParaRPr lang="fr-FR" sz="3200" dirty="0"/>
          </a:p>
          <a:p>
            <a:pPr>
              <a:lnSpc>
                <a:spcPct val="200000"/>
              </a:lnSpc>
            </a:pPr>
            <a:r>
              <a:rPr lang="fr-FR" sz="3200" dirty="0"/>
              <a:t>est équivalente à</a:t>
            </a:r>
          </a:p>
          <a:p>
            <a:pPr>
              <a:lnSpc>
                <a:spcPct val="200000"/>
              </a:lnSpc>
            </a:pPr>
            <a:r>
              <a:rPr lang="fr-FR" sz="3200" i="1" dirty="0"/>
              <a:t>expression-1 </a:t>
            </a:r>
            <a:r>
              <a:rPr lang="fr-FR" sz="3200" dirty="0"/>
              <a:t>= </a:t>
            </a:r>
            <a:r>
              <a:rPr lang="fr-FR" sz="3200" i="1" dirty="0"/>
              <a:t>expression-1 op expression-2</a:t>
            </a:r>
            <a:endParaRPr lang="fr-FR" sz="3200" dirty="0"/>
          </a:p>
        </p:txBody>
      </p:sp>
    </p:spTree>
    <p:extLst>
      <p:ext uri="{BB962C8B-B14F-4D97-AF65-F5344CB8AC3E}">
        <p14:creationId xmlns:p14="http://schemas.microsoft.com/office/powerpoint/2010/main" val="31105954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986528"/>
          </a:xfrm>
          <a:prstGeom prst="rect">
            <a:avLst/>
          </a:prstGeom>
        </p:spPr>
        <p:txBody>
          <a:bodyPr wrap="square">
            <a:spAutoFit/>
          </a:bodyPr>
          <a:lstStyle/>
          <a:p>
            <a:pPr>
              <a:lnSpc>
                <a:spcPct val="200000"/>
              </a:lnSpc>
            </a:pPr>
            <a:r>
              <a:rPr lang="fr-FR" sz="3200" b="1" dirty="0"/>
              <a:t>I.6.7 Les opérateurs d’incrémentation et de décrémentation.</a:t>
            </a:r>
          </a:p>
          <a:p>
            <a:pPr>
              <a:lnSpc>
                <a:spcPct val="200000"/>
              </a:lnSpc>
            </a:pPr>
            <a:r>
              <a:rPr lang="fr-FR" sz="3200" dirty="0"/>
              <a:t>Les opérateurs d’incrémentation ++ et de décrémentation -- s’utilisent aussi bien en suffixe (i++) qu’en préfixe (++i</a:t>
            </a:r>
            <a:r>
              <a:rPr lang="fr-FR" sz="3200" dirty="0" smtClean="0"/>
              <a:t>). Par </a:t>
            </a:r>
            <a:r>
              <a:rPr lang="fr-FR" sz="3200" dirty="0"/>
              <a:t>exemple :</a:t>
            </a:r>
          </a:p>
          <a:p>
            <a:pPr lvl="1">
              <a:lnSpc>
                <a:spcPct val="200000"/>
              </a:lnSpc>
            </a:pPr>
            <a:r>
              <a:rPr lang="fr-FR" sz="3200" dirty="0" err="1"/>
              <a:t>int</a:t>
            </a:r>
            <a:r>
              <a:rPr lang="fr-FR" sz="3200" dirty="0"/>
              <a:t> a = 3, b, c;</a:t>
            </a:r>
          </a:p>
          <a:p>
            <a:pPr lvl="1">
              <a:lnSpc>
                <a:spcPct val="200000"/>
              </a:lnSpc>
            </a:pPr>
            <a:r>
              <a:rPr lang="fr-FR" sz="3200" dirty="0"/>
              <a:t>b = ++a; /* a et b valent 4 */</a:t>
            </a:r>
          </a:p>
          <a:p>
            <a:pPr lvl="1">
              <a:lnSpc>
                <a:spcPct val="200000"/>
              </a:lnSpc>
            </a:pPr>
            <a:r>
              <a:rPr lang="fr-FR" sz="3200" dirty="0"/>
              <a:t>c = b++; /* c vaut 4 et b vaut 5 */</a:t>
            </a:r>
          </a:p>
        </p:txBody>
      </p:sp>
    </p:spTree>
    <p:extLst>
      <p:ext uri="{BB962C8B-B14F-4D97-AF65-F5344CB8AC3E}">
        <p14:creationId xmlns:p14="http://schemas.microsoft.com/office/powerpoint/2010/main" val="19649526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016758"/>
          </a:xfrm>
          <a:prstGeom prst="rect">
            <a:avLst/>
          </a:prstGeom>
        </p:spPr>
        <p:txBody>
          <a:bodyPr wrap="square">
            <a:spAutoFit/>
          </a:bodyPr>
          <a:lstStyle/>
          <a:p>
            <a:pPr algn="just">
              <a:lnSpc>
                <a:spcPct val="200000"/>
              </a:lnSpc>
            </a:pPr>
            <a:r>
              <a:rPr lang="fr-FR" sz="3200" b="1" dirty="0"/>
              <a:t>I.6.8 L’opérateur virgule</a:t>
            </a:r>
          </a:p>
          <a:p>
            <a:pPr algn="just">
              <a:lnSpc>
                <a:spcPct val="200000"/>
              </a:lnSpc>
            </a:pPr>
            <a:r>
              <a:rPr lang="fr-FR" sz="3200" dirty="0"/>
              <a:t>Une expression peut être constituée d’une suite d’expressions séparées par des virgules :</a:t>
            </a:r>
          </a:p>
          <a:p>
            <a:pPr algn="just">
              <a:lnSpc>
                <a:spcPct val="200000"/>
              </a:lnSpc>
            </a:pPr>
            <a:r>
              <a:rPr lang="fr-FR" sz="3200" i="1" dirty="0"/>
              <a:t>expression-1</a:t>
            </a:r>
            <a:r>
              <a:rPr lang="fr-FR" sz="3200" dirty="0"/>
              <a:t>, </a:t>
            </a:r>
            <a:r>
              <a:rPr lang="fr-FR" sz="3200" i="1" dirty="0"/>
              <a:t>expression-2</a:t>
            </a:r>
            <a:r>
              <a:rPr lang="fr-FR" sz="3200" dirty="0"/>
              <a:t>, ... , </a:t>
            </a:r>
            <a:r>
              <a:rPr lang="fr-FR" sz="3200" i="1" dirty="0"/>
              <a:t>expression-n</a:t>
            </a:r>
            <a:endParaRPr lang="fr-FR" sz="3200" dirty="0"/>
          </a:p>
          <a:p>
            <a:pPr algn="just">
              <a:lnSpc>
                <a:spcPct val="200000"/>
              </a:lnSpc>
            </a:pPr>
            <a:r>
              <a:rPr lang="fr-FR" sz="3200" dirty="0" smtClean="0"/>
              <a:t>Par </a:t>
            </a:r>
            <a:r>
              <a:rPr lang="fr-FR" sz="3200" dirty="0"/>
              <a:t>exemple, le programme </a:t>
            </a:r>
          </a:p>
        </p:txBody>
      </p:sp>
    </p:spTree>
    <p:extLst>
      <p:ext uri="{BB962C8B-B14F-4D97-AF65-F5344CB8AC3E}">
        <p14:creationId xmlns:p14="http://schemas.microsoft.com/office/powerpoint/2010/main" val="21380091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986528"/>
          </a:xfrm>
          <a:prstGeom prst="rect">
            <a:avLst/>
          </a:prstGeom>
        </p:spPr>
        <p:txBody>
          <a:bodyPr wrap="square">
            <a:spAutoFit/>
          </a:bodyPr>
          <a:lstStyle/>
          <a:p>
            <a:pPr algn="just">
              <a:lnSpc>
                <a:spcPct val="200000"/>
              </a:lnSpc>
            </a:pPr>
            <a:r>
              <a:rPr lang="fr-FR" sz="3200" dirty="0" smtClean="0"/>
              <a:t>main</a:t>
            </a:r>
            <a:r>
              <a:rPr lang="fr-FR" sz="3200" dirty="0"/>
              <a:t>()</a:t>
            </a:r>
          </a:p>
          <a:p>
            <a:pPr algn="just">
              <a:lnSpc>
                <a:spcPct val="200000"/>
              </a:lnSpc>
            </a:pPr>
            <a:r>
              <a:rPr lang="fr-FR" sz="3200" dirty="0"/>
              <a:t>{</a:t>
            </a:r>
          </a:p>
          <a:p>
            <a:pPr lvl="1" algn="just">
              <a:lnSpc>
                <a:spcPct val="200000"/>
              </a:lnSpc>
            </a:pPr>
            <a:r>
              <a:rPr lang="fr-FR" sz="3200" dirty="0" err="1"/>
              <a:t>int</a:t>
            </a:r>
            <a:r>
              <a:rPr lang="fr-FR" sz="3200" dirty="0"/>
              <a:t> a, b;</a:t>
            </a:r>
          </a:p>
          <a:p>
            <a:pPr lvl="1" algn="just">
              <a:lnSpc>
                <a:spcPct val="200000"/>
              </a:lnSpc>
            </a:pPr>
            <a:r>
              <a:rPr lang="fr-FR" sz="3200" dirty="0"/>
              <a:t>b = ((a = 3), (a + 2));</a:t>
            </a:r>
          </a:p>
          <a:p>
            <a:pPr lvl="1" algn="just">
              <a:lnSpc>
                <a:spcPct val="200000"/>
              </a:lnSpc>
            </a:pPr>
            <a:r>
              <a:rPr lang="fr-FR" sz="3200" dirty="0" err="1"/>
              <a:t>printf</a:t>
            </a:r>
            <a:r>
              <a:rPr lang="fr-FR" sz="3200" dirty="0"/>
              <a:t>("\n b = %d \</a:t>
            </a:r>
            <a:r>
              <a:rPr lang="fr-FR" sz="3200" dirty="0" err="1"/>
              <a:t>n",b</a:t>
            </a:r>
            <a:r>
              <a:rPr lang="fr-FR" sz="3200" dirty="0"/>
              <a:t>);</a:t>
            </a:r>
          </a:p>
          <a:p>
            <a:pPr algn="just">
              <a:lnSpc>
                <a:spcPct val="200000"/>
              </a:lnSpc>
            </a:pPr>
            <a:r>
              <a:rPr lang="fr-FR" sz="3200" dirty="0"/>
              <a:t>}</a:t>
            </a:r>
          </a:p>
          <a:p>
            <a:pPr algn="just">
              <a:lnSpc>
                <a:spcPct val="200000"/>
              </a:lnSpc>
            </a:pPr>
            <a:r>
              <a:rPr lang="fr-FR" sz="3200" dirty="0"/>
              <a:t>imprime b = 5.</a:t>
            </a:r>
          </a:p>
        </p:txBody>
      </p:sp>
    </p:spTree>
    <p:extLst>
      <p:ext uri="{BB962C8B-B14F-4D97-AF65-F5344CB8AC3E}">
        <p14:creationId xmlns:p14="http://schemas.microsoft.com/office/powerpoint/2010/main" val="27759668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22"/>
            <a:ext cx="12192000" cy="6001643"/>
          </a:xfrm>
          <a:prstGeom prst="rect">
            <a:avLst/>
          </a:prstGeom>
        </p:spPr>
        <p:txBody>
          <a:bodyPr wrap="square">
            <a:spAutoFit/>
          </a:bodyPr>
          <a:lstStyle/>
          <a:p>
            <a:pPr algn="just">
              <a:lnSpc>
                <a:spcPct val="200000"/>
              </a:lnSpc>
            </a:pPr>
            <a:r>
              <a:rPr lang="fr-FR" sz="3200" b="1" dirty="0"/>
              <a:t>I.6.9 L’opérateur conditionnel ternaire</a:t>
            </a:r>
          </a:p>
          <a:p>
            <a:pPr algn="just">
              <a:lnSpc>
                <a:spcPct val="200000"/>
              </a:lnSpc>
            </a:pPr>
            <a:r>
              <a:rPr lang="fr-FR" sz="3200" dirty="0"/>
              <a:t>L’opérateur conditionnel ? est un opérateur ternaire. Sa syntaxe est la suivante :</a:t>
            </a:r>
          </a:p>
          <a:p>
            <a:pPr algn="just">
              <a:lnSpc>
                <a:spcPct val="200000"/>
              </a:lnSpc>
            </a:pPr>
            <a:r>
              <a:rPr lang="fr-FR" sz="3200" i="1" dirty="0" smtClean="0"/>
              <a:t>	condition </a:t>
            </a:r>
            <a:r>
              <a:rPr lang="fr-FR" sz="3200" dirty="0"/>
              <a:t>? </a:t>
            </a:r>
            <a:r>
              <a:rPr lang="fr-FR" sz="3200" i="1" dirty="0"/>
              <a:t>expression-1 </a:t>
            </a:r>
            <a:r>
              <a:rPr lang="fr-FR" sz="3200" dirty="0"/>
              <a:t>: </a:t>
            </a:r>
            <a:r>
              <a:rPr lang="fr-FR" sz="3200" i="1" dirty="0"/>
              <a:t>expression-2</a:t>
            </a:r>
            <a:endParaRPr lang="fr-FR" sz="3200" dirty="0"/>
          </a:p>
          <a:p>
            <a:pPr algn="just">
              <a:lnSpc>
                <a:spcPct val="200000"/>
              </a:lnSpc>
            </a:pPr>
            <a:r>
              <a:rPr lang="fr-FR" sz="3200" dirty="0"/>
              <a:t>Cette expression est égale à </a:t>
            </a:r>
            <a:r>
              <a:rPr lang="fr-FR" sz="3200" i="1" dirty="0"/>
              <a:t>expression-1 </a:t>
            </a:r>
            <a:r>
              <a:rPr lang="fr-FR" sz="3200" dirty="0"/>
              <a:t>si </a:t>
            </a:r>
            <a:r>
              <a:rPr lang="fr-FR" sz="3200" i="1" dirty="0"/>
              <a:t>condition </a:t>
            </a:r>
            <a:r>
              <a:rPr lang="fr-FR" sz="3200" dirty="0"/>
              <a:t>est satisfaite, et à </a:t>
            </a:r>
            <a:r>
              <a:rPr lang="fr-FR" sz="3200" i="1" dirty="0" smtClean="0"/>
              <a:t>expression-2 </a:t>
            </a:r>
            <a:r>
              <a:rPr lang="fr-FR" sz="3200" dirty="0" smtClean="0"/>
              <a:t>sinon.</a:t>
            </a:r>
          </a:p>
        </p:txBody>
      </p:sp>
    </p:spTree>
    <p:extLst>
      <p:ext uri="{BB962C8B-B14F-4D97-AF65-F5344CB8AC3E}">
        <p14:creationId xmlns:p14="http://schemas.microsoft.com/office/powerpoint/2010/main" val="1660016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22"/>
            <a:ext cx="12192000" cy="6001643"/>
          </a:xfrm>
          <a:prstGeom prst="rect">
            <a:avLst/>
          </a:prstGeom>
        </p:spPr>
        <p:txBody>
          <a:bodyPr wrap="square">
            <a:spAutoFit/>
          </a:bodyPr>
          <a:lstStyle/>
          <a:p>
            <a:pPr algn="just">
              <a:lnSpc>
                <a:spcPct val="200000"/>
              </a:lnSpc>
            </a:pPr>
            <a:r>
              <a:rPr lang="fr-FR" sz="3200" dirty="0" smtClean="0"/>
              <a:t>Par </a:t>
            </a:r>
            <a:r>
              <a:rPr lang="fr-FR" sz="3200" dirty="0"/>
              <a:t>exemple, l’expression :</a:t>
            </a:r>
          </a:p>
          <a:p>
            <a:pPr algn="just">
              <a:lnSpc>
                <a:spcPct val="200000"/>
              </a:lnSpc>
            </a:pPr>
            <a:r>
              <a:rPr lang="fr-FR" sz="3200" dirty="0" smtClean="0"/>
              <a:t>	x </a:t>
            </a:r>
            <a:r>
              <a:rPr lang="fr-FR" sz="3200" dirty="0"/>
              <a:t>&gt;= 0 ? x : -x</a:t>
            </a:r>
          </a:p>
          <a:p>
            <a:pPr algn="just">
              <a:lnSpc>
                <a:spcPct val="200000"/>
              </a:lnSpc>
            </a:pPr>
            <a:r>
              <a:rPr lang="fr-FR" sz="3200" dirty="0"/>
              <a:t>correspond à la valeur absolue d’un nombre. De même l’instruction</a:t>
            </a:r>
          </a:p>
          <a:p>
            <a:pPr algn="just">
              <a:lnSpc>
                <a:spcPct val="200000"/>
              </a:lnSpc>
            </a:pPr>
            <a:r>
              <a:rPr lang="fr-FR" sz="3200" dirty="0" smtClean="0"/>
              <a:t>	m </a:t>
            </a:r>
            <a:r>
              <a:rPr lang="fr-FR" sz="3200" dirty="0"/>
              <a:t>= ((a &gt; b) ? a : b);</a:t>
            </a:r>
          </a:p>
          <a:p>
            <a:pPr algn="just">
              <a:lnSpc>
                <a:spcPct val="200000"/>
              </a:lnSpc>
            </a:pPr>
            <a:r>
              <a:rPr lang="fr-FR" sz="3200" dirty="0"/>
              <a:t>affecte à m le maximum de a et de b.</a:t>
            </a:r>
          </a:p>
        </p:txBody>
      </p:sp>
    </p:spTree>
    <p:extLst>
      <p:ext uri="{BB962C8B-B14F-4D97-AF65-F5344CB8AC3E}">
        <p14:creationId xmlns:p14="http://schemas.microsoft.com/office/powerpoint/2010/main" val="1736822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757"/>
            <a:ext cx="12192000" cy="5016758"/>
          </a:xfrm>
          <a:prstGeom prst="rect">
            <a:avLst/>
          </a:prstGeom>
        </p:spPr>
        <p:txBody>
          <a:bodyPr wrap="square">
            <a:spAutoFit/>
          </a:bodyPr>
          <a:lstStyle/>
          <a:p>
            <a:pPr algn="just">
              <a:lnSpc>
                <a:spcPct val="200000"/>
              </a:lnSpc>
            </a:pPr>
            <a:r>
              <a:rPr lang="fr-FR" sz="3200" b="1" dirty="0"/>
              <a:t>I.6.10 L’opérateur de conversion de type</a:t>
            </a:r>
          </a:p>
          <a:p>
            <a:pPr algn="just">
              <a:lnSpc>
                <a:spcPct val="200000"/>
              </a:lnSpc>
            </a:pPr>
            <a:r>
              <a:rPr lang="fr-FR" sz="3200" dirty="0"/>
              <a:t>L’opérateur de conversion de type, appelé </a:t>
            </a:r>
            <a:r>
              <a:rPr lang="fr-FR" sz="3200" i="1" dirty="0" err="1"/>
              <a:t>cast</a:t>
            </a:r>
            <a:r>
              <a:rPr lang="fr-FR" sz="3200" dirty="0"/>
              <a:t>, permet de modifier explicitement le type d’un objet. On écrit</a:t>
            </a:r>
          </a:p>
          <a:p>
            <a:pPr algn="just">
              <a:lnSpc>
                <a:spcPct val="200000"/>
              </a:lnSpc>
            </a:pPr>
            <a:r>
              <a:rPr lang="fr-FR" sz="3200" dirty="0"/>
              <a:t>(</a:t>
            </a:r>
            <a:r>
              <a:rPr lang="fr-FR" sz="3200" i="1" dirty="0"/>
              <a:t>type</a:t>
            </a:r>
            <a:r>
              <a:rPr lang="fr-FR" sz="3200" dirty="0"/>
              <a:t>) </a:t>
            </a:r>
            <a:r>
              <a:rPr lang="fr-FR" sz="3200" i="1" dirty="0"/>
              <a:t>objet</a:t>
            </a:r>
            <a:endParaRPr lang="fr-FR" sz="3200" dirty="0"/>
          </a:p>
          <a:p>
            <a:pPr algn="just">
              <a:lnSpc>
                <a:spcPct val="200000"/>
              </a:lnSpc>
            </a:pPr>
            <a:r>
              <a:rPr lang="fr-FR" sz="3200" dirty="0"/>
              <a:t>Par exemple </a:t>
            </a:r>
            <a:r>
              <a:rPr lang="fr-FR" sz="3200" dirty="0" smtClean="0"/>
              <a:t>:</a:t>
            </a:r>
            <a:endParaRPr lang="fr-FR" sz="3200" dirty="0"/>
          </a:p>
        </p:txBody>
      </p:sp>
    </p:spTree>
    <p:extLst>
      <p:ext uri="{BB962C8B-B14F-4D97-AF65-F5344CB8AC3E}">
        <p14:creationId xmlns:p14="http://schemas.microsoft.com/office/powerpoint/2010/main" val="3753248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757"/>
            <a:ext cx="12192000" cy="6001643"/>
          </a:xfrm>
          <a:prstGeom prst="rect">
            <a:avLst/>
          </a:prstGeom>
        </p:spPr>
        <p:txBody>
          <a:bodyPr wrap="square">
            <a:spAutoFit/>
          </a:bodyPr>
          <a:lstStyle/>
          <a:p>
            <a:pPr algn="just">
              <a:lnSpc>
                <a:spcPct val="200000"/>
              </a:lnSpc>
            </a:pPr>
            <a:r>
              <a:rPr lang="fr-FR" sz="3200" dirty="0" smtClean="0"/>
              <a:t>main</a:t>
            </a:r>
            <a:r>
              <a:rPr lang="fr-FR" sz="3200" dirty="0"/>
              <a:t>()</a:t>
            </a:r>
          </a:p>
          <a:p>
            <a:pPr algn="just">
              <a:lnSpc>
                <a:spcPct val="200000"/>
              </a:lnSpc>
            </a:pPr>
            <a:r>
              <a:rPr lang="fr-FR" sz="3200" dirty="0"/>
              <a:t>{</a:t>
            </a:r>
          </a:p>
          <a:p>
            <a:pPr lvl="1" algn="just">
              <a:lnSpc>
                <a:spcPct val="200000"/>
              </a:lnSpc>
            </a:pPr>
            <a:r>
              <a:rPr lang="en-US" sz="3200" dirty="0" err="1"/>
              <a:t>int</a:t>
            </a:r>
            <a:r>
              <a:rPr lang="en-US" sz="3200" dirty="0"/>
              <a:t> </a:t>
            </a:r>
            <a:r>
              <a:rPr lang="en-US" sz="3200" dirty="0" err="1"/>
              <a:t>i</a:t>
            </a:r>
            <a:r>
              <a:rPr lang="en-US" sz="3200" dirty="0"/>
              <a:t> = 3, j = 2;</a:t>
            </a:r>
            <a:endParaRPr lang="fr-FR" sz="3200" dirty="0"/>
          </a:p>
          <a:p>
            <a:pPr lvl="1" algn="just">
              <a:lnSpc>
                <a:spcPct val="200000"/>
              </a:lnSpc>
            </a:pPr>
            <a:r>
              <a:rPr lang="en-US" sz="3200" dirty="0" err="1"/>
              <a:t>printf</a:t>
            </a:r>
            <a:r>
              <a:rPr lang="en-US" sz="3200" dirty="0"/>
              <a:t>("%f \n",(float)</a:t>
            </a:r>
            <a:r>
              <a:rPr lang="en-US" sz="3200" dirty="0" err="1"/>
              <a:t>i</a:t>
            </a:r>
            <a:r>
              <a:rPr lang="en-US" sz="3200" dirty="0"/>
              <a:t>/j);</a:t>
            </a:r>
            <a:endParaRPr lang="fr-FR" sz="3200" dirty="0"/>
          </a:p>
          <a:p>
            <a:pPr algn="just">
              <a:lnSpc>
                <a:spcPct val="200000"/>
              </a:lnSpc>
            </a:pPr>
            <a:r>
              <a:rPr lang="fr-FR" sz="3200" dirty="0"/>
              <a:t>}</a:t>
            </a:r>
          </a:p>
          <a:p>
            <a:pPr algn="just">
              <a:lnSpc>
                <a:spcPct val="200000"/>
              </a:lnSpc>
            </a:pPr>
            <a:r>
              <a:rPr lang="fr-FR" sz="3200" dirty="0"/>
              <a:t>retourne la valeur 1.5.</a:t>
            </a:r>
          </a:p>
        </p:txBody>
      </p:sp>
    </p:spTree>
    <p:extLst>
      <p:ext uri="{BB962C8B-B14F-4D97-AF65-F5344CB8AC3E}">
        <p14:creationId xmlns:p14="http://schemas.microsoft.com/office/powerpoint/2010/main" val="1730457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21"/>
            <a:ext cx="12192000" cy="3876639"/>
          </a:xfrm>
          <a:prstGeom prst="rect">
            <a:avLst/>
          </a:prstGeom>
        </p:spPr>
        <p:txBody>
          <a:bodyPr wrap="square">
            <a:spAutoFit/>
          </a:bodyPr>
          <a:lstStyle/>
          <a:p>
            <a:pPr algn="just">
              <a:lnSpc>
                <a:spcPct val="200000"/>
              </a:lnSpc>
            </a:pPr>
            <a:r>
              <a:rPr lang="fr-FR" sz="3200" b="1" dirty="0"/>
              <a:t>I.6.11 L’opérateur adresse</a:t>
            </a:r>
          </a:p>
          <a:p>
            <a:pPr algn="just">
              <a:lnSpc>
                <a:spcPct val="200000"/>
              </a:lnSpc>
            </a:pPr>
            <a:r>
              <a:rPr lang="fr-FR" sz="3200" dirty="0"/>
              <a:t>L’opérateur d’adresse &amp; appliqué à une variable retourne l’adresse-mémoire de cette variable. La syntaxe est :</a:t>
            </a:r>
          </a:p>
          <a:p>
            <a:pPr algn="just">
              <a:lnSpc>
                <a:spcPct val="200000"/>
              </a:lnSpc>
            </a:pPr>
            <a:r>
              <a:rPr lang="fr-FR" sz="3200" dirty="0" smtClean="0"/>
              <a:t>	&amp;</a:t>
            </a:r>
            <a:r>
              <a:rPr lang="fr-FR" sz="3200" i="1" dirty="0" smtClean="0"/>
              <a:t>objet</a:t>
            </a:r>
          </a:p>
        </p:txBody>
      </p:sp>
    </p:spTree>
    <p:extLst>
      <p:ext uri="{BB962C8B-B14F-4D97-AF65-F5344CB8AC3E}">
        <p14:creationId xmlns:p14="http://schemas.microsoft.com/office/powerpoint/2010/main" val="1747797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21"/>
            <a:ext cx="12192000" cy="6986528"/>
          </a:xfrm>
          <a:prstGeom prst="rect">
            <a:avLst/>
          </a:prstGeom>
        </p:spPr>
        <p:txBody>
          <a:bodyPr wrap="square">
            <a:spAutoFit/>
          </a:bodyPr>
          <a:lstStyle/>
          <a:p>
            <a:pPr algn="just">
              <a:lnSpc>
                <a:spcPct val="200000"/>
              </a:lnSpc>
            </a:pPr>
            <a:r>
              <a:rPr lang="fr-FR" sz="3200" b="1" dirty="0" smtClean="0"/>
              <a:t>I.6.12</a:t>
            </a:r>
            <a:r>
              <a:rPr lang="fr-FR" sz="3200" b="1" dirty="0"/>
              <a:t>. L’opérateur </a:t>
            </a:r>
            <a:r>
              <a:rPr lang="fr-FR" sz="3200" b="1" i="1" dirty="0" err="1"/>
              <a:t>sizeof</a:t>
            </a:r>
            <a:r>
              <a:rPr lang="fr-FR" sz="3200" b="1" i="1" dirty="0"/>
              <a:t>.</a:t>
            </a:r>
            <a:endParaRPr lang="fr-FR" sz="3200" b="1" dirty="0"/>
          </a:p>
          <a:p>
            <a:pPr algn="just">
              <a:lnSpc>
                <a:spcPct val="200000"/>
              </a:lnSpc>
            </a:pPr>
            <a:r>
              <a:rPr lang="fr-FR" sz="3200" dirty="0"/>
              <a:t>L’opérateur </a:t>
            </a:r>
            <a:r>
              <a:rPr lang="fr-FR" sz="3200" i="1" dirty="0" err="1"/>
              <a:t>sizeof</a:t>
            </a:r>
            <a:r>
              <a:rPr lang="fr-FR" sz="3200" dirty="0"/>
              <a:t>, dont l’emploi ressemble à celui d’une fonction, fournit la taille en </a:t>
            </a:r>
            <a:r>
              <a:rPr lang="fr-FR" sz="3200" dirty="0" smtClean="0"/>
              <a:t>octets. Exemple:</a:t>
            </a:r>
            <a:endParaRPr lang="fr-FR" sz="3200" dirty="0"/>
          </a:p>
          <a:p>
            <a:pPr algn="just">
              <a:lnSpc>
                <a:spcPct val="200000"/>
              </a:lnSpc>
            </a:pPr>
            <a:r>
              <a:rPr lang="fr-FR" sz="3200" dirty="0"/>
              <a:t>	Int n </a:t>
            </a:r>
            <a:r>
              <a:rPr lang="fr-FR" sz="3200" dirty="0" smtClean="0"/>
              <a:t>;	</a:t>
            </a:r>
            <a:r>
              <a:rPr lang="fr-FR" sz="3200" dirty="0"/>
              <a:t> </a:t>
            </a:r>
            <a:r>
              <a:rPr lang="fr-FR" sz="3200" dirty="0" smtClean="0"/>
              <a:t>		</a:t>
            </a:r>
            <a:r>
              <a:rPr lang="fr-FR" sz="3200" dirty="0" err="1" smtClean="0"/>
              <a:t>sizeof</a:t>
            </a:r>
            <a:r>
              <a:rPr lang="fr-FR" sz="3200" dirty="0" smtClean="0"/>
              <a:t>(n</a:t>
            </a:r>
            <a:r>
              <a:rPr lang="fr-FR" sz="3200" dirty="0"/>
              <a:t>) </a:t>
            </a:r>
            <a:r>
              <a:rPr lang="fr-FR" sz="3200" dirty="0" smtClean="0"/>
              <a:t>vaut </a:t>
            </a:r>
            <a:r>
              <a:rPr lang="fr-FR" sz="3200" dirty="0"/>
              <a:t>2.</a:t>
            </a:r>
          </a:p>
          <a:p>
            <a:pPr algn="just">
              <a:lnSpc>
                <a:spcPct val="200000"/>
              </a:lnSpc>
            </a:pPr>
            <a:r>
              <a:rPr lang="fr-FR" sz="3200" dirty="0" smtClean="0"/>
              <a:t>	double </a:t>
            </a:r>
            <a:r>
              <a:rPr lang="fr-FR" sz="3200" dirty="0"/>
              <a:t>z </a:t>
            </a:r>
            <a:r>
              <a:rPr lang="fr-FR" sz="3200" dirty="0" smtClean="0"/>
              <a:t>;		</a:t>
            </a:r>
            <a:r>
              <a:rPr lang="fr-FR" sz="3200" dirty="0"/>
              <a:t> </a:t>
            </a:r>
            <a:r>
              <a:rPr lang="fr-FR" sz="3200" dirty="0" err="1"/>
              <a:t>sizeof</a:t>
            </a:r>
            <a:r>
              <a:rPr lang="fr-FR" sz="3200" dirty="0"/>
              <a:t>(z) </a:t>
            </a:r>
            <a:r>
              <a:rPr lang="fr-FR" sz="3200" dirty="0" smtClean="0"/>
              <a:t>vaut </a:t>
            </a:r>
            <a:r>
              <a:rPr lang="fr-FR" sz="3200" dirty="0"/>
              <a:t>8</a:t>
            </a:r>
            <a:r>
              <a:rPr lang="fr-FR" sz="3200" dirty="0" smtClean="0"/>
              <a:t>.</a:t>
            </a:r>
            <a:endParaRPr lang="fr-FR" sz="3200" dirty="0"/>
          </a:p>
          <a:p>
            <a:pPr lvl="0" algn="just">
              <a:lnSpc>
                <a:spcPct val="200000"/>
              </a:lnSpc>
            </a:pPr>
            <a:r>
              <a:rPr lang="fr-FR" sz="3200" dirty="0" smtClean="0"/>
              <a:t>	</a:t>
            </a:r>
            <a:r>
              <a:rPr lang="fr-FR" sz="3200" dirty="0" err="1" smtClean="0"/>
              <a:t>sizeof</a:t>
            </a:r>
            <a:r>
              <a:rPr lang="fr-FR" sz="3200" dirty="0" smtClean="0"/>
              <a:t>(</a:t>
            </a:r>
            <a:r>
              <a:rPr lang="fr-FR" sz="3200" dirty="0" err="1" smtClean="0"/>
              <a:t>int</a:t>
            </a:r>
            <a:r>
              <a:rPr lang="fr-FR" sz="3200" dirty="0"/>
              <a:t>) </a:t>
            </a:r>
            <a:r>
              <a:rPr lang="fr-FR" sz="3200" dirty="0" smtClean="0"/>
              <a:t>		vaut </a:t>
            </a:r>
            <a:r>
              <a:rPr lang="fr-FR" sz="3200" dirty="0"/>
              <a:t>2 ;</a:t>
            </a:r>
          </a:p>
          <a:p>
            <a:pPr lvl="0" algn="just">
              <a:lnSpc>
                <a:spcPct val="200000"/>
              </a:lnSpc>
            </a:pPr>
            <a:r>
              <a:rPr lang="fr-FR" sz="3200" dirty="0" smtClean="0"/>
              <a:t>	</a:t>
            </a:r>
            <a:r>
              <a:rPr lang="fr-FR" sz="3200" dirty="0" err="1" smtClean="0"/>
              <a:t>sizeof</a:t>
            </a:r>
            <a:r>
              <a:rPr lang="fr-FR" sz="3200" dirty="0" smtClean="0"/>
              <a:t>(double</a:t>
            </a:r>
            <a:r>
              <a:rPr lang="fr-FR" sz="3200" dirty="0"/>
              <a:t>) </a:t>
            </a:r>
            <a:r>
              <a:rPr lang="fr-FR" sz="3200" dirty="0" smtClean="0"/>
              <a:t>	vaut </a:t>
            </a:r>
            <a:r>
              <a:rPr lang="fr-FR" sz="3200" dirty="0"/>
              <a:t>8</a:t>
            </a:r>
            <a:r>
              <a:rPr lang="fr-FR" sz="3200" dirty="0" smtClean="0"/>
              <a:t>.</a:t>
            </a:r>
            <a:endParaRPr lang="fr-FR" sz="3200" dirty="0"/>
          </a:p>
        </p:txBody>
      </p:sp>
    </p:spTree>
    <p:extLst>
      <p:ext uri="{BB962C8B-B14F-4D97-AF65-F5344CB8AC3E}">
        <p14:creationId xmlns:p14="http://schemas.microsoft.com/office/powerpoint/2010/main" val="1740784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ecteur">
  <a:themeElements>
    <a:clrScheme name="Secteu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eur">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13028</TotalTime>
  <Words>11024</Words>
  <Application>Microsoft Office PowerPoint</Application>
  <PresentationFormat>Grand écran</PresentationFormat>
  <Paragraphs>1184</Paragraphs>
  <Slides>316</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316</vt:i4>
      </vt:variant>
    </vt:vector>
  </HeadingPairs>
  <TitlesOfParts>
    <vt:vector size="325" baseType="lpstr">
      <vt:lpstr>Aharoni</vt:lpstr>
      <vt:lpstr>Calibri</vt:lpstr>
      <vt:lpstr>Century Gothic</vt:lpstr>
      <vt:lpstr>Times New Roman</vt:lpstr>
      <vt:lpstr>TimesNewRoman</vt:lpstr>
      <vt:lpstr>TimesNewRoman,Bold</vt:lpstr>
      <vt:lpstr>Wingdings</vt:lpstr>
      <vt:lpstr>Wingdings 3</vt:lpstr>
      <vt:lpstr>Secteur</vt:lpstr>
      <vt:lpstr>Année universitaire: 2015 – 2016.  COUR DE LANGAGE C.</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MAINTENANCE ELECTRONIQUE </dc:title>
  <dc:creator>Mazoughou</dc:creator>
  <cp:lastModifiedBy>TOSH</cp:lastModifiedBy>
  <cp:revision>628</cp:revision>
  <dcterms:created xsi:type="dcterms:W3CDTF">2014-01-21T12:05:15Z</dcterms:created>
  <dcterms:modified xsi:type="dcterms:W3CDTF">2015-12-02T05:52:25Z</dcterms:modified>
</cp:coreProperties>
</file>